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7" r:id="rId2"/>
    <p:sldId id="404" r:id="rId3"/>
    <p:sldId id="259" r:id="rId4"/>
    <p:sldId id="262" r:id="rId5"/>
    <p:sldId id="429" r:id="rId6"/>
    <p:sldId id="430" r:id="rId7"/>
    <p:sldId id="437" r:id="rId8"/>
    <p:sldId id="438" r:id="rId9"/>
    <p:sldId id="439" r:id="rId10"/>
    <p:sldId id="440" r:id="rId11"/>
    <p:sldId id="428" r:id="rId12"/>
    <p:sldId id="441" r:id="rId13"/>
    <p:sldId id="264" r:id="rId14"/>
    <p:sldId id="411" r:id="rId15"/>
    <p:sldId id="431" r:id="rId16"/>
    <p:sldId id="432" r:id="rId17"/>
    <p:sldId id="436" r:id="rId18"/>
    <p:sldId id="433" r:id="rId19"/>
    <p:sldId id="434" r:id="rId20"/>
    <p:sldId id="435" r:id="rId21"/>
    <p:sldId id="41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3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87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773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>
                <a:latin typeface="+mn-ea"/>
              </a:rPr>
              <a:t>1.</a:t>
            </a:r>
            <a:r>
              <a:rPr lang="zh-CN" altLang="en-US" sz="1200" dirty="0" smtClean="0">
                <a:latin typeface="+mn-ea"/>
              </a:rPr>
              <a:t>写驱动时的关键</a:t>
            </a:r>
            <a:endParaRPr lang="en-US" altLang="zh-CN" sz="1200" dirty="0" smtClean="0">
              <a:latin typeface="+mn-ea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>
                <a:latin typeface="+mn-ea"/>
              </a:rPr>
              <a:t>2.</a:t>
            </a:r>
            <a:r>
              <a:rPr lang="zh-CN" altLang="en-US" sz="1200" dirty="0" smtClean="0">
                <a:latin typeface="+mn-ea"/>
              </a:rPr>
              <a:t>详细讲解选址的意思</a:t>
            </a:r>
            <a:endParaRPr lang="en-US" altLang="zh-CN" sz="1200" dirty="0" smtClean="0">
              <a:latin typeface="+mn-ea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>
                <a:latin typeface="+mn-ea"/>
              </a:rPr>
              <a:t>3.</a:t>
            </a:r>
            <a:r>
              <a:rPr lang="en-US" altLang="zh-CN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maximum CS size = 256 Mbytes</a:t>
            </a:r>
            <a:r>
              <a:rPr lang="en-US" altLang="zh-CN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173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532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121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401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645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3162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21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288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50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568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278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dirty="0" smtClean="0"/>
              <a:t>1. </a:t>
            </a:r>
            <a:r>
              <a:rPr lang="zh-CN" altLang="en-US" sz="1200" dirty="0" smtClean="0"/>
              <a:t>支持的设备</a:t>
            </a:r>
            <a:endParaRPr lang="en-US" altLang="zh-CN" sz="1200" dirty="0" smtClean="0"/>
          </a:p>
          <a:p>
            <a:r>
              <a:rPr lang="en-US" altLang="zh-CN" sz="1200" dirty="0" smtClean="0"/>
              <a:t>2. 7</a:t>
            </a:r>
            <a:r>
              <a:rPr lang="zh-CN" altLang="en-US" sz="1200" dirty="0" smtClean="0"/>
              <a:t>个片选</a:t>
            </a:r>
            <a:endParaRPr lang="en-US" altLang="zh-CN" sz="1200" dirty="0" smtClean="0"/>
          </a:p>
          <a:p>
            <a:r>
              <a:rPr lang="en-US" altLang="zh-CN" sz="1200" dirty="0" smtClean="0"/>
              <a:t>3.</a:t>
            </a:r>
            <a:r>
              <a:rPr lang="zh-CN" altLang="en-US" sz="1200" dirty="0" smtClean="0"/>
              <a:t>复用</a:t>
            </a:r>
            <a:r>
              <a:rPr lang="en-US" altLang="zh-CN" sz="1200" dirty="0" smtClean="0"/>
              <a:t>NOR</a:t>
            </a:r>
            <a:r>
              <a:rPr lang="zh-CN" altLang="en-US" sz="1200" dirty="0" smtClean="0"/>
              <a:t>：地址线和数据线共用</a:t>
            </a:r>
            <a:endParaRPr lang="en-US" altLang="zh-CN" sz="1200" dirty="0" smtClean="0"/>
          </a:p>
          <a:p>
            <a:r>
              <a:rPr lang="en-US" altLang="zh-CN" sz="1200" dirty="0" smtClean="0"/>
              <a:t>4.512M</a:t>
            </a:r>
            <a:r>
              <a:rPr lang="en-US" altLang="zh-CN" sz="1200" baseline="0" dirty="0" smtClean="0"/>
              <a:t> = 0x0000 0000 ~ 0x1FFF FFFF</a:t>
            </a:r>
            <a:r>
              <a:rPr lang="zh-CN" altLang="en-US" sz="1200" baseline="0" dirty="0" smtClean="0"/>
              <a:t>，在配置片选地址的时候，不能超过这个范围。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052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96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46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TRM-&gt;P1115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60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415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877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1"/>
            <a:ext cx="6555104" cy="1361582"/>
            <a:chOff x="0" y="2716812"/>
            <a:chExt cx="6189630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711219" y="2771425"/>
              <a:ext cx="3478411" cy="100590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AM437x-GPMC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接口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lnSpc>
                  <a:spcPct val="125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讲解</a:t>
              </a:r>
              <a:endPara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与存储器的连接</a:t>
            </a:r>
            <a:endParaRPr lang="zh-CN" alt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7"/>
            <a:chOff x="1277256" y="6519446"/>
            <a:chExt cx="8024939" cy="352862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8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69432" y="1540044"/>
            <a:ext cx="6747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16-Bit</a:t>
            </a:r>
            <a:r>
              <a:rPr lang="zh-CN" altLang="en-US" sz="2400" dirty="0" smtClean="0"/>
              <a:t>的</a:t>
            </a:r>
            <a:r>
              <a:rPr lang="en-US" altLang="zh-CN" sz="2400" dirty="0" err="1" smtClean="0"/>
              <a:t>NORflash</a:t>
            </a:r>
            <a:r>
              <a:rPr lang="zh-CN" altLang="en-US" sz="2400" dirty="0"/>
              <a:t>的地址</a:t>
            </a:r>
            <a:r>
              <a:rPr lang="zh-CN" altLang="en-US" sz="2400" dirty="0" smtClean="0"/>
              <a:t>线为什么要错开</a:t>
            </a:r>
            <a:r>
              <a:rPr lang="zh-CN" altLang="en-US" sz="2400" dirty="0"/>
              <a:t>一</a:t>
            </a:r>
            <a:r>
              <a:rPr lang="zh-CN" altLang="en-US" sz="2400" dirty="0" smtClean="0"/>
              <a:t>位连接？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989730" y="2349491"/>
            <a:ext cx="92718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	</a:t>
            </a:r>
            <a:r>
              <a:rPr lang="en-US" altLang="zh-CN" sz="2000" dirty="0" smtClean="0"/>
              <a:t>CPU</a:t>
            </a:r>
            <a:r>
              <a:rPr lang="zh-CN" altLang="en-US" sz="2000" dirty="0" smtClean="0"/>
              <a:t>地址</a:t>
            </a:r>
            <a:r>
              <a:rPr lang="zh-CN" altLang="en-US" sz="2000" dirty="0"/>
              <a:t>		</a:t>
            </a:r>
            <a:r>
              <a:rPr lang="en-US" altLang="zh-CN" sz="2000" dirty="0" smtClean="0"/>
              <a:t>FLASH</a:t>
            </a:r>
            <a:r>
              <a:rPr lang="zh-CN" altLang="en-US" sz="2000" dirty="0" smtClean="0"/>
              <a:t>地址</a:t>
            </a:r>
            <a:endParaRPr lang="zh-CN" altLang="en-US" sz="2000" dirty="0"/>
          </a:p>
          <a:p>
            <a:r>
              <a:rPr lang="zh-CN" altLang="en-US" sz="2000" dirty="0"/>
              <a:t>	</a:t>
            </a:r>
            <a:r>
              <a:rPr lang="en-US" altLang="zh-CN" sz="2000" dirty="0"/>
              <a:t>0x00,0x01		0x00</a:t>
            </a:r>
            <a:r>
              <a:rPr lang="zh-CN" altLang="en-US" sz="2000" dirty="0"/>
              <a:t>（</a:t>
            </a:r>
            <a:r>
              <a:rPr lang="en-US" altLang="zh-CN" sz="2000" dirty="0" smtClean="0"/>
              <a:t>0xAABB</a:t>
            </a:r>
            <a:r>
              <a:rPr lang="zh-CN" altLang="en-US" sz="2000" dirty="0" smtClean="0"/>
              <a:t>）（此</a:t>
            </a:r>
            <a:r>
              <a:rPr lang="zh-CN" altLang="en-US" sz="2000" dirty="0"/>
              <a:t>地址</a:t>
            </a:r>
            <a:r>
              <a:rPr lang="zh-CN" altLang="en-US" sz="2000" dirty="0" smtClean="0"/>
              <a:t>对应一</a:t>
            </a:r>
            <a:r>
              <a:rPr lang="zh-CN" altLang="en-US" sz="2000" dirty="0"/>
              <a:t>个</a:t>
            </a:r>
            <a:r>
              <a:rPr lang="en-US" altLang="zh-CN" sz="2000" dirty="0"/>
              <a:t>16bit</a:t>
            </a:r>
            <a:r>
              <a:rPr lang="zh-CN" altLang="en-US" sz="2000" dirty="0"/>
              <a:t>的数据）</a:t>
            </a:r>
          </a:p>
          <a:p>
            <a:r>
              <a:rPr lang="zh-CN" altLang="en-US" sz="2000" dirty="0"/>
              <a:t>	</a:t>
            </a:r>
            <a:r>
              <a:rPr lang="en-US" altLang="zh-CN" sz="2000" dirty="0"/>
              <a:t>0x02,0x03		0x01</a:t>
            </a:r>
            <a:r>
              <a:rPr lang="zh-CN" altLang="en-US" sz="2000" dirty="0"/>
              <a:t>（</a:t>
            </a:r>
            <a:r>
              <a:rPr lang="en-US" altLang="zh-CN" sz="2000" dirty="0"/>
              <a:t>0xCCDD</a:t>
            </a:r>
            <a:r>
              <a:rPr lang="zh-CN" altLang="en-US" sz="2000" dirty="0"/>
              <a:t>）</a:t>
            </a:r>
          </a:p>
          <a:p>
            <a:r>
              <a:rPr lang="zh-CN" altLang="en-US" sz="2000" dirty="0"/>
              <a:t>	</a:t>
            </a:r>
            <a:r>
              <a:rPr lang="en-US" altLang="zh-CN" sz="2000" dirty="0"/>
              <a:t>0x04,0x05		0x02</a:t>
            </a:r>
            <a:r>
              <a:rPr lang="zh-CN" altLang="en-US" sz="2000" dirty="0"/>
              <a:t>（</a:t>
            </a:r>
            <a:r>
              <a:rPr lang="en-US" altLang="zh-CN" sz="2000" dirty="0"/>
              <a:t>0xEEFF</a:t>
            </a:r>
            <a:r>
              <a:rPr lang="zh-CN" altLang="en-US" sz="2000" dirty="0"/>
              <a:t>）</a:t>
            </a:r>
          </a:p>
        </p:txBody>
      </p:sp>
      <p:sp>
        <p:nvSpPr>
          <p:cNvPr id="7" name="矩形 6"/>
          <p:cNvSpPr/>
          <p:nvPr/>
        </p:nvSpPr>
        <p:spPr>
          <a:xfrm>
            <a:off x="2932747" y="3953337"/>
            <a:ext cx="61120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zh-CN" dirty="0" smtClean="0"/>
              <a:t>CPU</a:t>
            </a:r>
            <a:r>
              <a:rPr lang="zh-CN" altLang="en-US" dirty="0" smtClean="0"/>
              <a:t>地址线</a:t>
            </a:r>
            <a:r>
              <a:rPr lang="pt-BR" altLang="zh-CN" dirty="0"/>
              <a:t>	</a:t>
            </a:r>
            <a:r>
              <a:rPr lang="pt-BR" altLang="zh-CN" dirty="0" smtClean="0"/>
              <a:t>	FLASH</a:t>
            </a:r>
            <a:r>
              <a:rPr lang="zh-CN" altLang="en-US" dirty="0" smtClean="0"/>
              <a:t>地址线</a:t>
            </a:r>
            <a:endParaRPr lang="pt-BR" altLang="zh-CN" dirty="0"/>
          </a:p>
          <a:p>
            <a:r>
              <a:rPr lang="pt-BR" altLang="zh-CN" dirty="0" smtClean="0"/>
              <a:t>        A0</a:t>
            </a:r>
            <a:r>
              <a:rPr lang="pt-BR" altLang="zh-CN" dirty="0"/>
              <a:t>		</a:t>
            </a:r>
            <a:r>
              <a:rPr lang="pt-BR" altLang="zh-CN" dirty="0" smtClean="0"/>
              <a:t>    	  x	</a:t>
            </a:r>
            <a:endParaRPr lang="pt-BR" altLang="zh-CN" dirty="0"/>
          </a:p>
          <a:p>
            <a:r>
              <a:rPr lang="pt-BR" altLang="zh-CN" dirty="0" smtClean="0"/>
              <a:t>        A1</a:t>
            </a:r>
            <a:r>
              <a:rPr lang="pt-BR" altLang="zh-CN" dirty="0"/>
              <a:t>		</a:t>
            </a:r>
            <a:r>
              <a:rPr lang="pt-BR" altLang="zh-CN" dirty="0" smtClean="0"/>
              <a:t>    	 A0	</a:t>
            </a:r>
            <a:endParaRPr lang="pt-BR" altLang="zh-CN" dirty="0"/>
          </a:p>
          <a:p>
            <a:r>
              <a:rPr lang="pt-BR" altLang="zh-CN" dirty="0" smtClean="0"/>
              <a:t>        A2</a:t>
            </a:r>
            <a:r>
              <a:rPr lang="pt-BR" altLang="zh-CN" dirty="0"/>
              <a:t>		</a:t>
            </a:r>
            <a:r>
              <a:rPr lang="pt-BR" altLang="zh-CN" dirty="0" smtClean="0"/>
              <a:t>    	 A1	</a:t>
            </a:r>
            <a:endParaRPr lang="pt-BR" altLang="zh-CN" dirty="0"/>
          </a:p>
          <a:p>
            <a:r>
              <a:rPr lang="pt-BR" altLang="zh-CN" dirty="0" smtClean="0"/>
              <a:t>        A3</a:t>
            </a:r>
            <a:r>
              <a:rPr lang="pt-BR" altLang="zh-CN" dirty="0"/>
              <a:t>		</a:t>
            </a:r>
            <a:r>
              <a:rPr lang="pt-BR" altLang="zh-CN" dirty="0" smtClean="0"/>
              <a:t>   	 A2	</a:t>
            </a:r>
            <a:endParaRPr lang="pt-BR" altLang="zh-CN" dirty="0"/>
          </a:p>
          <a:p>
            <a:r>
              <a:rPr lang="pt-BR" altLang="zh-CN" dirty="0" smtClean="0"/>
              <a:t>        …</a:t>
            </a:r>
            <a:r>
              <a:rPr lang="pt-BR" altLang="zh-CN" dirty="0"/>
              <a:t>		</a:t>
            </a:r>
            <a:r>
              <a:rPr lang="pt-BR" altLang="zh-CN" dirty="0" smtClean="0"/>
              <a:t>   	 … 	</a:t>
            </a:r>
            <a:endParaRPr lang="pt-BR" altLang="zh-CN" dirty="0"/>
          </a:p>
        </p:txBody>
      </p:sp>
    </p:spTree>
    <p:extLst>
      <p:ext uri="{BB962C8B-B14F-4D97-AF65-F5344CB8AC3E}">
        <p14:creationId xmlns:p14="http://schemas.microsoft.com/office/powerpoint/2010/main" val="205007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片选地址区域的划分</a:t>
            </a:r>
            <a:endParaRPr lang="en-US" altLang="zh-CN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02292" y="1050419"/>
            <a:ext cx="103894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latin typeface="宋体" panose="02010600030101010101" pitchFamily="2" charset="-122"/>
              </a:rPr>
              <a:t>	</a:t>
            </a:r>
            <a:r>
              <a:rPr lang="zh-CN" altLang="en-US" sz="2800" dirty="0" smtClean="0">
                <a:solidFill>
                  <a:prstClr val="black"/>
                </a:solidFill>
                <a:latin typeface="宋体" panose="02010600030101010101" pitchFamily="2" charset="-122"/>
              </a:rPr>
              <a:t>由</a:t>
            </a:r>
            <a:r>
              <a:rPr lang="en-US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GPMC_CONFIG7_i[11-8</a:t>
            </a:r>
            <a:r>
              <a:rPr lang="en-US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zh-CN" altLang="en-US" sz="2800" dirty="0" smtClean="0">
                <a:solidFill>
                  <a:prstClr val="black"/>
                </a:solidFill>
                <a:latin typeface="宋体" panose="02010600030101010101" pitchFamily="2" charset="-122"/>
              </a:rPr>
              <a:t>确定</a:t>
            </a:r>
            <a:r>
              <a:rPr lang="zh-CN" altLang="en-US" sz="2800" dirty="0"/>
              <a:t>当前片选地址空间的</a:t>
            </a:r>
            <a:r>
              <a:rPr lang="zh-CN" altLang="en-US" sz="2800" dirty="0" smtClean="0"/>
              <a:t>大小</a:t>
            </a:r>
            <a:r>
              <a:rPr lang="zh-CN" altLang="en-US" sz="2800" dirty="0" smtClean="0">
                <a:solidFill>
                  <a:prstClr val="black"/>
                </a:solidFill>
                <a:latin typeface="宋体" panose="02010600030101010101" pitchFamily="2" charset="-122"/>
              </a:rPr>
              <a:t>，</a:t>
            </a:r>
            <a:r>
              <a:rPr lang="en-US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GPMC_CONFIG7_i 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6]</a:t>
            </a:r>
            <a:r>
              <a:rPr lang="zh-CN" alt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控制片选引脚，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GPMC_CONFIG7_i 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5-0]</a:t>
            </a:r>
            <a:r>
              <a:rPr lang="zh-CN" alt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确定当前片选的起始地址。</a:t>
            </a:r>
            <a:endParaRPr lang="en-US" altLang="zh-CN" sz="2800" dirty="0" smtClean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498" y="2560320"/>
            <a:ext cx="9143072" cy="366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96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片选地址区域的划分</a:t>
            </a:r>
            <a:endParaRPr lang="en-US" altLang="zh-CN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033752" y="1355594"/>
            <a:ext cx="73745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地址空间的配置是怎样</a:t>
            </a:r>
            <a:r>
              <a:rPr lang="zh-CN" altLang="zh-CN" sz="24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的</a:t>
            </a:r>
            <a:r>
              <a:rPr lang="zh-CN" altLang="en-US" sz="24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cpu</a:t>
            </a:r>
            <a:r>
              <a:rPr lang="zh-CN" altLang="en-US" sz="24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如何选中设备</a:t>
            </a:r>
            <a:r>
              <a:rPr lang="zh-CN" altLang="zh-CN" sz="24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？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97189" y="2039302"/>
            <a:ext cx="79957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Mask address </a:t>
            </a:r>
            <a:r>
              <a:rPr lang="zh-CN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最小</a:t>
            </a: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16M </a:t>
            </a:r>
            <a:r>
              <a:rPr lang="zh-CN" altLang="en-US" sz="2000" dirty="0"/>
              <a:t>，</a:t>
            </a:r>
            <a:r>
              <a:rPr lang="zh-CN" altLang="en-US" sz="2000" dirty="0" smtClean="0"/>
              <a:t>地址空间</a:t>
            </a:r>
            <a:r>
              <a:rPr lang="zh-CN" altLang="en-US" sz="2000" dirty="0"/>
              <a:t>的</a:t>
            </a:r>
            <a:r>
              <a:rPr lang="zh-CN" altLang="en-US" sz="2000" dirty="0" smtClean="0"/>
              <a:t>跨度为</a:t>
            </a:r>
            <a:r>
              <a:rPr lang="en-US" altLang="zh-CN" sz="2000" dirty="0" smtClean="0"/>
              <a:t>0 ~ 0x00FF FFFF</a:t>
            </a:r>
            <a:r>
              <a:rPr lang="zh-CN" altLang="en-US" sz="2000" dirty="0"/>
              <a:t>（低</a:t>
            </a:r>
            <a:r>
              <a:rPr lang="en-US" altLang="zh-CN" sz="2000" dirty="0"/>
              <a:t>24</a:t>
            </a:r>
            <a:r>
              <a:rPr lang="zh-CN" altLang="en-US" sz="2000" dirty="0" smtClean="0"/>
              <a:t>位）。</a:t>
            </a:r>
            <a:endParaRPr lang="en-US" altLang="zh-CN" sz="2000" dirty="0" smtClean="0"/>
          </a:p>
          <a:p>
            <a:r>
              <a:rPr lang="en-US" altLang="zh-CN" sz="2000" dirty="0"/>
              <a:t>B</a:t>
            </a:r>
            <a:r>
              <a:rPr lang="en-US" altLang="zh-CN" sz="2000" dirty="0" smtClean="0"/>
              <a:t>ase address </a:t>
            </a:r>
            <a:r>
              <a:rPr lang="zh-CN" altLang="en-US" sz="2000" dirty="0"/>
              <a:t>由</a:t>
            </a:r>
            <a:r>
              <a:rPr lang="zh-CN" altLang="en-US" sz="2000" dirty="0" smtClean="0"/>
              <a:t>地址线的高</a:t>
            </a:r>
            <a:r>
              <a:rPr lang="en-US" altLang="zh-CN" sz="2000" dirty="0" smtClean="0"/>
              <a:t>8</a:t>
            </a:r>
            <a:r>
              <a:rPr lang="zh-CN" altLang="en-US" sz="2000" dirty="0" smtClean="0"/>
              <a:t>位决定，</a:t>
            </a:r>
            <a:r>
              <a:rPr lang="zh-CN" altLang="zh-CN" sz="2000" dirty="0"/>
              <a:t>这个地址与当前的片选相</a:t>
            </a:r>
            <a:r>
              <a:rPr lang="zh-CN" altLang="zh-CN" sz="2000" dirty="0" smtClean="0"/>
              <a:t>关联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en-US" altLang="zh-CN" sz="2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97189" y="3303627"/>
            <a:ext cx="856909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GPMC_CONFIG7_0</a:t>
            </a:r>
            <a:r>
              <a:rPr lang="zh-CN" altLang="en-US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： </a:t>
            </a:r>
            <a:r>
              <a:rPr lang="zh-CN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基地址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规划为</a:t>
            </a:r>
            <a:r>
              <a:rPr lang="en-US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0x08</a:t>
            </a:r>
            <a:r>
              <a:rPr lang="zh-CN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，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大小</a:t>
            </a:r>
            <a:r>
              <a:rPr lang="zh-CN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划归</a:t>
            </a:r>
            <a:r>
              <a:rPr lang="zh-CN" altLang="en-US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为</a:t>
            </a:r>
            <a:r>
              <a:rPr lang="en-US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16MB</a:t>
            </a:r>
            <a:r>
              <a:rPr lang="zh-CN" altLang="en-US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0x00FF FFFF</a:t>
            </a:r>
            <a:r>
              <a:rPr lang="zh-CN" altLang="en-US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）</a:t>
            </a:r>
            <a:endParaRPr lang="en-US" altLang="zh-CN" sz="2000" kern="1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	        </a:t>
            </a:r>
            <a:r>
              <a:rPr lang="zh-CN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起始</a:t>
            </a:r>
            <a:r>
              <a:rPr lang="zh-CN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地址：</a:t>
            </a: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0x0800 0000</a:t>
            </a:r>
          </a:p>
          <a:p>
            <a:pPr algn="just">
              <a:spcAft>
                <a:spcPts val="0"/>
              </a:spcAft>
            </a:pPr>
            <a:r>
              <a:rPr lang="en-US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altLang="zh-CN" sz="2000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	        </a:t>
            </a:r>
            <a:r>
              <a:rPr lang="zh-CN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结束地址</a:t>
            </a:r>
            <a:r>
              <a:rPr lang="zh-CN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 0x08FF </a:t>
            </a: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FFFF</a:t>
            </a:r>
            <a:endParaRPr lang="en-US" altLang="zh-CN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GPMC_CONFIG7_2</a:t>
            </a:r>
            <a:r>
              <a:rPr lang="zh-CN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： </a:t>
            </a:r>
            <a:r>
              <a:rPr lang="zh-CN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基地址</a:t>
            </a:r>
            <a:r>
              <a:rPr lang="zh-CN" altLang="zh-CN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规划</a:t>
            </a:r>
            <a:r>
              <a:rPr lang="zh-CN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为</a:t>
            </a:r>
            <a:r>
              <a:rPr lang="en-US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0x0A</a:t>
            </a:r>
            <a:r>
              <a:rPr lang="zh-CN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，大小规划为</a:t>
            </a: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128MB</a:t>
            </a:r>
            <a:r>
              <a:rPr lang="zh-CN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0x07FF FFFF</a:t>
            </a:r>
            <a:r>
              <a:rPr lang="zh-CN" alt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）</a:t>
            </a:r>
            <a:endParaRPr lang="en-US" altLang="zh-CN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		        </a:t>
            </a:r>
            <a:r>
              <a:rPr lang="zh-CN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起始</a:t>
            </a:r>
            <a:r>
              <a:rPr lang="zh-CN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地址：</a:t>
            </a: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0x0A00 0000</a:t>
            </a:r>
            <a:r>
              <a:rPr lang="zh-CN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，</a:t>
            </a:r>
            <a:endParaRPr lang="en-US" altLang="zh-CN" sz="2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		        </a:t>
            </a:r>
            <a:r>
              <a:rPr lang="zh-CN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结束</a:t>
            </a:r>
            <a:r>
              <a:rPr lang="zh-CN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地址为</a:t>
            </a:r>
            <a:r>
              <a:rPr lang="en-US" altLang="zh-CN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0x0A00 0000 + 0x07FF FFFF=0x11FF FFFF</a:t>
            </a:r>
          </a:p>
          <a:p>
            <a:pPr algn="just">
              <a:spcAft>
                <a:spcPts val="0"/>
              </a:spcAft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420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NAND flash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NAND flash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n-ea"/>
              </a:rPr>
              <a:t>1.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GPMC</a:t>
            </a:r>
            <a:r>
              <a:rPr lang="zh-CN" altLang="en-US" sz="2800" dirty="0" smtClean="0">
                <a:latin typeface="+mn-ea"/>
              </a:rPr>
              <a:t>引脚配置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" y="1738964"/>
            <a:ext cx="10706100" cy="441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NAND flash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n-ea"/>
              </a:rPr>
              <a:t>2.</a:t>
            </a:r>
            <a:r>
              <a:rPr lang="zh-CN" altLang="en-US" sz="2800" dirty="0" smtClean="0">
                <a:latin typeface="+mn-ea"/>
              </a:rPr>
              <a:t>增加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GPMC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结点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1916" y="1811304"/>
            <a:ext cx="80274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&amp;gpmc {</a:t>
            </a:r>
          </a:p>
          <a:p>
            <a:r>
              <a:rPr lang="zh-CN" altLang="en-US" dirty="0"/>
              <a:t>        status = "okay"; 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zh-CN" altLang="en-US" dirty="0" smtClean="0"/>
              <a:t>pinctrl</a:t>
            </a:r>
            <a:r>
              <a:rPr lang="zh-CN" altLang="en-US" dirty="0"/>
              <a:t>-names = "default", "sleep";</a:t>
            </a:r>
          </a:p>
          <a:p>
            <a:r>
              <a:rPr lang="zh-CN" altLang="en-US" dirty="0"/>
              <a:t>        pinctrl-0 = &lt;&amp;nand_flash_x8_default&gt;;</a:t>
            </a:r>
          </a:p>
          <a:p>
            <a:r>
              <a:rPr lang="zh-CN" altLang="en-US" dirty="0"/>
              <a:t>        pinctrl-1 = &lt;&amp;nand_flash_x8_sleep&gt;</a:t>
            </a:r>
            <a:r>
              <a:rPr lang="zh-CN" altLang="en-US" dirty="0" smtClean="0"/>
              <a:t>;</a:t>
            </a:r>
            <a:endParaRPr lang="en-US" altLang="zh-CN" dirty="0" smtClean="0"/>
          </a:p>
          <a:p>
            <a:r>
              <a:rPr lang="en-US" altLang="zh-CN" dirty="0"/>
              <a:t>}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302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NAND flash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3</a:t>
            </a:r>
            <a:r>
              <a:rPr lang="en-US" altLang="zh-CN" sz="2800" dirty="0" smtClean="0">
                <a:latin typeface="+mn-ea"/>
              </a:rPr>
              <a:t>.</a:t>
            </a:r>
            <a:r>
              <a:rPr lang="zh-CN" altLang="en-US" sz="2800" dirty="0" smtClean="0">
                <a:latin typeface="+mn-ea"/>
              </a:rPr>
              <a:t>在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GPMC</a:t>
            </a:r>
            <a:r>
              <a:rPr lang="zh-CN" altLang="en-US" sz="2800" dirty="0" smtClean="0">
                <a:latin typeface="+mn-ea"/>
              </a:rPr>
              <a:t>节点</a:t>
            </a:r>
            <a:r>
              <a:rPr lang="zh-CN" altLang="en-US" sz="2800" dirty="0" smtClean="0">
                <a:latin typeface="+mn-ea"/>
              </a:rPr>
              <a:t>下添加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NAND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节点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61916" y="1811304"/>
            <a:ext cx="8027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）配置</a:t>
            </a:r>
            <a:r>
              <a:rPr lang="en-US" altLang="zh-CN" sz="2400" dirty="0" smtClean="0"/>
              <a:t>NAND</a:t>
            </a:r>
            <a:r>
              <a:rPr lang="zh-CN" altLang="en-US" sz="2400" dirty="0" smtClean="0"/>
              <a:t>的片选引脚、</a:t>
            </a:r>
            <a:r>
              <a:rPr lang="en-US" altLang="zh-CN" sz="2400" dirty="0" smtClean="0"/>
              <a:t>Base address </a:t>
            </a:r>
            <a:r>
              <a:rPr lang="zh-CN" altLang="en-US" sz="2400" dirty="0" smtClean="0"/>
              <a:t>和</a:t>
            </a:r>
            <a:r>
              <a:rPr lang="en-US" altLang="zh-CN" sz="2400" dirty="0" smtClean="0"/>
              <a:t>Mask address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）配置</a:t>
            </a:r>
            <a:r>
              <a:rPr lang="en-US" altLang="zh-CN" sz="2400" dirty="0" smtClean="0"/>
              <a:t>NAND</a:t>
            </a:r>
            <a:r>
              <a:rPr lang="zh-CN" altLang="en-US" sz="2400" dirty="0" smtClean="0"/>
              <a:t>的各项参数。</a:t>
            </a:r>
            <a:endParaRPr lang="en-US" altLang="zh-CN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）分区。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4580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5426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NOR flash/SRAM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29288" y="3401878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13874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5164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NOR flash/SRAM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n-ea"/>
              </a:rPr>
              <a:t>1.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GPMC</a:t>
            </a:r>
            <a:r>
              <a:rPr lang="zh-CN" altLang="en-US" sz="2800" dirty="0" smtClean="0">
                <a:latin typeface="+mn-ea"/>
              </a:rPr>
              <a:t>引脚配置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951" y="1506561"/>
            <a:ext cx="5925417" cy="501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099" y="368300"/>
            <a:ext cx="5366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NOR flash/SRAM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n-ea"/>
              </a:rPr>
              <a:t>2.</a:t>
            </a:r>
            <a:r>
              <a:rPr lang="zh-CN" altLang="en-US" sz="2800" dirty="0" smtClean="0">
                <a:latin typeface="+mn-ea"/>
              </a:rPr>
              <a:t>增加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GPMC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节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1916" y="1811304"/>
            <a:ext cx="80274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&amp;gpmc {</a:t>
            </a:r>
          </a:p>
          <a:p>
            <a:r>
              <a:rPr lang="zh-CN" altLang="en-US" dirty="0"/>
              <a:t>        status = "okay"; 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zh-CN" altLang="en-US" dirty="0" smtClean="0"/>
              <a:t>pinctrl</a:t>
            </a:r>
            <a:r>
              <a:rPr lang="zh-CN" altLang="en-US" dirty="0"/>
              <a:t>-names = "default", "sleep";</a:t>
            </a:r>
          </a:p>
          <a:p>
            <a:r>
              <a:rPr lang="zh-CN" altLang="en-US" dirty="0"/>
              <a:t>        pinctrl-0 = </a:t>
            </a:r>
            <a:r>
              <a:rPr lang="zh-CN" altLang="en-US" dirty="0" smtClean="0"/>
              <a:t>&lt;&amp;flash_</a:t>
            </a:r>
            <a:r>
              <a:rPr lang="en-US" altLang="zh-CN" dirty="0" smtClean="0"/>
              <a:t>x16</a:t>
            </a:r>
            <a:r>
              <a:rPr lang="zh-CN" altLang="en-US" dirty="0" smtClean="0"/>
              <a:t>_</a:t>
            </a:r>
            <a:r>
              <a:rPr lang="zh-CN" altLang="en-US" dirty="0"/>
              <a:t>default&gt;;</a:t>
            </a:r>
          </a:p>
          <a:p>
            <a:r>
              <a:rPr lang="zh-CN" altLang="en-US" dirty="0"/>
              <a:t>        pinctrl-1 = </a:t>
            </a:r>
            <a:r>
              <a:rPr lang="zh-CN" altLang="en-US" dirty="0" smtClean="0"/>
              <a:t>&lt;&amp;flash_</a:t>
            </a:r>
            <a:r>
              <a:rPr lang="en-US" altLang="zh-CN" dirty="0" smtClean="0"/>
              <a:t>x16</a:t>
            </a:r>
            <a:r>
              <a:rPr lang="zh-CN" altLang="en-US" dirty="0" smtClean="0"/>
              <a:t>_</a:t>
            </a:r>
            <a:r>
              <a:rPr lang="zh-CN" altLang="en-US" dirty="0"/>
              <a:t>sleep&gt;</a:t>
            </a:r>
            <a:r>
              <a:rPr lang="zh-CN" altLang="en-US" dirty="0" smtClean="0"/>
              <a:t>;</a:t>
            </a:r>
            <a:endParaRPr lang="en-US" altLang="zh-CN" dirty="0" smtClean="0"/>
          </a:p>
          <a:p>
            <a:r>
              <a:rPr lang="en-US" altLang="zh-CN" dirty="0"/>
              <a:t>}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926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41495" y="16325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22837" y="283845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NAND flash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74335" y="421988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NOR flash/SRAM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5222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NOR flash/SRAM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设备树的配置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3</a:t>
            </a:r>
            <a:r>
              <a:rPr lang="en-US" altLang="zh-CN" sz="2800" dirty="0" smtClean="0">
                <a:latin typeface="+mn-ea"/>
              </a:rPr>
              <a:t>.</a:t>
            </a:r>
            <a:r>
              <a:rPr lang="zh-CN" altLang="en-US" sz="2800" dirty="0" smtClean="0">
                <a:latin typeface="+mn-ea"/>
              </a:rPr>
              <a:t>在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GPMC</a:t>
            </a:r>
            <a:r>
              <a:rPr lang="zh-CN" altLang="en-US" sz="2800" dirty="0" smtClean="0">
                <a:latin typeface="+mn-ea"/>
              </a:rPr>
              <a:t>节点</a:t>
            </a:r>
            <a:r>
              <a:rPr lang="zh-CN" altLang="en-US" sz="2800" dirty="0" smtClean="0">
                <a:latin typeface="+mn-ea"/>
              </a:rPr>
              <a:t>下添加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节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61916" y="1811304"/>
            <a:ext cx="8027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）配置</a:t>
            </a:r>
            <a:r>
              <a:rPr lang="en-US" altLang="zh-CN" sz="2400" dirty="0" smtClean="0"/>
              <a:t>NOR</a:t>
            </a:r>
            <a:r>
              <a:rPr lang="zh-CN" altLang="en-US" sz="2400" dirty="0" smtClean="0"/>
              <a:t>的片选引脚、</a:t>
            </a:r>
            <a:r>
              <a:rPr lang="en-US" altLang="zh-CN" sz="2400" dirty="0" smtClean="0"/>
              <a:t>Base address </a:t>
            </a:r>
            <a:r>
              <a:rPr lang="zh-CN" altLang="en-US" sz="2400" dirty="0" smtClean="0"/>
              <a:t>和</a:t>
            </a:r>
            <a:r>
              <a:rPr lang="en-US" altLang="zh-CN" sz="2400" dirty="0" smtClean="0"/>
              <a:t>Mask address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）配置</a:t>
            </a:r>
            <a:r>
              <a:rPr lang="en-US" altLang="zh-CN" sz="2400" dirty="0" smtClean="0"/>
              <a:t>NOR</a:t>
            </a:r>
            <a:r>
              <a:rPr lang="zh-CN" altLang="en-US" sz="2400" dirty="0" smtClean="0"/>
              <a:t>的各项参数。</a:t>
            </a:r>
            <a:endParaRPr lang="en-US" altLang="zh-CN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）分区。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9166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3143250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论坛:51dsp.net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587510" y="1482996"/>
            <a:ext cx="7335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GPMC</a:t>
            </a:r>
            <a:r>
              <a:rPr lang="zh-CN" altLang="en-US" sz="2800" dirty="0" smtClean="0"/>
              <a:t>：</a:t>
            </a:r>
            <a:r>
              <a:rPr lang="en-US" altLang="zh-CN" sz="2800" dirty="0" smtClean="0"/>
              <a:t>General-purpose Memory Controller </a:t>
            </a:r>
            <a:r>
              <a:rPr lang="en-US" altLang="zh-CN" sz="2800" dirty="0"/>
              <a:t/>
            </a:r>
            <a:br>
              <a:rPr lang="en-US" altLang="zh-CN" sz="2800" dirty="0"/>
            </a:br>
            <a:r>
              <a:rPr lang="en-US" altLang="zh-CN" sz="2800" dirty="0" smtClean="0"/>
              <a:t>	    </a:t>
            </a:r>
            <a:r>
              <a:rPr lang="zh-CN" altLang="en-US" sz="2800" dirty="0" smtClean="0"/>
              <a:t>通用</a:t>
            </a:r>
            <a:r>
              <a:rPr lang="zh-CN" altLang="en-US" sz="2800" dirty="0"/>
              <a:t>存储器</a:t>
            </a:r>
            <a:r>
              <a:rPr lang="zh-CN" altLang="en-US" sz="2800" dirty="0" smtClean="0"/>
              <a:t>控制器</a:t>
            </a:r>
            <a:endParaRPr lang="zh-CN" altLang="en-US" sz="2800" dirty="0"/>
          </a:p>
        </p:txBody>
      </p:sp>
      <p:sp>
        <p:nvSpPr>
          <p:cNvPr id="2" name="矩形 1"/>
          <p:cNvSpPr/>
          <p:nvPr/>
        </p:nvSpPr>
        <p:spPr>
          <a:xfrm>
            <a:off x="2674664" y="3177743"/>
            <a:ext cx="84521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—</a:t>
            </a:r>
            <a:r>
              <a:rPr lang="zh-CN" altLang="en-US" sz="2800" dirty="0" smtClean="0"/>
              <a:t>灵活</a:t>
            </a:r>
            <a:r>
              <a:rPr lang="zh-CN" altLang="en-US" sz="2800" dirty="0"/>
              <a:t>的 </a:t>
            </a:r>
            <a:r>
              <a:rPr lang="en-US" altLang="zh-CN" sz="2800" dirty="0"/>
              <a:t>8 </a:t>
            </a:r>
            <a:r>
              <a:rPr lang="zh-CN" altLang="en-US" sz="2800" dirty="0"/>
              <a:t>位和 </a:t>
            </a:r>
            <a:r>
              <a:rPr lang="en-US" altLang="zh-CN" sz="2800" dirty="0"/>
              <a:t>16 </a:t>
            </a:r>
            <a:r>
              <a:rPr lang="zh-CN" altLang="en-US" sz="2800" dirty="0"/>
              <a:t>位异步存储器</a:t>
            </a:r>
            <a:r>
              <a:rPr lang="zh-CN" altLang="en-US" sz="2800" dirty="0" smtClean="0"/>
              <a:t>接口</a:t>
            </a:r>
            <a:endParaRPr lang="en-US" altLang="zh-CN" sz="2800" dirty="0" smtClean="0"/>
          </a:p>
          <a:p>
            <a:r>
              <a:rPr lang="en-US" altLang="zh-CN" sz="2800" dirty="0" smtClean="0"/>
              <a:t>—</a:t>
            </a:r>
            <a:r>
              <a:rPr lang="zh-CN" altLang="en-US" sz="2800" dirty="0" smtClean="0"/>
              <a:t>具有多达</a:t>
            </a:r>
            <a:r>
              <a:rPr lang="en-US" altLang="zh-CN" sz="2800" dirty="0" smtClean="0"/>
              <a:t>7</a:t>
            </a:r>
            <a:r>
              <a:rPr lang="zh-CN" altLang="en-US" sz="2800" dirty="0" smtClean="0"/>
              <a:t>个片选</a:t>
            </a:r>
            <a:endParaRPr lang="en-US" altLang="zh-CN" sz="2800" dirty="0" smtClean="0"/>
          </a:p>
          <a:p>
            <a:r>
              <a:rPr lang="en-US" altLang="zh-CN" sz="2800" dirty="0" smtClean="0"/>
              <a:t>—</a:t>
            </a:r>
            <a:r>
              <a:rPr lang="zh-CN" altLang="en-US" sz="2800" dirty="0" smtClean="0"/>
              <a:t>支持</a:t>
            </a:r>
            <a:r>
              <a:rPr lang="en-US" altLang="zh-CN" sz="2800" dirty="0" smtClean="0"/>
              <a:t>NAND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NOR</a:t>
            </a:r>
            <a:r>
              <a:rPr lang="zh-CN" altLang="en-US" sz="2800" dirty="0" smtClean="0"/>
              <a:t>、复用</a:t>
            </a:r>
            <a:r>
              <a:rPr lang="en-US" altLang="zh-CN" sz="2800" dirty="0" smtClean="0"/>
              <a:t>NOR</a:t>
            </a:r>
            <a:r>
              <a:rPr lang="zh-CN" altLang="en-US" sz="2800" dirty="0" smtClean="0"/>
              <a:t>和</a:t>
            </a:r>
            <a:r>
              <a:rPr lang="en-US" altLang="zh-CN" sz="2800" dirty="0" smtClean="0"/>
              <a:t>SRAM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r>
              <a:rPr lang="en-US" altLang="zh-CN" sz="2800" dirty="0" smtClean="0"/>
              <a:t>—</a:t>
            </a:r>
            <a:r>
              <a:rPr lang="zh-CN" altLang="en-US" sz="2800" dirty="0" smtClean="0"/>
              <a:t>最大支持</a:t>
            </a:r>
            <a:r>
              <a:rPr lang="en-US" altLang="zh-CN" sz="2800" dirty="0" smtClean="0"/>
              <a:t>512MB</a:t>
            </a:r>
            <a:r>
              <a:rPr lang="zh-CN" altLang="en-US" sz="2800" dirty="0"/>
              <a:t>的片外存储器连续</a:t>
            </a:r>
            <a:r>
              <a:rPr lang="zh-CN" altLang="en-US" sz="2800" dirty="0" smtClean="0"/>
              <a:t>地址空间的</a:t>
            </a:r>
            <a:r>
              <a:rPr lang="zh-CN" altLang="en-US" sz="2800" dirty="0"/>
              <a:t>访问</a:t>
            </a:r>
            <a:r>
              <a:rPr lang="en-US" altLang="zh-CN" sz="2800" dirty="0"/>
              <a:t>	</a:t>
            </a:r>
            <a:r>
              <a:rPr lang="en-US" altLang="zh-CN" sz="2800" dirty="0" smtClean="0"/>
              <a:t>		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编程</a:t>
            </a:r>
            <a:r>
              <a:rPr lang="zh-CN" altLang="en-US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962" y="1123950"/>
            <a:ext cx="822007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17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230" y="886115"/>
            <a:ext cx="4503388" cy="597188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编程模式</a:t>
            </a:r>
          </a:p>
          <a:p>
            <a:pPr>
              <a:defRPr/>
            </a:pPr>
            <a:endParaRPr lang="zh-CN" alt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7"/>
            <a:chOff x="1277256" y="6519446"/>
            <a:chExt cx="8024939" cy="352862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8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154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与存储器的连接</a:t>
            </a:r>
            <a:endParaRPr lang="zh-CN" alt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7"/>
            <a:chOff x="1277256" y="6519446"/>
            <a:chExt cx="8024939" cy="352862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8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943" y="1067300"/>
            <a:ext cx="7330003" cy="545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9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与存储器的连接</a:t>
            </a:r>
            <a:endParaRPr lang="zh-CN" alt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7"/>
            <a:chOff x="1277256" y="6519446"/>
            <a:chExt cx="8024939" cy="352862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8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005" y="1067300"/>
            <a:ext cx="7371671" cy="551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0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GPMC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与存储器的连接</a:t>
            </a:r>
            <a:endParaRPr lang="zh-CN" alt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7"/>
            <a:chOff x="1277256" y="6519446"/>
            <a:chExt cx="8024939" cy="352862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8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250" y="1067300"/>
            <a:ext cx="7358426" cy="551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7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603</Words>
  <Application>Microsoft Office PowerPoint</Application>
  <PresentationFormat>宽屏</PresentationFormat>
  <Paragraphs>153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1140</cp:revision>
  <dcterms:created xsi:type="dcterms:W3CDTF">2015-05-05T08:02:00Z</dcterms:created>
  <dcterms:modified xsi:type="dcterms:W3CDTF">2016-09-10T07:49:48Z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