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419" r:id="rId3"/>
    <p:sldId id="404" r:id="rId4"/>
    <p:sldId id="259" r:id="rId5"/>
    <p:sldId id="262" r:id="rId6"/>
    <p:sldId id="414" r:id="rId7"/>
    <p:sldId id="415" r:id="rId8"/>
    <p:sldId id="420" r:id="rId9"/>
    <p:sldId id="264" r:id="rId10"/>
    <p:sldId id="411" r:id="rId11"/>
    <p:sldId id="422" r:id="rId12"/>
    <p:sldId id="423" r:id="rId13"/>
    <p:sldId id="269" r:id="rId14"/>
    <p:sldId id="373" r:id="rId15"/>
    <p:sldId id="413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>
    <p:extLst>
      <p:ext uri="{19B8F6BF-5375-455C-9EA6-DF929625EA0E}">
        <p15:presenceInfo xmlns="" xmlns:p15="http://schemas.microsoft.com/office/powerpoint/2012/main" userId="1a3fd530be6103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3" autoAdjust="0"/>
    <p:restoredTop sz="94660"/>
  </p:normalViewPr>
  <p:slideViewPr>
    <p:cSldViewPr snapToGrid="0">
      <p:cViewPr>
        <p:scale>
          <a:sx n="75" d="100"/>
          <a:sy n="75" d="100"/>
        </p:scale>
        <p:origin x="-1734" y="-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770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74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3874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3874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3874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6080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lvl="0" indent="0">
              <a:lnSpc>
                <a:spcPct val="80000"/>
              </a:lnSpc>
              <a:buNone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4121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749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2142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290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0975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842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607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563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59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47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281239" y="2730738"/>
            <a:ext cx="11265408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本</a:t>
            </a:r>
            <a:r>
              <a:rPr lang="zh-CN" altLang="en-US" sz="2400" dirty="0" smtClean="0"/>
              <a:t>节我们结合</a:t>
            </a:r>
            <a:r>
              <a:rPr lang="en-US" altLang="zh-CN" sz="2400" dirty="0" smtClean="0"/>
              <a:t>UPP</a:t>
            </a:r>
            <a:r>
              <a:rPr lang="zh-CN" altLang="en-US" sz="2400" dirty="0" smtClean="0"/>
              <a:t>接口给大家介绍一下</a:t>
            </a:r>
            <a:r>
              <a:rPr lang="en-US" altLang="zh-CN" sz="2400" dirty="0" smtClean="0"/>
              <a:t>FIFO</a:t>
            </a:r>
            <a:r>
              <a:rPr lang="zh-CN" altLang="en-US" sz="2400" dirty="0" smtClean="0"/>
              <a:t>在实际工程中的使用。</a:t>
            </a:r>
            <a:endParaRPr lang="zh-CN" altLang="en-US" sz="2400" dirty="0"/>
          </a:p>
        </p:txBody>
      </p:sp>
      <p:sp>
        <p:nvSpPr>
          <p:cNvPr id="16" name="文本框 15"/>
          <p:cNvSpPr txBox="1"/>
          <p:nvPr/>
        </p:nvSpPr>
        <p:spPr>
          <a:xfrm>
            <a:off x="7288974" y="505980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广州创龙电子科技有限公司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272464" y="1510232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Co., Ltd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9845802" y="498995"/>
            <a:ext cx="579437" cy="1362075"/>
            <a:chOff x="8564451" y="2716812"/>
            <a:chExt cx="579549" cy="1361673"/>
          </a:xfrm>
        </p:grpSpPr>
        <p:sp>
          <p:nvSpPr>
            <p:cNvPr id="21" name="矩形 20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81239" y="498994"/>
            <a:ext cx="6032501" cy="1361583"/>
            <a:chOff x="0" y="2716812"/>
            <a:chExt cx="6032417" cy="1361673"/>
          </a:xfrm>
        </p:grpSpPr>
        <p:sp>
          <p:nvSpPr>
            <p:cNvPr id="24" name="矩形 23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文本框 6"/>
            <p:cNvSpPr txBox="1"/>
            <p:nvPr/>
          </p:nvSpPr>
          <p:spPr>
            <a:xfrm>
              <a:off x="2697049" y="2861681"/>
              <a:ext cx="3294091" cy="65169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lnSpc>
                  <a:spcPct val="125000"/>
                </a:lnSpc>
              </a:pPr>
              <a:r>
                <a:rPr lang="en-US" altLang="zh-CN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FIFO </a:t>
              </a:r>
              <a:r>
                <a:rPr lang="zh-CN" altLang="en-US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与 </a:t>
              </a:r>
              <a:r>
                <a:rPr lang="en-US" altLang="zh-CN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UPP</a:t>
              </a:r>
              <a:endParaRPr 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文本框 32"/>
            <p:cNvSpPr txBox="1"/>
            <p:nvPr/>
          </p:nvSpPr>
          <p:spPr>
            <a:xfrm>
              <a:off x="1286493" y="3744946"/>
              <a:ext cx="4745924" cy="3189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r" eaLnBrk="1" hangingPunct="1">
                <a:lnSpc>
                  <a:spcPct val="125000"/>
                </a:lnSpc>
              </a:pPr>
              <a:endParaRPr lang="en-US" altLang="zh-CN" sz="13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Tahoma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016377" y="570432"/>
            <a:ext cx="1223962" cy="1223963"/>
            <a:chOff x="1734969" y="2787385"/>
            <a:chExt cx="1224000" cy="1223998"/>
          </a:xfrm>
        </p:grpSpPr>
        <p:sp>
          <p:nvSpPr>
            <p:cNvPr id="31" name="椭圆 30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503489" y="570432"/>
            <a:ext cx="1223963" cy="1223963"/>
            <a:chOff x="222586" y="2787385"/>
            <a:chExt cx="1224000" cy="1223998"/>
          </a:xfrm>
        </p:grpSpPr>
        <p:sp>
          <p:nvSpPr>
            <p:cNvPr id="34" name="椭圆 33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37" name="矩形 3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22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5"/>
    </mc:Choice>
    <mc:Fallback xmlns="">
      <p:transition spd="slow" advTm="22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9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37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UART-FPGA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模块划分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11" name="组合 8210"/>
          <p:cNvGrpSpPr/>
          <p:nvPr/>
        </p:nvGrpSpPr>
        <p:grpSpPr>
          <a:xfrm>
            <a:off x="1268059" y="1041812"/>
            <a:ext cx="9215028" cy="5232400"/>
            <a:chOff x="1554572" y="1027088"/>
            <a:chExt cx="9215028" cy="5232400"/>
          </a:xfrm>
        </p:grpSpPr>
        <p:sp>
          <p:nvSpPr>
            <p:cNvPr id="8193" name="矩形 8192"/>
            <p:cNvSpPr/>
            <p:nvPr/>
          </p:nvSpPr>
          <p:spPr>
            <a:xfrm>
              <a:off x="2027238" y="1027088"/>
              <a:ext cx="8742362" cy="52324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622042" y="4955694"/>
              <a:ext cx="2813539" cy="817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5083096" y="1351317"/>
              <a:ext cx="1116623" cy="817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5083096" y="4955695"/>
              <a:ext cx="1116623" cy="817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716622" y="1351317"/>
              <a:ext cx="1626577" cy="44220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41290" y="2603356"/>
              <a:ext cx="57724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数据交换模块</a:t>
              </a:r>
              <a:endParaRPr lang="zh-CN" altLang="en-US" dirty="0"/>
            </a:p>
          </p:txBody>
        </p:sp>
        <p:grpSp>
          <p:nvGrpSpPr>
            <p:cNvPr id="8210" name="组合 8209"/>
            <p:cNvGrpSpPr/>
            <p:nvPr/>
          </p:nvGrpSpPr>
          <p:grpSpPr>
            <a:xfrm>
              <a:off x="7181073" y="2169002"/>
              <a:ext cx="1802423" cy="2786693"/>
              <a:chOff x="6199719" y="2169001"/>
              <a:chExt cx="1802423" cy="2786693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6199719" y="3382450"/>
                <a:ext cx="1802423" cy="521674"/>
                <a:chOff x="5952392" y="3235569"/>
                <a:chExt cx="1802423" cy="521674"/>
              </a:xfrm>
            </p:grpSpPr>
            <p:sp>
              <p:nvSpPr>
                <p:cNvPr id="14" name="矩形 13"/>
                <p:cNvSpPr/>
                <p:nvPr/>
              </p:nvSpPr>
              <p:spPr>
                <a:xfrm>
                  <a:off x="5952392" y="3235569"/>
                  <a:ext cx="1718898" cy="52167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6066692" y="3311740"/>
                  <a:ext cx="168812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 smtClean="0"/>
                    <a:t>波特率发生器</a:t>
                  </a:r>
                  <a:endParaRPr lang="zh-CN" altLang="en-US" dirty="0"/>
                </a:p>
              </p:txBody>
            </p:sp>
          </p:grpSp>
          <p:sp>
            <p:nvSpPr>
              <p:cNvPr id="24" name="上箭头 23"/>
              <p:cNvSpPr/>
              <p:nvPr/>
            </p:nvSpPr>
            <p:spPr>
              <a:xfrm>
                <a:off x="7059168" y="2169001"/>
                <a:ext cx="164366" cy="1213449"/>
              </a:xfrm>
              <a:prstGeom prst="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下箭头 24"/>
              <p:cNvSpPr/>
              <p:nvPr/>
            </p:nvSpPr>
            <p:spPr>
              <a:xfrm>
                <a:off x="7059168" y="3904124"/>
                <a:ext cx="164366" cy="105157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8318466" y="1556471"/>
              <a:ext cx="11303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接收</a:t>
              </a:r>
              <a:r>
                <a:rPr lang="en-US" altLang="zh-CN" dirty="0" smtClean="0"/>
                <a:t>FIFO</a:t>
              </a:r>
              <a:endParaRPr lang="zh-CN" alt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83095" y="5188671"/>
              <a:ext cx="12309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发送</a:t>
              </a:r>
              <a:r>
                <a:rPr lang="en-US" altLang="zh-CN" dirty="0" smtClean="0"/>
                <a:t>FIFO</a:t>
              </a:r>
              <a:endParaRPr lang="zh-CN" altLang="en-US" dirty="0"/>
            </a:p>
          </p:txBody>
        </p:sp>
        <p:grpSp>
          <p:nvGrpSpPr>
            <p:cNvPr id="8208" name="组合 8207"/>
            <p:cNvGrpSpPr/>
            <p:nvPr/>
          </p:nvGrpSpPr>
          <p:grpSpPr>
            <a:xfrm>
              <a:off x="6635227" y="1351314"/>
              <a:ext cx="2813539" cy="817685"/>
              <a:chOff x="5083096" y="1351316"/>
              <a:chExt cx="2813539" cy="817685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5083096" y="1351316"/>
                <a:ext cx="2813539" cy="81768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862777" y="1556471"/>
                <a:ext cx="15185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RX</a:t>
                </a:r>
                <a:r>
                  <a:rPr lang="zh-CN" altLang="en-US" dirty="0" smtClean="0"/>
                  <a:t>接收模块</a:t>
                </a:r>
                <a:endParaRPr lang="zh-CN" altLang="en-US" dirty="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7329410" y="5200881"/>
              <a:ext cx="1345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TX</a:t>
              </a:r>
              <a:r>
                <a:rPr lang="zh-CN" altLang="en-US" dirty="0" smtClean="0"/>
                <a:t>发送模块</a:t>
              </a:r>
              <a:endParaRPr lang="zh-CN" altLang="en-US" dirty="0"/>
            </a:p>
          </p:txBody>
        </p:sp>
        <p:sp>
          <p:nvSpPr>
            <p:cNvPr id="31" name="左箭头 30"/>
            <p:cNvSpPr/>
            <p:nvPr/>
          </p:nvSpPr>
          <p:spPr>
            <a:xfrm>
              <a:off x="4343200" y="1658314"/>
              <a:ext cx="739896" cy="203687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92" name="右箭头 8191"/>
            <p:cNvSpPr/>
            <p:nvPr/>
          </p:nvSpPr>
          <p:spPr>
            <a:xfrm>
              <a:off x="4343200" y="5288813"/>
              <a:ext cx="739896" cy="19346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右箭头 33"/>
            <p:cNvSpPr/>
            <p:nvPr/>
          </p:nvSpPr>
          <p:spPr>
            <a:xfrm>
              <a:off x="6199718" y="5288813"/>
              <a:ext cx="422323" cy="19346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左箭头 34"/>
            <p:cNvSpPr/>
            <p:nvPr/>
          </p:nvSpPr>
          <p:spPr>
            <a:xfrm>
              <a:off x="6199717" y="1658312"/>
              <a:ext cx="422325" cy="203687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95" name="左右箭头 8194"/>
            <p:cNvSpPr/>
            <p:nvPr/>
          </p:nvSpPr>
          <p:spPr>
            <a:xfrm>
              <a:off x="1554572" y="3283671"/>
              <a:ext cx="1162050" cy="359616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199" name="直接箭头连接符 8198"/>
            <p:cNvCxnSpPr>
              <a:endCxn id="26" idx="3"/>
            </p:cNvCxnSpPr>
            <p:nvPr/>
          </p:nvCxnSpPr>
          <p:spPr>
            <a:xfrm flipH="1">
              <a:off x="9448766" y="1741137"/>
              <a:ext cx="9624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02" name="直接箭头连接符 8201"/>
            <p:cNvCxnSpPr/>
            <p:nvPr/>
          </p:nvCxnSpPr>
          <p:spPr>
            <a:xfrm>
              <a:off x="9448766" y="5385547"/>
              <a:ext cx="103280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05" name="TextBox 8204"/>
            <p:cNvSpPr txBox="1"/>
            <p:nvPr/>
          </p:nvSpPr>
          <p:spPr>
            <a:xfrm>
              <a:off x="9646303" y="1428926"/>
              <a:ext cx="587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RX</a:t>
              </a:r>
              <a:endParaRPr lang="zh-CN" altLang="en-US" dirty="0"/>
            </a:p>
          </p:txBody>
        </p:sp>
        <p:sp>
          <p:nvSpPr>
            <p:cNvPr id="8206" name="TextBox 8205"/>
            <p:cNvSpPr txBox="1"/>
            <p:nvPr/>
          </p:nvSpPr>
          <p:spPr>
            <a:xfrm>
              <a:off x="9646303" y="5021589"/>
              <a:ext cx="711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TX</a:t>
              </a:r>
              <a:endParaRPr lang="zh-CN" altLang="en-US" dirty="0"/>
            </a:p>
          </p:txBody>
        </p:sp>
        <p:sp>
          <p:nvSpPr>
            <p:cNvPr id="8209" name="TextBox 8208"/>
            <p:cNvSpPr txBox="1"/>
            <p:nvPr/>
          </p:nvSpPr>
          <p:spPr>
            <a:xfrm>
              <a:off x="5128405" y="1575489"/>
              <a:ext cx="11403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接收</a:t>
              </a:r>
              <a:r>
                <a:rPr lang="en-US" altLang="zh-CN" dirty="0"/>
                <a:t>FIFO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1006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9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37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UART-FPGA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时序处理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" y="2138856"/>
            <a:ext cx="11687175" cy="146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33450" y="1647825"/>
            <a:ext cx="8324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·</a:t>
            </a:r>
            <a:r>
              <a:rPr lang="zh-CN" altLang="en-US" dirty="0" smtClean="0"/>
              <a:t>以</a:t>
            </a:r>
            <a:r>
              <a:rPr lang="en-US" altLang="zh-CN" dirty="0" smtClean="0"/>
              <a:t>1</a:t>
            </a:r>
            <a:r>
              <a:rPr lang="zh-CN" altLang="en-US" dirty="0" smtClean="0"/>
              <a:t>起始位、</a:t>
            </a:r>
            <a:r>
              <a:rPr lang="en-US" altLang="zh-CN" dirty="0" smtClean="0"/>
              <a:t>8</a:t>
            </a:r>
            <a:r>
              <a:rPr lang="zh-CN" altLang="en-US" dirty="0" smtClean="0"/>
              <a:t>数据位、</a:t>
            </a:r>
            <a:r>
              <a:rPr lang="en-US" altLang="zh-CN" dirty="0" smtClean="0"/>
              <a:t>0</a:t>
            </a:r>
            <a:r>
              <a:rPr lang="zh-CN" altLang="en-US" dirty="0" smtClean="0"/>
              <a:t>校验位、</a:t>
            </a:r>
            <a:r>
              <a:rPr lang="en-US" altLang="zh-CN" dirty="0" smtClean="0"/>
              <a:t>1</a:t>
            </a:r>
            <a:r>
              <a:rPr lang="zh-CN" altLang="en-US" dirty="0" smtClean="0"/>
              <a:t>停止位为例：</a:t>
            </a:r>
            <a:endParaRPr lang="zh-CN" alt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7" y="4328088"/>
            <a:ext cx="11687175" cy="161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直接箭头连接符 11"/>
          <p:cNvCxnSpPr/>
          <p:nvPr/>
        </p:nvCxnSpPr>
        <p:spPr>
          <a:xfrm flipH="1">
            <a:off x="1320800" y="2176463"/>
            <a:ext cx="2208215" cy="2151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4976446" y="2176463"/>
            <a:ext cx="6882176" cy="2151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97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9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37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UART-FPGA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时序处理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3450" y="1647825"/>
            <a:ext cx="8324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·</a:t>
            </a:r>
            <a:r>
              <a:rPr lang="zh-CN" altLang="en-US" dirty="0" smtClean="0"/>
              <a:t>以</a:t>
            </a:r>
            <a:r>
              <a:rPr lang="en-US" altLang="zh-CN" dirty="0" smtClean="0"/>
              <a:t>1</a:t>
            </a:r>
            <a:r>
              <a:rPr lang="zh-CN" altLang="en-US" dirty="0" smtClean="0"/>
              <a:t>起始位、</a:t>
            </a:r>
            <a:r>
              <a:rPr lang="en-US" altLang="zh-CN" dirty="0" smtClean="0"/>
              <a:t>8</a:t>
            </a:r>
            <a:r>
              <a:rPr lang="zh-CN" altLang="en-US" dirty="0" smtClean="0"/>
              <a:t>数据位、</a:t>
            </a:r>
            <a:r>
              <a:rPr lang="en-US" altLang="zh-CN" dirty="0" smtClean="0"/>
              <a:t>0</a:t>
            </a:r>
            <a:r>
              <a:rPr lang="zh-CN" altLang="en-US" dirty="0" smtClean="0"/>
              <a:t>校验位、</a:t>
            </a:r>
            <a:r>
              <a:rPr lang="en-US" altLang="zh-CN" dirty="0" smtClean="0"/>
              <a:t>1</a:t>
            </a:r>
            <a:r>
              <a:rPr lang="zh-CN" altLang="en-US" dirty="0" smtClean="0"/>
              <a:t>停止位为例：</a:t>
            </a:r>
            <a:endParaRPr lang="zh-CN" altLang="en-US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7" y="4394200"/>
            <a:ext cx="11594730" cy="139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7" y="2423088"/>
            <a:ext cx="11687175" cy="161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线形标注 2(带边框和强调线) 1"/>
          <p:cNvSpPr/>
          <p:nvPr/>
        </p:nvSpPr>
        <p:spPr>
          <a:xfrm>
            <a:off x="7505700" y="4273549"/>
            <a:ext cx="2057400" cy="850900"/>
          </a:xfrm>
          <a:prstGeom prst="accent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数据最稳定时刻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79552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UART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模块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FPGA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实现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2" name="矩形 1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平台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7"/>
          <p:cNvSpPr txBox="1"/>
          <p:nvPr/>
        </p:nvSpPr>
        <p:spPr>
          <a:xfrm>
            <a:off x="348996" y="1607611"/>
            <a:ext cx="11265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/>
              <a:t>硬件：  </a:t>
            </a:r>
            <a:r>
              <a:rPr lang="en-US" altLang="zh-CN" sz="2400" dirty="0"/>
              <a:t>TL138F-EVM  FPGA+DSP+ARM </a:t>
            </a:r>
            <a:r>
              <a:rPr lang="zh-CN" altLang="en-US" sz="2400" dirty="0"/>
              <a:t>三核开发板</a:t>
            </a:r>
            <a:endParaRPr lang="en-US" altLang="zh-CN" sz="2400" dirty="0"/>
          </a:p>
          <a:p>
            <a:r>
              <a:rPr lang="zh-CN" altLang="en-US" sz="2400" dirty="0"/>
              <a:t>软件：  </a:t>
            </a:r>
            <a:r>
              <a:rPr lang="en-US" altLang="zh-CN" sz="2400" dirty="0" smtClean="0"/>
              <a:t>ISE13.2</a:t>
            </a:r>
            <a:endParaRPr lang="en-US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charset="0"/>
              <a:ea typeface="宋体" charset="-122"/>
              <a:sym typeface="宋体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charset="0"/>
              <a:ea typeface="宋体" charset="-122"/>
              <a:sym typeface="宋体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charset="0"/>
              <a:ea typeface="宋体" charset="-122"/>
              <a:sym typeface="Calibri Light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charset="0"/>
              <a:ea typeface="宋体" charset="-122"/>
              <a:sym typeface="宋体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charset="0"/>
                <a:ea typeface="宋体" charset="-122"/>
                <a:sym typeface="Impact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itchFamily="2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3143250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charset="-122"/>
              <a:ea typeface="方正姚体" charset="-122"/>
              <a:sym typeface="方正姚体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  <a:sym typeface="方正姚体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  <a:sym typeface="方正姚体" charset="-122"/>
              </a:rPr>
              <a:t>论坛:51dsp.net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charset="-122"/>
              <a:ea typeface="方正姚体" charset="-122"/>
              <a:sym typeface="方正姚体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  <a:sym typeface="方正姚体" charset="-122"/>
              </a:rPr>
              <a:t>微信公众号:广州创龙</a:t>
            </a:r>
          </a:p>
        </p:txBody>
      </p:sp>
    </p:spTree>
    <p:extLst>
      <p:ext uri="{BB962C8B-B14F-4D97-AF65-F5344CB8AC3E}">
        <p14:creationId xmlns:p14="http://schemas.microsoft.com/office/powerpoint/2010/main" val="339680941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281239" y="2730738"/>
            <a:ext cx="11265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本</a:t>
            </a:r>
            <a:r>
              <a:rPr lang="zh-CN" altLang="en-US" sz="2400" dirty="0" smtClean="0"/>
              <a:t>节将讲解</a:t>
            </a:r>
            <a:r>
              <a:rPr lang="en-US" altLang="zh-CN" sz="2400" dirty="0" smtClean="0"/>
              <a:t>UART</a:t>
            </a:r>
            <a:r>
              <a:rPr lang="zh-CN" altLang="en-US" sz="2400" dirty="0" smtClean="0"/>
              <a:t>基本原理和如何使用</a:t>
            </a:r>
            <a:r>
              <a:rPr lang="en-US" altLang="zh-CN" sz="2400" dirty="0" smtClean="0"/>
              <a:t>FPGA</a:t>
            </a:r>
            <a:r>
              <a:rPr lang="zh-CN" altLang="en-US" sz="2400" dirty="0" smtClean="0"/>
              <a:t>实现</a:t>
            </a:r>
            <a:r>
              <a:rPr lang="en-US" altLang="zh-CN" sz="2400" dirty="0" smtClean="0"/>
              <a:t>UART</a:t>
            </a:r>
            <a:r>
              <a:rPr lang="zh-CN" altLang="en-US" sz="2400" dirty="0" smtClean="0"/>
              <a:t>。</a:t>
            </a:r>
            <a:endParaRPr lang="zh-CN" altLang="en-US" sz="2400" dirty="0"/>
          </a:p>
        </p:txBody>
      </p:sp>
      <p:sp>
        <p:nvSpPr>
          <p:cNvPr id="16" name="文本框 15"/>
          <p:cNvSpPr txBox="1"/>
          <p:nvPr/>
        </p:nvSpPr>
        <p:spPr>
          <a:xfrm>
            <a:off x="7288974" y="505980"/>
            <a:ext cx="2573338" cy="9233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广州创龙电子科技有限公司</a:t>
            </a:r>
            <a:endParaRPr lang="en-US" altLang="zh-CN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eaLnBrk="1" hangingPunct="1"/>
            <a:r>
              <a:rPr lang="en-US" altLang="zh-CN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72464" y="1510232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Co., Ltd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9845802" y="498995"/>
            <a:ext cx="579437" cy="1362075"/>
            <a:chOff x="8564451" y="2716812"/>
            <a:chExt cx="579549" cy="1361673"/>
          </a:xfrm>
        </p:grpSpPr>
        <p:sp>
          <p:nvSpPr>
            <p:cNvPr id="21" name="矩形 20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81239" y="498994"/>
            <a:ext cx="6122231" cy="1361583"/>
            <a:chOff x="0" y="2716812"/>
            <a:chExt cx="6122146" cy="1361673"/>
          </a:xfrm>
        </p:grpSpPr>
        <p:sp>
          <p:nvSpPr>
            <p:cNvPr id="24" name="矩形 23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文本框 6"/>
            <p:cNvSpPr txBox="1"/>
            <p:nvPr/>
          </p:nvSpPr>
          <p:spPr>
            <a:xfrm>
              <a:off x="2828055" y="2957636"/>
              <a:ext cx="3294091" cy="554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lnSpc>
                  <a:spcPct val="125000"/>
                </a:lnSpc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FPGA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实现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UART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接口</a:t>
              </a:r>
              <a:endParaRPr 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文本框 32"/>
            <p:cNvSpPr txBox="1"/>
            <p:nvPr/>
          </p:nvSpPr>
          <p:spPr>
            <a:xfrm>
              <a:off x="1286493" y="3744946"/>
              <a:ext cx="4745924" cy="3189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r" eaLnBrk="1" hangingPunct="1">
                <a:lnSpc>
                  <a:spcPct val="125000"/>
                </a:lnSpc>
              </a:pPr>
              <a:endParaRPr lang="en-US" altLang="zh-CN" sz="13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Tahoma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016377" y="570432"/>
            <a:ext cx="1223962" cy="1223963"/>
            <a:chOff x="1734969" y="2787385"/>
            <a:chExt cx="1224000" cy="1223998"/>
          </a:xfrm>
        </p:grpSpPr>
        <p:sp>
          <p:nvSpPr>
            <p:cNvPr id="31" name="椭圆 30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503489" y="570432"/>
            <a:ext cx="1223963" cy="1223963"/>
            <a:chOff x="222586" y="2787385"/>
            <a:chExt cx="1224000" cy="1223998"/>
          </a:xfrm>
        </p:grpSpPr>
        <p:sp>
          <p:nvSpPr>
            <p:cNvPr id="34" name="椭圆 33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37" name="矩形 3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019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0650" y="28384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08500" y="404653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08500" y="1782759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UART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原理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79481" y="3014883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UART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模块架构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及时序处理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55997" y="4199052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UART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模块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FPGA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实现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9" name="矩形 18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UART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原理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2" name="矩形 1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UART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简介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89316" y="1193967"/>
            <a:ext cx="11265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　　</a:t>
            </a:r>
            <a:r>
              <a:rPr lang="en-US" altLang="zh-CN" sz="2400" dirty="0"/>
              <a:t>UART(Universal Asynchronous Receiver and Transmitter)</a:t>
            </a:r>
            <a:r>
              <a:rPr lang="zh-CN" altLang="en-US" sz="2400" dirty="0"/>
              <a:t>通用异步</a:t>
            </a:r>
            <a:r>
              <a:rPr lang="zh-CN" altLang="en-US" sz="2400" dirty="0" smtClean="0"/>
              <a:t>收发器</a:t>
            </a:r>
            <a:r>
              <a:rPr lang="zh-CN" altLang="en-US" sz="2400" dirty="0"/>
              <a:t>，</a:t>
            </a:r>
            <a:r>
              <a:rPr lang="zh-CN" altLang="en-US" sz="2400" dirty="0" smtClean="0"/>
              <a:t>是</a:t>
            </a:r>
            <a:r>
              <a:rPr lang="zh-CN" altLang="en-US" sz="2400" dirty="0"/>
              <a:t>一种通用的</a:t>
            </a:r>
            <a:r>
              <a:rPr lang="zh-CN" altLang="en-US" sz="2400" dirty="0">
                <a:solidFill>
                  <a:srgbClr val="FF0000"/>
                </a:solidFill>
              </a:rPr>
              <a:t>数据通信协议</a:t>
            </a:r>
            <a:r>
              <a:rPr lang="zh-CN" altLang="en-US" sz="2400" dirty="0"/>
              <a:t>，它包括了</a:t>
            </a:r>
            <a:r>
              <a:rPr lang="en-US" altLang="zh-CN" sz="2400" dirty="0" smtClean="0"/>
              <a:t>RS232</a:t>
            </a:r>
            <a:r>
              <a:rPr lang="zh-CN" altLang="en-US" sz="2400" dirty="0" smtClean="0"/>
              <a:t>、</a:t>
            </a:r>
            <a:r>
              <a:rPr lang="en-US" altLang="zh-CN" sz="2400" dirty="0" smtClean="0"/>
              <a:t>RS422</a:t>
            </a:r>
            <a:r>
              <a:rPr lang="zh-CN" altLang="en-US" sz="2400" dirty="0"/>
              <a:t>和</a:t>
            </a:r>
            <a:r>
              <a:rPr lang="en-US" altLang="zh-CN" sz="2400" dirty="0"/>
              <a:t>RS485</a:t>
            </a:r>
            <a:r>
              <a:rPr lang="zh-CN" altLang="en-US" sz="2400" dirty="0"/>
              <a:t>等接口标准规范和总线标准规范，即</a:t>
            </a:r>
            <a:r>
              <a:rPr lang="en-US" altLang="zh-CN" sz="2400" dirty="0"/>
              <a:t>UART</a:t>
            </a:r>
            <a:r>
              <a:rPr lang="zh-CN" altLang="en-US" sz="2400" dirty="0"/>
              <a:t>是异步串行通信口的总称</a:t>
            </a:r>
            <a:r>
              <a:rPr lang="zh-CN" altLang="en-US" sz="2400" dirty="0" smtClean="0"/>
              <a:t>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数据传输方式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24580" y="1783696"/>
            <a:ext cx="11265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　　</a:t>
            </a:r>
            <a:endParaRPr lang="zh-CN" altLang="en-US" sz="2000" dirty="0" smtClean="0"/>
          </a:p>
        </p:txBody>
      </p:sp>
      <p:pic>
        <p:nvPicPr>
          <p:cNvPr id="1025" name="Picture 1" descr="C:\Users\ladywn\AppData\Roaming\Tencent\Users\799536339\QQ\WinTemp\RichOle\N`CBBQ_V6R`2EP%2)6]V4KV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275" y="2245361"/>
            <a:ext cx="7772400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03432" y="3527960"/>
            <a:ext cx="1230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单工方式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6749" y="3527960"/>
            <a:ext cx="1362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半双工方式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53754" y="3544815"/>
            <a:ext cx="136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全双工方式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432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UART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协议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987307" y="3490574"/>
            <a:ext cx="79218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zh-CN" altLang="en-US" dirty="0">
                <a:solidFill>
                  <a:srgbClr val="FF0000"/>
                </a:solidFill>
                <a:ea typeface="宋体" pitchFamily="2" charset="-122"/>
              </a:rPr>
              <a:t>起始位</a:t>
            </a:r>
            <a:r>
              <a:rPr lang="zh-CN" altLang="en-US" dirty="0">
                <a:ea typeface="宋体" pitchFamily="2" charset="-122"/>
              </a:rPr>
              <a:t>：先发一个逻辑“</a:t>
            </a:r>
            <a:r>
              <a:rPr lang="en-US" altLang="zh-CN" dirty="0" smtClean="0">
                <a:ea typeface="宋体" pitchFamily="2" charset="-122"/>
              </a:rPr>
              <a:t>0</a:t>
            </a:r>
            <a:r>
              <a:rPr lang="zh-CN" altLang="en-US" dirty="0" smtClean="0">
                <a:ea typeface="宋体" pitchFamily="2" charset="-122"/>
              </a:rPr>
              <a:t>”信号</a:t>
            </a:r>
            <a:r>
              <a:rPr lang="zh-CN" altLang="en-US" dirty="0">
                <a:ea typeface="宋体" pitchFamily="2" charset="-122"/>
              </a:rPr>
              <a:t>，表示传输字符的</a:t>
            </a:r>
            <a:r>
              <a:rPr lang="zh-CN" altLang="en-US" dirty="0" smtClean="0">
                <a:ea typeface="宋体" pitchFamily="2" charset="-122"/>
              </a:rPr>
              <a:t>开始。</a:t>
            </a:r>
            <a:endParaRPr lang="en-US" altLang="zh-CN" dirty="0" smtClean="0">
              <a:ea typeface="宋体" pitchFamily="2" charset="-122"/>
            </a:endParaRPr>
          </a:p>
          <a:p>
            <a:pPr>
              <a:buFont typeface="Times New Roman" pitchFamily="18" charset="0"/>
              <a:buNone/>
            </a:pPr>
            <a:endParaRPr lang="zh-CN" altLang="en-US" dirty="0">
              <a:ea typeface="宋体" pitchFamily="2" charset="-122"/>
            </a:endParaRPr>
          </a:p>
          <a:p>
            <a:pPr>
              <a:buFont typeface="Times New Roman" pitchFamily="18" charset="0"/>
              <a:buNone/>
            </a:pPr>
            <a:r>
              <a:rPr lang="zh-CN" altLang="en-US" dirty="0">
                <a:solidFill>
                  <a:srgbClr val="FF0000"/>
                </a:solidFill>
                <a:ea typeface="宋体" pitchFamily="2" charset="-122"/>
              </a:rPr>
              <a:t>数据位</a:t>
            </a:r>
            <a:r>
              <a:rPr lang="zh-CN" altLang="en-US" dirty="0">
                <a:ea typeface="宋体" pitchFamily="2" charset="-122"/>
              </a:rPr>
              <a:t>：紧接在起始位之后，从最低位开始传送，发送速率</a:t>
            </a:r>
            <a:r>
              <a:rPr lang="zh-CN" altLang="en-US" dirty="0" smtClean="0">
                <a:ea typeface="宋体" pitchFamily="2" charset="-122"/>
              </a:rPr>
              <a:t>靠时钟定位。</a:t>
            </a:r>
            <a:endParaRPr lang="en-US" altLang="zh-CN" dirty="0" smtClean="0">
              <a:ea typeface="宋体" pitchFamily="2" charset="-122"/>
            </a:endParaRPr>
          </a:p>
          <a:p>
            <a:pPr>
              <a:buFont typeface="Times New Roman" pitchFamily="18" charset="0"/>
              <a:buNone/>
            </a:pPr>
            <a:endParaRPr lang="zh-CN" altLang="en-US" dirty="0">
              <a:ea typeface="宋体" pitchFamily="2" charset="-122"/>
            </a:endParaRPr>
          </a:p>
          <a:p>
            <a:pPr>
              <a:buFont typeface="Times New Roman" pitchFamily="18" charset="0"/>
              <a:buNone/>
            </a:pP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校验位</a:t>
            </a:r>
            <a:r>
              <a:rPr lang="zh-CN" altLang="en-US" dirty="0" smtClean="0">
                <a:ea typeface="宋体" pitchFamily="2" charset="-122"/>
              </a:rPr>
              <a:t>：数据位</a:t>
            </a:r>
            <a:r>
              <a:rPr lang="zh-CN" altLang="en-US" dirty="0">
                <a:ea typeface="宋体" pitchFamily="2" charset="-122"/>
              </a:rPr>
              <a:t>加上这一</a:t>
            </a:r>
            <a:r>
              <a:rPr lang="zh-CN" altLang="en-US" dirty="0" smtClean="0">
                <a:ea typeface="宋体" pitchFamily="2" charset="-122"/>
              </a:rPr>
              <a:t>位</a:t>
            </a:r>
            <a:r>
              <a:rPr lang="zh-CN" altLang="en-US" dirty="0">
                <a:ea typeface="宋体" pitchFamily="2" charset="-122"/>
              </a:rPr>
              <a:t>，</a:t>
            </a:r>
            <a:r>
              <a:rPr lang="zh-CN" altLang="en-US" dirty="0" smtClean="0">
                <a:ea typeface="宋体" pitchFamily="2" charset="-122"/>
              </a:rPr>
              <a:t>以此</a:t>
            </a:r>
            <a:r>
              <a:rPr lang="zh-CN" altLang="en-US" dirty="0">
                <a:ea typeface="宋体" pitchFamily="2" charset="-122"/>
              </a:rPr>
              <a:t>校验数据传输</a:t>
            </a:r>
            <a:r>
              <a:rPr lang="zh-CN" altLang="en-US" dirty="0" smtClean="0">
                <a:ea typeface="宋体" pitchFamily="2" charset="-122"/>
              </a:rPr>
              <a:t>的正确性。</a:t>
            </a:r>
            <a:endParaRPr lang="en-US" altLang="zh-CN" dirty="0" smtClean="0">
              <a:ea typeface="宋体" pitchFamily="2" charset="-122"/>
            </a:endParaRPr>
          </a:p>
          <a:p>
            <a:pPr>
              <a:buFont typeface="Times New Roman" pitchFamily="18" charset="0"/>
              <a:buNone/>
            </a:pPr>
            <a:endParaRPr lang="zh-CN" altLang="en-US" dirty="0">
              <a:ea typeface="宋体" pitchFamily="2" charset="-122"/>
            </a:endParaRPr>
          </a:p>
          <a:p>
            <a:pPr>
              <a:buFont typeface="Times New Roman" pitchFamily="18" charset="0"/>
              <a:buNone/>
            </a:pPr>
            <a:r>
              <a:rPr lang="zh-CN" altLang="en-US" dirty="0">
                <a:solidFill>
                  <a:srgbClr val="FF0000"/>
                </a:solidFill>
                <a:ea typeface="宋体" pitchFamily="2" charset="-122"/>
              </a:rPr>
              <a:t>停止位</a:t>
            </a:r>
            <a:r>
              <a:rPr lang="zh-CN" altLang="en-US" dirty="0">
                <a:ea typeface="宋体" pitchFamily="2" charset="-122"/>
              </a:rPr>
              <a:t>：它是一个字符数据的结束</a:t>
            </a:r>
            <a:r>
              <a:rPr lang="zh-CN" altLang="en-US" dirty="0" smtClean="0">
                <a:ea typeface="宋体" pitchFamily="2" charset="-122"/>
              </a:rPr>
              <a:t>标志。</a:t>
            </a:r>
            <a:endParaRPr lang="en-US" altLang="zh-CN" dirty="0" smtClean="0">
              <a:ea typeface="宋体" pitchFamily="2" charset="-122"/>
            </a:endParaRPr>
          </a:p>
          <a:p>
            <a:pPr>
              <a:buFont typeface="Times New Roman" pitchFamily="18" charset="0"/>
              <a:buNone/>
            </a:pPr>
            <a:endParaRPr lang="zh-CN" altLang="en-US" dirty="0">
              <a:ea typeface="宋体" pitchFamily="2" charset="-122"/>
            </a:endParaRPr>
          </a:p>
          <a:p>
            <a:pPr>
              <a:buFont typeface="Times New Roman" pitchFamily="18" charset="0"/>
              <a:buNone/>
            </a:pPr>
            <a:r>
              <a:rPr lang="zh-CN" altLang="en-US" dirty="0">
                <a:solidFill>
                  <a:srgbClr val="FF0000"/>
                </a:solidFill>
                <a:ea typeface="宋体" pitchFamily="2" charset="-122"/>
              </a:rPr>
              <a:t>空闲位</a:t>
            </a:r>
            <a:r>
              <a:rPr lang="zh-CN" altLang="en-US" dirty="0">
                <a:ea typeface="宋体" pitchFamily="2" charset="-122"/>
              </a:rPr>
              <a:t>：处于逻辑“</a:t>
            </a:r>
            <a:r>
              <a:rPr lang="en-US" altLang="zh-CN" dirty="0" smtClean="0">
                <a:ea typeface="宋体" pitchFamily="2" charset="-122"/>
              </a:rPr>
              <a:t>1</a:t>
            </a:r>
            <a:r>
              <a:rPr lang="zh-CN" altLang="en-US" dirty="0" smtClean="0">
                <a:ea typeface="宋体" pitchFamily="2" charset="-122"/>
              </a:rPr>
              <a:t>”状态</a:t>
            </a:r>
            <a:r>
              <a:rPr lang="zh-CN" altLang="en-US" dirty="0">
                <a:ea typeface="宋体" pitchFamily="2" charset="-122"/>
              </a:rPr>
              <a:t>，表述当前线路上没有数据传输。</a:t>
            </a:r>
          </a:p>
        </p:txBody>
      </p:sp>
      <p:pic>
        <p:nvPicPr>
          <p:cNvPr id="1025" name="Picture 1" descr="C:\Users\ladywn\AppData\Roaming\Tencent\Users\799536339\QQ\WinTemp\RichOle\$_][H$JGMP3NQZ1(5)9)QR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075" y="1020763"/>
            <a:ext cx="9534525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91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波特率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7685" y="1547446"/>
            <a:ext cx="10172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  数据</a:t>
            </a:r>
            <a:r>
              <a:rPr lang="zh-CN" altLang="en-US" dirty="0"/>
              <a:t>传送速率用</a:t>
            </a:r>
            <a:r>
              <a:rPr lang="zh-CN" altLang="en-US" b="1" dirty="0"/>
              <a:t>波特率</a:t>
            </a:r>
            <a:r>
              <a:rPr lang="zh-CN" altLang="en-US" dirty="0"/>
              <a:t>来表示，即每秒钟传送的二进制位数。例如数据传送速率</a:t>
            </a:r>
            <a:r>
              <a:rPr lang="zh-CN" altLang="en-US" dirty="0" smtClean="0"/>
              <a:t>为</a:t>
            </a:r>
            <a:r>
              <a:rPr lang="en-US" altLang="zh-CN" dirty="0" smtClean="0"/>
              <a:t>960</a:t>
            </a:r>
            <a:r>
              <a:rPr lang="zh-CN" altLang="en-US" dirty="0" smtClean="0"/>
              <a:t>字符</a:t>
            </a:r>
            <a:r>
              <a:rPr lang="en-US" altLang="zh-CN" dirty="0"/>
              <a:t>/</a:t>
            </a:r>
            <a:r>
              <a:rPr lang="zh-CN" altLang="en-US" dirty="0"/>
              <a:t>秒，而每一个字符为</a:t>
            </a:r>
            <a:r>
              <a:rPr lang="en-US" altLang="zh-CN" dirty="0"/>
              <a:t>10</a:t>
            </a:r>
            <a:r>
              <a:rPr lang="zh-CN" altLang="en-US" dirty="0"/>
              <a:t>位（</a:t>
            </a:r>
            <a:r>
              <a:rPr lang="en-US" altLang="zh-CN" dirty="0"/>
              <a:t>1</a:t>
            </a:r>
            <a:r>
              <a:rPr lang="zh-CN" altLang="en-US" dirty="0"/>
              <a:t>个起始位</a:t>
            </a:r>
            <a:r>
              <a:rPr lang="zh-CN" altLang="en-US" dirty="0" smtClean="0"/>
              <a:t>，</a:t>
            </a:r>
            <a:r>
              <a:rPr lang="en-US" altLang="zh-CN" dirty="0" smtClean="0"/>
              <a:t>8</a:t>
            </a:r>
            <a:r>
              <a:rPr lang="zh-CN" altLang="en-US" dirty="0" smtClean="0"/>
              <a:t>个</a:t>
            </a:r>
            <a:r>
              <a:rPr lang="zh-CN" altLang="en-US" dirty="0"/>
              <a:t>数据位</a:t>
            </a:r>
            <a:r>
              <a:rPr lang="zh-CN" altLang="en-US" dirty="0" smtClean="0"/>
              <a:t>，</a:t>
            </a:r>
            <a:r>
              <a:rPr lang="en-US" altLang="zh-CN" dirty="0" smtClean="0"/>
              <a:t>0</a:t>
            </a:r>
            <a:r>
              <a:rPr lang="zh-CN" altLang="en-US" dirty="0" smtClean="0"/>
              <a:t>个</a:t>
            </a:r>
            <a:r>
              <a:rPr lang="zh-CN" altLang="en-US" dirty="0"/>
              <a:t>校验位，</a:t>
            </a:r>
            <a:r>
              <a:rPr lang="en-US" altLang="zh-CN" dirty="0"/>
              <a:t>1</a:t>
            </a:r>
            <a:r>
              <a:rPr lang="zh-CN" altLang="en-US" dirty="0"/>
              <a:t>个结束位），则其传送的波特率为</a:t>
            </a:r>
            <a:r>
              <a:rPr lang="en-US" altLang="zh-CN" dirty="0" smtClean="0"/>
              <a:t>10×960</a:t>
            </a:r>
            <a:r>
              <a:rPr lang="zh-CN" altLang="en-US" dirty="0" smtClean="0"/>
              <a:t>＝</a:t>
            </a:r>
            <a:r>
              <a:rPr lang="en-US" altLang="zh-CN" dirty="0" smtClean="0"/>
              <a:t>9600</a:t>
            </a:r>
            <a:r>
              <a:rPr lang="zh-CN" altLang="en-US" dirty="0" smtClean="0"/>
              <a:t>字符</a:t>
            </a:r>
            <a:r>
              <a:rPr lang="en-US" altLang="zh-CN" dirty="0"/>
              <a:t>/</a:t>
            </a:r>
            <a:r>
              <a:rPr lang="zh-CN" altLang="en-US" dirty="0"/>
              <a:t>秒</a:t>
            </a:r>
            <a:r>
              <a:rPr lang="zh-CN" altLang="en-US" dirty="0" smtClean="0"/>
              <a:t>＝</a:t>
            </a:r>
            <a:r>
              <a:rPr lang="en-US" altLang="zh-CN" dirty="0" smtClean="0"/>
              <a:t>9600</a:t>
            </a:r>
            <a:r>
              <a:rPr lang="zh-CN" altLang="en-US" dirty="0" smtClean="0"/>
              <a:t>波特。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086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UART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模块架构及时序处理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itchFamily="18" charset="0"/>
                <a:ea typeface="Times New Roman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2" name="矩形 1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8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4224</TotalTime>
  <Words>403</Words>
  <Application>Microsoft Office PowerPoint</Application>
  <PresentationFormat>自定义</PresentationFormat>
  <Paragraphs>115</Paragraphs>
  <Slides>15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ladywn</cp:lastModifiedBy>
  <cp:revision>939</cp:revision>
  <dcterms:created xsi:type="dcterms:W3CDTF">2015-05-05T08:02:00Z</dcterms:created>
  <dcterms:modified xsi:type="dcterms:W3CDTF">2016-08-10T09:36:44Z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2052-10.1.0.5400</vt:lpwstr>
  </property>
</Properties>
</file>