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404" r:id="rId3"/>
    <p:sldId id="259" r:id="rId4"/>
    <p:sldId id="262" r:id="rId5"/>
    <p:sldId id="407" r:id="rId6"/>
    <p:sldId id="264" r:id="rId7"/>
    <p:sldId id="408" r:id="rId8"/>
    <p:sldId id="405" r:id="rId9"/>
    <p:sldId id="269" r:id="rId10"/>
    <p:sldId id="406" r:id="rId11"/>
    <p:sldId id="28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04" y="-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035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Universal Asynchronous Receiver/Transmitter (UART) 串行控制器是计算机串行通信子系统中关键的组件。</a:t>
            </a:r>
            <a:r>
              <a:rPr lang="en-US" altLang="zh-CN"/>
              <a:t>UART </a:t>
            </a:r>
            <a:r>
              <a:rPr lang="zh-CN" altLang="en-US"/>
              <a:t>把数据字节以连续的串行方式传输。</a:t>
            </a:r>
          </a:p>
          <a:p>
            <a:r>
              <a:rPr lang="zh-CN" altLang="en-US"/>
              <a:t>串行传输广泛应用于 </a:t>
            </a:r>
            <a:r>
              <a:rPr lang="en-US" altLang="zh-CN"/>
              <a:t>Modem </a:t>
            </a:r>
            <a:r>
              <a:rPr lang="zh-CN" altLang="en-US"/>
              <a:t>和非网络为基础的通信在计算机终端和其它设备之间。</a:t>
            </a:r>
          </a:p>
          <a:p>
            <a:r>
              <a:rPr lang="zh-CN" altLang="en-US"/>
              <a:t>根据硬件支持的模式 有两种方式的串行传输同步和异步</a:t>
            </a:r>
          </a:p>
          <a:p>
            <a:r>
              <a:rPr lang="zh-CN" altLang="en-US"/>
              <a:t>UART Universal Asynchronous Receiver/Transmitter</a:t>
            </a:r>
          </a:p>
          <a:p>
            <a:r>
              <a:rPr lang="zh-CN" altLang="en-US"/>
              <a:t>USART Universal Synchronous-Asynchronous Receiver/Transmitter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311318" y="2735773"/>
            <a:ext cx="2577466" cy="64633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294809" y="3740025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868147" y="2728788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6715" y="2728792"/>
            <a:ext cx="7779402" cy="1361584"/>
            <a:chOff x="0" y="2716812"/>
            <a:chExt cx="6153018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134345" y="2861680"/>
              <a:ext cx="4018673" cy="7733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eaLnBrk="1" hangingPunct="1">
                <a:lnSpc>
                  <a:spcPct val="125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OMAPL138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SysLink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IDE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工程的建立与调试 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eaLnBrk="1" hangingPunct="1">
                <a:lnSpc>
                  <a:spcPct val="125000"/>
                </a:lnSpc>
              </a:pP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-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---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indows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CCSV5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Linux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Qt</a:t>
              </a:r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Creator</a:t>
              </a:r>
              <a:endParaRPr 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28548" y="2799973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4728" y="2774825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调试方法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30400" y="1485900"/>
            <a:ext cx="807144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/>
              <a:t>DSP: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在板子上用 </a:t>
            </a:r>
            <a:r>
              <a:rPr lang="en-US" altLang="zh-CN"/>
              <a:t>slaveloader</a:t>
            </a:r>
            <a:r>
              <a:rPr lang="zh-CN" altLang="en-US"/>
              <a:t> 加载 </a:t>
            </a:r>
            <a:r>
              <a:rPr lang="en-US" altLang="zh-CN"/>
              <a:t>.out</a:t>
            </a:r>
            <a:r>
              <a:rPr lang="zh-CN" altLang="en-US"/>
              <a:t> 文件（需先加载 </a:t>
            </a:r>
            <a:r>
              <a:rPr lang="en-US" altLang="zh-CN"/>
              <a:t>SysLink</a:t>
            </a:r>
            <a:r>
              <a:rPr lang="zh-CN" altLang="en-US"/>
              <a:t> 内核模块）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</a:t>
            </a:r>
            <a:r>
              <a:rPr lang="en-US" altLang="zh-CN"/>
              <a:t>CCS</a:t>
            </a:r>
            <a:r>
              <a:rPr lang="zh-CN" altLang="en-US"/>
              <a:t>上以 </a:t>
            </a:r>
            <a:r>
              <a:rPr lang="en-US" altLang="zh-CN"/>
              <a:t>Load</a:t>
            </a:r>
            <a:r>
              <a:rPr lang="zh-CN" altLang="en-US"/>
              <a:t> </a:t>
            </a:r>
            <a:r>
              <a:rPr lang="en-US" altLang="zh-CN"/>
              <a:t>Symbol</a:t>
            </a:r>
            <a:r>
              <a:rPr lang="zh-CN" altLang="en-US"/>
              <a:t> 形式加载 </a:t>
            </a:r>
            <a:r>
              <a:rPr lang="en-US" altLang="zh-CN"/>
              <a:t>.out</a:t>
            </a:r>
            <a:r>
              <a:rPr lang="zh-CN" altLang="en-US"/>
              <a:t> 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设置断点，开始调试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17700" y="3111500"/>
            <a:ext cx="482696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/>
              <a:t>ARM: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在板子上用 </a:t>
            </a:r>
            <a:r>
              <a:rPr lang="en-US" altLang="zh-CN"/>
              <a:t>gdbserver</a:t>
            </a:r>
            <a:r>
              <a:rPr lang="zh-CN" altLang="en-US"/>
              <a:t> 加载 </a:t>
            </a:r>
            <a:r>
              <a:rPr lang="en-US" altLang="zh-CN"/>
              <a:t>bin</a:t>
            </a:r>
            <a:r>
              <a:rPr lang="zh-CN" altLang="en-US"/>
              <a:t> 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</a:t>
            </a:r>
            <a:r>
              <a:rPr lang="en-US" altLang="zh-CN"/>
              <a:t>Qt</a:t>
            </a:r>
            <a:r>
              <a:rPr lang="zh-CN" altLang="en-US"/>
              <a:t> </a:t>
            </a:r>
            <a:r>
              <a:rPr lang="en-US" altLang="zh-CN"/>
              <a:t>Creator</a:t>
            </a:r>
            <a:r>
              <a:rPr lang="zh-CN" altLang="en-US"/>
              <a:t> 上用 </a:t>
            </a:r>
            <a:r>
              <a:rPr lang="en-US" altLang="zh-CN"/>
              <a:t>GDB</a:t>
            </a:r>
            <a:r>
              <a:rPr lang="zh-CN" altLang="en-US"/>
              <a:t> 连接 </a:t>
            </a:r>
            <a:r>
              <a:rPr lang="en-US" altLang="zh-CN"/>
              <a:t>gdbserver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设置断点，开始调试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22400" y="1092200"/>
            <a:ext cx="642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先启动 </a:t>
            </a:r>
            <a:r>
              <a:rPr lang="en-US" altLang="zh-CN"/>
              <a:t>DSP</a:t>
            </a:r>
            <a:r>
              <a:rPr lang="zh-CN" altLang="en-US"/>
              <a:t> 程序，再启动 </a:t>
            </a:r>
            <a:r>
              <a:rPr lang="en-US" altLang="zh-CN"/>
              <a:t>ARM</a:t>
            </a:r>
            <a:r>
              <a:rPr lang="zh-CN" altLang="en-US"/>
              <a:t> 程序，以下是调试执行步骤：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00200" y="4953000"/>
            <a:ext cx="9753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最后，可通过替换</a:t>
            </a:r>
            <a:r>
              <a:rPr lang="en-US" altLang="zh-CN"/>
              <a:t>SYS/BIOS</a:t>
            </a:r>
            <a:r>
              <a:rPr lang="zh-CN" altLang="en-US"/>
              <a:t>使用的</a:t>
            </a:r>
            <a:r>
              <a:rPr lang="en-US" altLang="zh-CN"/>
              <a:t>System.SupportProxy</a:t>
            </a:r>
            <a:r>
              <a:rPr lang="zh-CN" altLang="en-US"/>
              <a:t> 以实现在 </a:t>
            </a:r>
            <a:r>
              <a:rPr lang="en-US" altLang="zh-CN"/>
              <a:t>CCS</a:t>
            </a:r>
            <a:r>
              <a:rPr lang="zh-CN" altLang="en-US"/>
              <a:t> 下查看 </a:t>
            </a:r>
            <a:r>
              <a:rPr lang="en-US" altLang="zh-CN"/>
              <a:t>Log_print</a:t>
            </a:r>
            <a:r>
              <a:rPr lang="zh-CN" altLang="en-US"/>
              <a:t> 的输出</a:t>
            </a:r>
            <a:endParaRPr lang="en-US" altLang="zh-CN"/>
          </a:p>
          <a:p>
            <a:r>
              <a:rPr lang="en-US"/>
              <a:t>var SysStd = xdc.useModule('xdc.runtime.SysStd');</a:t>
            </a:r>
          </a:p>
          <a:p>
            <a:r>
              <a:rPr lang="en-US"/>
              <a:t>System.SupportProxy = SysStd;</a:t>
            </a:r>
          </a:p>
        </p:txBody>
      </p:sp>
    </p:spTree>
    <p:extLst>
      <p:ext uri="{BB962C8B-B14F-4D97-AF65-F5344CB8AC3E}">
        <p14:creationId xmlns:p14="http://schemas.microsoft.com/office/powerpoint/2010/main" val="125958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41987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41988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41989" name="直接连接符 14"/>
          <p:cNvSpPr/>
          <p:nvPr/>
        </p:nvSpPr>
        <p:spPr>
          <a:xfrm>
            <a:off x="-71437" y="5511800"/>
            <a:ext cx="1229201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0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1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41992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93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41994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5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41996" name="矩形 25"/>
          <p:cNvSpPr/>
          <p:nvPr/>
        </p:nvSpPr>
        <p:spPr>
          <a:xfrm>
            <a:off x="1472248" y="2548573"/>
            <a:ext cx="2926080" cy="3848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41997" name="矩形 24"/>
          <p:cNvSpPr/>
          <p:nvPr/>
        </p:nvSpPr>
        <p:spPr>
          <a:xfrm>
            <a:off x="1443038" y="3143250"/>
            <a:ext cx="3433762" cy="2011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电话:020-89986280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传真:020-89986280 - 803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</a:rPr>
              <a:t>微信公众号:广州创龙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714500"/>
            <a:ext cx="5583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开发环境与方式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89525" y="29241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工程的建立</a:t>
            </a:r>
            <a:endParaRPr kumimoji="0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131425" y="6519863"/>
            <a:ext cx="638175" cy="352425"/>
            <a:chOff x="8663567" y="6519446"/>
            <a:chExt cx="638628" cy="352860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34" name="文本框 26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20"/>
          <p:cNvSpPr txBox="1"/>
          <p:nvPr/>
        </p:nvSpPr>
        <p:spPr>
          <a:xfrm>
            <a:off x="5699125" y="41433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工程的调试</a:t>
            </a:r>
            <a:endParaRPr kumimoji="0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环境与方式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</a:t>
            </a:r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r>
                <a:rPr 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Picture 1" descr="SysLink I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069" y="1117600"/>
            <a:ext cx="5479831" cy="5237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主要软件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包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graphicFrame>
        <p:nvGraphicFramePr>
          <p:cNvPr id="10" name="表格 1"/>
          <p:cNvGraphicFramePr/>
          <p:nvPr>
            <p:extLst>
              <p:ext uri="{D42A27DB-BD31-4B8C-83A1-F6EECF244321}">
                <p14:modId xmlns:p14="http://schemas.microsoft.com/office/powerpoint/2010/main" val="2510472735"/>
              </p:ext>
            </p:extLst>
          </p:nvPr>
        </p:nvGraphicFramePr>
        <p:xfrm>
          <a:off x="1591310" y="1690371"/>
          <a:ext cx="9343390" cy="2821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290"/>
                <a:gridCol w="2857500"/>
                <a:gridCol w="4216400"/>
                <a:gridCol w="1092200"/>
              </a:tblGrid>
              <a:tr h="38159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用途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要求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版本</a:t>
                      </a:r>
                      <a:endParaRPr lang="zh-CN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</a:rPr>
                        <a:t>Qt</a:t>
                      </a:r>
                      <a:r>
                        <a:rPr lang="zh-CN" altLang="en-US" sz="16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600">
                          <a:latin typeface="微软雅黑" charset="0"/>
                          <a:ea typeface="微软雅黑" charset="0"/>
                        </a:rPr>
                        <a:t>Creator</a:t>
                      </a:r>
                      <a:endParaRPr lang="en-US" sz="16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A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RM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端工程的建立与调试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已集成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MCSDK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中的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Qt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开发环境（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Qt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Kit,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GCC,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GDB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3.3.0</a:t>
                      </a:r>
                      <a:endParaRPr lang="zh-CN" altLang="en-US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C</a:t>
                      </a: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CS</a:t>
                      </a:r>
                      <a:r>
                        <a:rPr lang="zh-CN" altLang="en-US" sz="1600">
                          <a:latin typeface="微软雅黑" charset="0"/>
                          <a:ea typeface="微软雅黑" charset="0"/>
                          <a:sym typeface="+mn-ea"/>
                        </a:rPr>
                        <a:t> 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DSP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端工程的建立与调试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已能通过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JTAG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连接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OMAPL138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v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5</a:t>
                      </a:r>
                      <a:endParaRPr lang="zh-CN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520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SAMBA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Windows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Ubuntu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间共享文件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Q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t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Creator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CCS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都能将工程建立在共享目录</a:t>
                      </a:r>
                      <a:endParaRPr lang="en-US" altLang="zh-CN" sz="1200">
                        <a:latin typeface="微软雅黑" charset="0"/>
                        <a:ea typeface="微软雅黑" charset="0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MCSDK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内文件可被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Qt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C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reator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CCS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访问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暂无</a:t>
                      </a:r>
                    </a:p>
                  </a:txBody>
                  <a:tcPr anchor="ctr"/>
                </a:tc>
              </a:tr>
              <a:tr h="4662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NFS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Embedded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Linux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和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Ubuntu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间共享文件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OMAPL138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能通过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NFS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共享双核工程所在的目录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暂无</a:t>
                      </a:r>
                      <a:endParaRPr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  <a:tr h="520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charset="0"/>
                          <a:ea typeface="微软雅黑" charset="0"/>
                          <a:sym typeface="+mn-ea"/>
                        </a:rPr>
                        <a:t>MCSDK</a:t>
                      </a:r>
                      <a:endParaRPr lang="en-US" sz="1600">
                        <a:latin typeface="微软雅黑" charset="0"/>
                        <a:ea typeface="微软雅黑" charset="0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A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RM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、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DSP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双核开发软件工具包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l">
                        <a:buAutoNum type="arabicPeriod"/>
                      </a:pP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软件包安装完整</a:t>
                      </a:r>
                      <a:endParaRPr lang="en-US" altLang="zh-CN" sz="1200">
                        <a:latin typeface="微软雅黑" charset="0"/>
                        <a:ea typeface="微软雅黑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zh-CN" altLang="zh-CN" sz="1200">
                          <a:latin typeface="微软雅黑" charset="0"/>
                          <a:ea typeface="微软雅黑" charset="0"/>
                        </a:rPr>
                        <a:t>2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.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 </a:t>
                      </a: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SysLink</a:t>
                      </a:r>
                      <a:r>
                        <a:rPr lang="zh-CN" altLang="en-US" sz="1200">
                          <a:latin typeface="微软雅黑" charset="0"/>
                          <a:ea typeface="微软雅黑" charset="0"/>
                        </a:rPr>
                        <a:t> 编译成功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1200">
                          <a:latin typeface="微软雅黑" charset="0"/>
                          <a:ea typeface="微软雅黑" charset="0"/>
                        </a:rPr>
                        <a:t>1.01.00.02</a:t>
                      </a:r>
                      <a:endParaRPr lang="zh-CN" altLang="en-US" sz="1200">
                        <a:latin typeface="微软雅黑" charset="0"/>
                        <a:ea typeface="微软雅黑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20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工程的建立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工程的目录结构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800" y="1625600"/>
            <a:ext cx="67437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45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工程建立的关键步骤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65300" y="1993900"/>
            <a:ext cx="35189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CCS</a:t>
            </a:r>
            <a:r>
              <a:rPr lang="zh-CN" altLang="en-US"/>
              <a:t>：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新建 </a:t>
            </a:r>
            <a:r>
              <a:rPr lang="en-US" altLang="zh-CN"/>
              <a:t>SYS/BIOS</a:t>
            </a:r>
            <a:r>
              <a:rPr lang="zh-CN" altLang="en-US"/>
              <a:t> 工程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新建并使用新的 </a:t>
            </a:r>
            <a:r>
              <a:rPr lang="en-US" altLang="zh-CN"/>
              <a:t>Platform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导入源文件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引入 </a:t>
            </a:r>
            <a:r>
              <a:rPr lang="en-US" altLang="zh-CN"/>
              <a:t>SysLink</a:t>
            </a:r>
            <a:r>
              <a:rPr lang="zh-CN" altLang="en-US"/>
              <a:t>、</a:t>
            </a:r>
            <a:r>
              <a:rPr lang="en-US" altLang="zh-CN"/>
              <a:t>IPC</a:t>
            </a:r>
            <a:r>
              <a:rPr lang="zh-CN" altLang="en-US"/>
              <a:t> 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设置 </a:t>
            </a:r>
            <a:r>
              <a:rPr lang="en-US" altLang="zh-CN"/>
              <a:t>.out</a:t>
            </a:r>
            <a:r>
              <a:rPr lang="zh-CN" altLang="en-US"/>
              <a:t> 文件输出格式 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en-US" altLang="zh-CN"/>
              <a:t>Build</a:t>
            </a:r>
            <a:r>
              <a:rPr lang="zh-CN" altLang="en-US"/>
              <a:t> </a:t>
            </a:r>
            <a:r>
              <a:rPr lang="en-US" altLang="zh-CN"/>
              <a:t>Project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78000" y="4127500"/>
            <a:ext cx="536557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/>
              <a:t>Q</a:t>
            </a:r>
            <a:r>
              <a:rPr lang="en-US" altLang="zh-CN"/>
              <a:t>t</a:t>
            </a:r>
            <a:r>
              <a:rPr lang="zh-CN" altLang="en-US"/>
              <a:t> </a:t>
            </a:r>
            <a:r>
              <a:rPr lang="en-US" altLang="zh-CN"/>
              <a:t>Creator</a:t>
            </a:r>
            <a:r>
              <a:rPr lang="zh-CN" altLang="en-US"/>
              <a:t>：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新建 </a:t>
            </a:r>
            <a:r>
              <a:rPr lang="zh-CN" altLang="zh-CN"/>
              <a:t>w</a:t>
            </a:r>
            <a:r>
              <a:rPr lang="en-US" altLang="zh-CN"/>
              <a:t>indows</a:t>
            </a:r>
            <a:r>
              <a:rPr lang="zh-CN" altLang="en-US"/>
              <a:t> 窗体工程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导入源文件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引入 </a:t>
            </a:r>
            <a:r>
              <a:rPr lang="en-US" altLang="zh-CN"/>
              <a:t>SysLink</a:t>
            </a:r>
            <a:r>
              <a:rPr lang="zh-CN" altLang="en-US"/>
              <a:t>、</a:t>
            </a:r>
            <a:r>
              <a:rPr lang="en-US" altLang="zh-CN"/>
              <a:t>IPC</a:t>
            </a:r>
            <a:r>
              <a:rPr lang="zh-CN" altLang="en-US"/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zh-CN" altLang="en-US"/>
              <a:t>在 </a:t>
            </a:r>
            <a:r>
              <a:rPr lang="en-US" altLang="zh-CN"/>
              <a:t>Qt</a:t>
            </a:r>
            <a:r>
              <a:rPr lang="zh-CN" altLang="en-US"/>
              <a:t> 程序初始化前新增双核通信演示代码</a:t>
            </a:r>
            <a:endParaRPr lang="en-US" altLang="zh-CN"/>
          </a:p>
          <a:p>
            <a:pPr marL="800100" lvl="1" indent="-342900">
              <a:buFont typeface="+mj-lt"/>
              <a:buAutoNum type="arabicPeriod"/>
            </a:pPr>
            <a:r>
              <a:rPr lang="en-US" altLang="zh-CN"/>
              <a:t>Build</a:t>
            </a:r>
            <a:r>
              <a:rPr lang="zh-CN" altLang="en-US"/>
              <a:t> </a:t>
            </a:r>
            <a:r>
              <a:rPr lang="en-US" altLang="zh-CN"/>
              <a:t>Project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1400" y="1054100"/>
            <a:ext cx="9136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以 </a:t>
            </a:r>
            <a:r>
              <a:rPr lang="en-US" altLang="zh-CN"/>
              <a:t>SysLink</a:t>
            </a:r>
            <a:r>
              <a:rPr lang="zh-CN" altLang="en-US"/>
              <a:t> 的官方例程 </a:t>
            </a:r>
            <a:r>
              <a:rPr lang="en-US" altLang="zh-CN"/>
              <a:t>ex02_messageq</a:t>
            </a:r>
            <a:r>
              <a:rPr lang="zh-CN" altLang="en-US"/>
              <a:t> 为模板，建立一个与之功能相同的双核 </a:t>
            </a:r>
            <a:r>
              <a:rPr lang="en-US" altLang="zh-CN"/>
              <a:t>IDE</a:t>
            </a:r>
            <a:r>
              <a:rPr lang="zh-CN" altLang="en-US"/>
              <a:t> 工程</a:t>
            </a:r>
            <a:endParaRPr lang="en-US" altLang="zh-CN"/>
          </a:p>
          <a:p>
            <a:endParaRPr lang="en-US" altLang="zh-CN"/>
          </a:p>
          <a:p>
            <a:r>
              <a:rPr lang="zh-CN" altLang="en-US"/>
              <a:t>如下是主要步骤：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55700" y="6032500"/>
            <a:ext cx="605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注意：以上</a:t>
            </a:r>
            <a:r>
              <a:rPr lang="en-US" altLang="zh-CN"/>
              <a:t>CCS</a:t>
            </a:r>
            <a:r>
              <a:rPr lang="zh-CN" altLang="en-US"/>
              <a:t>、</a:t>
            </a:r>
            <a:r>
              <a:rPr lang="en-US" altLang="zh-CN"/>
              <a:t>Qt</a:t>
            </a:r>
            <a:r>
              <a:rPr lang="zh-CN" altLang="en-US"/>
              <a:t>工程都应该建立在 </a:t>
            </a:r>
            <a:r>
              <a:rPr lang="en-US" altLang="zh-CN"/>
              <a:t>SAMBA</a:t>
            </a:r>
            <a:r>
              <a:rPr lang="zh-CN" altLang="en-US"/>
              <a:t> 共享目录内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9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工程的调试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579</Words>
  <Application>Microsoft Macintosh PowerPoint</Application>
  <PresentationFormat>Custom</PresentationFormat>
  <Paragraphs>126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广州创龙电子科技有限公司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yin deng</cp:lastModifiedBy>
  <cp:revision>558</cp:revision>
  <dcterms:created xsi:type="dcterms:W3CDTF">2015-05-05T08:02:00Z</dcterms:created>
  <dcterms:modified xsi:type="dcterms:W3CDTF">2016-07-10T02:28:55Z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