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404" r:id="rId3"/>
    <p:sldId id="259" r:id="rId4"/>
    <p:sldId id="262" r:id="rId5"/>
    <p:sldId id="418" r:id="rId6"/>
    <p:sldId id="264" r:id="rId7"/>
    <p:sldId id="414" r:id="rId8"/>
    <p:sldId id="426" r:id="rId9"/>
    <p:sldId id="409" r:id="rId10"/>
    <p:sldId id="424" r:id="rId11"/>
    <p:sldId id="415" r:id="rId12"/>
    <p:sldId id="422" r:id="rId13"/>
    <p:sldId id="423" r:id="rId14"/>
    <p:sldId id="425" r:id="rId15"/>
    <p:sldId id="410" r:id="rId16"/>
    <p:sldId id="416" r:id="rId17"/>
    <p:sldId id="281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海明" initials="lhm" lastIdx="7" clrIdx="0">
    <p:extLst>
      <p:ext uri="{19B8F6BF-5375-455C-9EA6-DF929625EA0E}">
        <p15:presenceInfo xmlns:p15="http://schemas.microsoft.com/office/powerpoint/2012/main" userId="李海明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74" autoAdjust="0"/>
    <p:restoredTop sz="92986" autoAdjust="0"/>
  </p:normalViewPr>
  <p:slideViewPr>
    <p:cSldViewPr snapToGrid="0">
      <p:cViewPr varScale="1">
        <p:scale>
          <a:sx n="81" d="100"/>
          <a:sy n="81" d="100"/>
        </p:scale>
        <p:origin x="40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40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9372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参考资料：</a:t>
            </a:r>
            <a:endParaRPr lang="en-US" altLang="zh-CN" dirty="0" smtClean="0"/>
          </a:p>
          <a:p>
            <a:r>
              <a:rPr lang="en-US" altLang="zh-CN" dirty="0" smtClean="0"/>
              <a:t>http://www.yansedaquan.com/YanSeMoXing/</a:t>
            </a:r>
          </a:p>
          <a:p>
            <a:r>
              <a:rPr lang="en-US" altLang="zh-CN" dirty="0" smtClean="0"/>
              <a:t>http://netclass.csu.edu.cn/NCourse/hep089/Chapter4/CG_Txt_4_010.htm</a:t>
            </a:r>
          </a:p>
          <a:p>
            <a:r>
              <a:rPr lang="en-US" altLang="zh-CN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YCbCr</a:t>
            </a:r>
            <a:r>
              <a:rPr lang="en-US" altLang="zh-CN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Digital </a:t>
            </a:r>
          </a:p>
          <a:p>
            <a:r>
              <a:rPr lang="en-US" altLang="zh-CN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YPbPr</a:t>
            </a:r>
            <a:r>
              <a:rPr lang="en-US" altLang="zh-CN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Analog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01119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参考资料：</a:t>
            </a:r>
            <a:endParaRPr lang="en-US" altLang="zh-CN" dirty="0" smtClean="0"/>
          </a:p>
          <a:p>
            <a:r>
              <a:rPr lang="en-US" altLang="zh-CN" dirty="0" smtClean="0"/>
              <a:t>http://www.yansedaquan.com/YanSeMoXing/</a:t>
            </a:r>
          </a:p>
          <a:p>
            <a:r>
              <a:rPr lang="en-US" altLang="zh-CN" dirty="0" smtClean="0"/>
              <a:t>http://netclass.csu.edu.cn/NCourse/hep089/Chapter4/CG_Txt_4_010.htm</a:t>
            </a:r>
          </a:p>
          <a:p>
            <a:r>
              <a:rPr lang="en-US" altLang="zh-CN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YCbCr</a:t>
            </a:r>
            <a:r>
              <a:rPr lang="en-US" altLang="zh-CN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Digital </a:t>
            </a:r>
          </a:p>
          <a:p>
            <a:r>
              <a:rPr lang="en-US" altLang="zh-CN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YPbPr</a:t>
            </a:r>
            <a:r>
              <a:rPr lang="en-US" altLang="zh-CN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Analog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3581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参考资料：</a:t>
            </a:r>
            <a:endParaRPr lang="en-US" altLang="zh-CN" dirty="0" smtClean="0"/>
          </a:p>
          <a:p>
            <a:r>
              <a:rPr lang="en-US" altLang="zh-CN" dirty="0" smtClean="0"/>
              <a:t>http://www.yansedaquan.com/YanSeMoXing/</a:t>
            </a:r>
          </a:p>
          <a:p>
            <a:r>
              <a:rPr lang="en-US" altLang="zh-CN" dirty="0" smtClean="0"/>
              <a:t>http://netclass.csu.edu.cn/NCourse/hep089/Chapter4/CG_Txt_4_010.htm</a:t>
            </a:r>
          </a:p>
          <a:p>
            <a:r>
              <a:rPr lang="en-US" altLang="zh-CN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YCbCr</a:t>
            </a:r>
            <a:r>
              <a:rPr lang="en-US" altLang="zh-CN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Digital </a:t>
            </a:r>
          </a:p>
          <a:p>
            <a:r>
              <a:rPr lang="en-US" altLang="zh-CN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YPbPr</a:t>
            </a:r>
            <a:r>
              <a:rPr lang="en-US" altLang="zh-CN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Analog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6010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4490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参考资料：</a:t>
            </a:r>
            <a:endParaRPr lang="en-US" altLang="zh-CN" dirty="0" smtClean="0"/>
          </a:p>
          <a:p>
            <a:r>
              <a:rPr lang="en-US" altLang="zh-CN" dirty="0" smtClean="0"/>
              <a:t>http://www.yansedaquan.com/YanSeMoXing/</a:t>
            </a:r>
          </a:p>
          <a:p>
            <a:r>
              <a:rPr lang="en-US" altLang="zh-CN" dirty="0" smtClean="0"/>
              <a:t>http://netclass.csu.edu.cn/NCourse/hep089/Chapter4/CG_Txt_4_010.htm</a:t>
            </a:r>
          </a:p>
          <a:p>
            <a:r>
              <a:rPr lang="en-US" altLang="zh-CN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YCbCr</a:t>
            </a:r>
            <a:r>
              <a:rPr lang="en-US" altLang="zh-CN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Digital </a:t>
            </a:r>
          </a:p>
          <a:p>
            <a:r>
              <a:rPr lang="en-US" altLang="zh-CN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YPbPr</a:t>
            </a:r>
            <a:r>
              <a:rPr lang="en-US" altLang="zh-CN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Analog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470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8571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参考资料：</a:t>
            </a:r>
            <a:endParaRPr lang="en-US" altLang="zh-CN" dirty="0" smtClean="0"/>
          </a:p>
          <a:p>
            <a:r>
              <a:rPr lang="en-US" altLang="zh-CN" dirty="0" smtClean="0"/>
              <a:t>http://www.yansedaquan.com/YanSeMoXing/</a:t>
            </a:r>
          </a:p>
          <a:p>
            <a:r>
              <a:rPr lang="en-US" altLang="zh-CN" dirty="0" smtClean="0"/>
              <a:t>http://netclass.csu.edu.cn/NCourse/hep089/Chapter4/CG_Txt_4_010.htm</a:t>
            </a:r>
          </a:p>
          <a:p>
            <a:r>
              <a:rPr lang="en-US" altLang="zh-CN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YCbCr</a:t>
            </a:r>
            <a:r>
              <a:rPr lang="en-US" altLang="zh-CN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Digital </a:t>
            </a:r>
          </a:p>
          <a:p>
            <a:r>
              <a:rPr lang="en-US" altLang="zh-CN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YPbPr</a:t>
            </a:r>
            <a:r>
              <a:rPr lang="en-US" altLang="zh-CN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Analog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4140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43194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参考资料：</a:t>
            </a:r>
            <a:endParaRPr lang="en-US" altLang="zh-CN" dirty="0" smtClean="0"/>
          </a:p>
          <a:p>
            <a:r>
              <a:rPr lang="en-US" altLang="zh-CN" dirty="0" smtClean="0"/>
              <a:t>http://www.yansedaquan.com/YanSeMoXing/</a:t>
            </a:r>
          </a:p>
          <a:p>
            <a:r>
              <a:rPr lang="en-US" altLang="zh-CN" dirty="0" smtClean="0"/>
              <a:t>http://netclass.csu.edu.cn/NCourse/hep089/Chapter4/CG_Txt_4_010.htm</a:t>
            </a:r>
          </a:p>
          <a:p>
            <a:r>
              <a:rPr lang="en-US" altLang="zh-CN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YCbCr</a:t>
            </a:r>
            <a:r>
              <a:rPr lang="en-US" altLang="zh-CN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Digital </a:t>
            </a:r>
          </a:p>
          <a:p>
            <a:r>
              <a:rPr lang="en-US" altLang="zh-CN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YPbPr</a:t>
            </a:r>
            <a:r>
              <a:rPr lang="en-US" altLang="zh-CN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Analog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4429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参考资料：</a:t>
            </a:r>
            <a:endParaRPr lang="en-US" altLang="zh-CN" dirty="0" smtClean="0"/>
          </a:p>
          <a:p>
            <a:r>
              <a:rPr lang="en-US" altLang="zh-CN" dirty="0" smtClean="0"/>
              <a:t>http://www.yansedaquan.com/YanSeMoXing/</a:t>
            </a:r>
          </a:p>
          <a:p>
            <a:r>
              <a:rPr lang="en-US" altLang="zh-CN" dirty="0" smtClean="0"/>
              <a:t>http://netclass.csu.edu.cn/NCourse/hep089/Chapter4/CG_Txt_4_010.htm</a:t>
            </a:r>
          </a:p>
          <a:p>
            <a:r>
              <a:rPr lang="en-US" altLang="zh-CN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YCbCr</a:t>
            </a:r>
            <a:r>
              <a:rPr lang="en-US" altLang="zh-CN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Digital </a:t>
            </a:r>
          </a:p>
          <a:p>
            <a:r>
              <a:rPr lang="en-US" altLang="zh-CN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YPbPr</a:t>
            </a:r>
            <a:r>
              <a:rPr lang="en-US" altLang="zh-CN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Analog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25498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35633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3185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参考资料：</a:t>
            </a:r>
            <a:endParaRPr lang="en-US" altLang="zh-CN" dirty="0" smtClean="0"/>
          </a:p>
          <a:p>
            <a:r>
              <a:rPr lang="en-US" altLang="zh-CN" dirty="0" smtClean="0"/>
              <a:t>http://www.yansedaquan.com/YanSeMoXing/</a:t>
            </a:r>
          </a:p>
          <a:p>
            <a:r>
              <a:rPr lang="en-US" altLang="zh-CN" dirty="0" smtClean="0"/>
              <a:t>http://netclass.csu.edu.cn/NCourse/hep089/Chapter4/CG_Txt_4_010.htm</a:t>
            </a:r>
          </a:p>
          <a:p>
            <a:r>
              <a:rPr lang="en-US" altLang="zh-CN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YCbCr</a:t>
            </a:r>
            <a:r>
              <a:rPr lang="en-US" altLang="zh-CN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Digital </a:t>
            </a:r>
          </a:p>
          <a:p>
            <a:r>
              <a:rPr lang="en-US" altLang="zh-CN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YPbPr</a:t>
            </a:r>
            <a:r>
              <a:rPr lang="en-US" altLang="zh-CN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Analog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607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2016/9/28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2016/9/28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2016/9/28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Guagzhou</a:t>
            </a:r>
            <a:r>
              <a:rPr kumimoji="0" lang="en-US" altLang="zh-CN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kumimoji="0" lang="en-US" altLang="zh-CN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Tronlong</a:t>
            </a:r>
            <a:r>
              <a:rPr kumimoji="0" lang="en-US" altLang="zh-CN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Electronic Technology 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24000" y="2716212"/>
            <a:ext cx="6032501" cy="1361583"/>
            <a:chOff x="0" y="2716812"/>
            <a:chExt cx="6032417" cy="1361673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2697049" y="2861681"/>
              <a:ext cx="3294091" cy="63098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r" eaLnBrk="1" hangingPunct="1">
                <a:lnSpc>
                  <a:spcPct val="125000"/>
                </a:lnSpc>
              </a:pPr>
              <a:r>
                <a:rPr lang="zh-CN" altLang="en-US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简单原理图设计</a:t>
              </a:r>
              <a:endParaRPr lang="zh-CN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13" name="文本框 32"/>
            <p:cNvSpPr txBox="1"/>
            <p:nvPr/>
          </p:nvSpPr>
          <p:spPr>
            <a:xfrm>
              <a:off x="1286493" y="3744947"/>
              <a:ext cx="4745924" cy="31895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algn="r">
                <a:lnSpc>
                  <a:spcPct val="125000"/>
                </a:lnSpc>
              </a:pPr>
              <a:r>
                <a:rPr lang="en-US" altLang="zh-CN" sz="1300" dirty="0" smtClean="0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itchFamily="18" charset="0"/>
                  <a:ea typeface="Tahoma" pitchFamily="34" charset="0"/>
                </a:rPr>
                <a:t>Simple Schematic Design</a:t>
              </a:r>
              <a:endParaRPr lang="en-US" altLang="zh-CN" sz="13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Tahoma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59138" y="278765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746250" y="2787650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872078" y="447031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原理图处理</a:t>
            </a: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软件界面介绍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05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974" y="1193967"/>
            <a:ext cx="9222313" cy="491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164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872078" y="447031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noProof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原理图处理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zh-CN" altLang="en-US" sz="2400" noProof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绘制器件</a:t>
            </a:r>
            <a:endParaRPr lang="en-US" altLang="zh-CN" sz="2400" noProof="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019961" y="1305347"/>
            <a:ext cx="4339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.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在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开始菜单中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打开 </a:t>
            </a:r>
            <a:r>
              <a:rPr lang="en-US" altLang="zh-CN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OrCAD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</a:t>
            </a: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Capture CIS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019961" y="1863516"/>
            <a:ext cx="353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2.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新建 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Library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，新建 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New </a:t>
            </a: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Part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019961" y="2421685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3.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输入要创建的原理图库元件的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名称及标识符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019961" y="2979854"/>
            <a:ext cx="5262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4.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单击右侧工具栏的放置矩形按钮，绘制矩形外框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2019961" y="3538023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5.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单击右侧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工具栏 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place pin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019961" y="4096192"/>
            <a:ext cx="8111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6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.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输入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引脚名字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，引脚序号，类型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默认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选择 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line 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、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passive(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无源管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脚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)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019961" y="4654361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7.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确定并放置到外框合适位置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019961" y="5770696"/>
            <a:ext cx="549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9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.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保存后，文件格式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为 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.</a:t>
            </a:r>
            <a:r>
              <a:rPr lang="en-US" altLang="zh-CN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olb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，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里面可包含多个元件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019961" y="5212530"/>
            <a:ext cx="630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8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.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重复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5-7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，建立器件引脚，绘制完点击软件左上角保存文件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8360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872078" y="447031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noProof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原理图处理</a:t>
            </a:r>
            <a:r>
              <a:rPr lang="en-US" altLang="zh-CN" sz="2400" noProof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放置</a:t>
            </a:r>
            <a:r>
              <a:rPr lang="zh-CN" altLang="en-US" sz="2400" noProof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器件</a:t>
            </a:r>
            <a:endParaRPr lang="en-US" altLang="zh-CN" sz="2400" noProof="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07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0" name="矩形 19"/>
          <p:cNvSpPr/>
          <p:nvPr/>
        </p:nvSpPr>
        <p:spPr>
          <a:xfrm>
            <a:off x="2135188" y="1761897"/>
            <a:ext cx="4801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1.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同样在开始菜单中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打开 </a:t>
            </a:r>
            <a:r>
              <a:rPr lang="en-US" altLang="zh-CN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OrCAD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</a:t>
            </a: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Capture CIS</a:t>
            </a:r>
          </a:p>
        </p:txBody>
      </p:sp>
      <p:sp>
        <p:nvSpPr>
          <p:cNvPr id="21" name="矩形 20"/>
          <p:cNvSpPr/>
          <p:nvPr/>
        </p:nvSpPr>
        <p:spPr>
          <a:xfrm>
            <a:off x="2135188" y="2987331"/>
            <a:ext cx="76461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2.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先创建一个工程，自动建立一个原理图页，如果想自己创建原理图页，点击 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SCHEMATIC1 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然后右键 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New Page 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即可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135188" y="448976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3.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摆放元件。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在 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Library 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下右键 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Add File 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添加文件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135187" y="5715198"/>
            <a:ext cx="63853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4.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空格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栏可以搜索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元件，双击选中放置器件，右键看功能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6858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872078" y="447031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noProof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原理图处理</a:t>
            </a:r>
            <a:r>
              <a:rPr lang="en-US" altLang="zh-CN" sz="2400" noProof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zh-CN" altLang="en-US" sz="2400" noProof="0" dirty="0">
                <a:latin typeface="黑体" panose="02010609060101010101" pitchFamily="49" charset="-122"/>
                <a:ea typeface="黑体" panose="02010609060101010101" pitchFamily="49" charset="-122"/>
              </a:rPr>
              <a:t>连接</a:t>
            </a:r>
            <a:r>
              <a:rPr lang="zh-CN" altLang="en-US" sz="2400" noProof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器件</a:t>
            </a:r>
            <a:endParaRPr lang="en-US" altLang="zh-CN" sz="2400" noProof="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08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0" name="矩形 19"/>
          <p:cNvSpPr/>
          <p:nvPr/>
        </p:nvSpPr>
        <p:spPr>
          <a:xfrm>
            <a:off x="2135188" y="147570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1.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线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连接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—</a:t>
            </a: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—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页内连接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135188" y="326884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2.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页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连接</a:t>
            </a: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——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跨页连接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135188" y="5061983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3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.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总线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连接</a:t>
            </a: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——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跨页连接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1564" y="3701460"/>
            <a:ext cx="1297239" cy="129723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1564" y="1894840"/>
            <a:ext cx="1397028" cy="129723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4787" y="5423601"/>
            <a:ext cx="1274015" cy="1300328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6665625" y="150060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4.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全局连接</a:t>
            </a: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——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跨页连接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6454" y="2075952"/>
            <a:ext cx="1297239" cy="12972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99858" y="2075952"/>
            <a:ext cx="1163044" cy="129723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11891" y="1754625"/>
            <a:ext cx="764889" cy="4934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769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872078" y="447031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noProof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原理图处理</a:t>
            </a:r>
            <a:r>
              <a:rPr lang="en-US" altLang="zh-CN" sz="2400" noProof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zh-CN" altLang="en-US" sz="2400" noProof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检查和其他</a:t>
            </a:r>
            <a:endParaRPr lang="en-US" altLang="zh-CN" sz="2400" noProof="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09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3" name="矩形 22"/>
          <p:cNvSpPr/>
          <p:nvPr/>
        </p:nvSpPr>
        <p:spPr>
          <a:xfrm>
            <a:off x="2135188" y="1818039"/>
            <a:ext cx="2206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器件编号，页编号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135188" y="304202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2.DRC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135188" y="426600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完善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BOM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631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1547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da-DK" sz="2000" dirty="0">
                <a:latin typeface="Times New Roman" pitchFamily="18" charset="0"/>
                <a:ea typeface="Times New Roman" pitchFamily="18" charset="0"/>
              </a:rPr>
              <a:t>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4</a:t>
            </a:r>
            <a:r>
              <a:rPr lang="en-US" altLang="zh-CN" sz="3600" b="1" dirty="0" smtClean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部分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411788" y="2844800"/>
            <a:ext cx="4645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原理图输出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0252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6" grpId="0" animBg="1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872078" y="447031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noProof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原理图输出</a:t>
            </a:r>
            <a:endParaRPr lang="en-US" altLang="zh-CN" sz="2400" noProof="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2135188" y="1651784"/>
            <a:ext cx="821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网表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715694" y="1614400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2.BOM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5902" y="2179681"/>
            <a:ext cx="1444754" cy="149826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6685" y="2157230"/>
            <a:ext cx="1444754" cy="149634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138239" y="3906562"/>
            <a:ext cx="762715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Header: </a:t>
            </a:r>
          </a:p>
          <a:p>
            <a:endParaRPr lang="en-US" altLang="zh-CN" sz="1400" dirty="0"/>
          </a:p>
          <a:p>
            <a:r>
              <a:rPr lang="en-US" altLang="zh-CN" sz="1400" dirty="0"/>
              <a:t>Item\</a:t>
            </a:r>
            <a:r>
              <a:rPr lang="en-US" altLang="zh-CN" sz="1400" dirty="0" err="1"/>
              <a:t>tQuantity</a:t>
            </a:r>
            <a:r>
              <a:rPr lang="en-US" altLang="zh-CN" sz="1400" dirty="0"/>
              <a:t>\</a:t>
            </a:r>
            <a:r>
              <a:rPr lang="en-US" altLang="zh-CN" sz="1400" dirty="0" err="1"/>
              <a:t>tReference</a:t>
            </a:r>
            <a:r>
              <a:rPr lang="en-US" altLang="zh-CN" sz="1400" dirty="0"/>
              <a:t>\</a:t>
            </a:r>
            <a:r>
              <a:rPr lang="en-US" altLang="zh-CN" sz="1400" dirty="0" err="1"/>
              <a:t>tPart</a:t>
            </a:r>
            <a:r>
              <a:rPr lang="en-US" altLang="zh-CN" sz="1400" dirty="0"/>
              <a:t>\</a:t>
            </a:r>
            <a:r>
              <a:rPr lang="en-US" altLang="zh-CN" sz="1400" dirty="0" err="1"/>
              <a:t>tPCB</a:t>
            </a:r>
            <a:r>
              <a:rPr lang="en-US" altLang="zh-CN" sz="1400" dirty="0"/>
              <a:t> Footprint\</a:t>
            </a:r>
            <a:r>
              <a:rPr lang="en-US" altLang="zh-CN" sz="1400" dirty="0" err="1"/>
              <a:t>tManufacturer</a:t>
            </a:r>
            <a:r>
              <a:rPr lang="en-US" altLang="zh-CN" sz="1400" dirty="0"/>
              <a:t>\</a:t>
            </a:r>
            <a:r>
              <a:rPr lang="en-US" altLang="zh-CN" sz="1400" dirty="0" err="1"/>
              <a:t>tManufacturer</a:t>
            </a:r>
            <a:r>
              <a:rPr lang="en-US" altLang="zh-CN" sz="1400" dirty="0"/>
              <a:t> </a:t>
            </a:r>
            <a:r>
              <a:rPr lang="en-US" altLang="zh-CN" sz="1400" dirty="0" err="1"/>
              <a:t>PartNumber</a:t>
            </a:r>
            <a:r>
              <a:rPr lang="en-US" altLang="zh-CN" sz="1400" dirty="0"/>
              <a:t>\</a:t>
            </a:r>
            <a:r>
              <a:rPr lang="en-US" altLang="zh-CN" sz="1400" dirty="0" err="1"/>
              <a:t>tRemark</a:t>
            </a:r>
            <a:endParaRPr lang="zh-CN" altLang="en-US" sz="1400" dirty="0"/>
          </a:p>
        </p:txBody>
      </p:sp>
      <p:sp>
        <p:nvSpPr>
          <p:cNvPr id="16" name="文本框 15"/>
          <p:cNvSpPr txBox="1"/>
          <p:nvPr/>
        </p:nvSpPr>
        <p:spPr>
          <a:xfrm>
            <a:off x="2138239" y="4942351"/>
            <a:ext cx="863088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Combined property string:</a:t>
            </a:r>
          </a:p>
          <a:p>
            <a:endParaRPr lang="en-US" altLang="zh-CN" sz="1400" dirty="0"/>
          </a:p>
          <a:p>
            <a:r>
              <a:rPr lang="en-US" altLang="zh-CN" sz="1400" dirty="0"/>
              <a:t>{Item}\t{Quantity}\t{Reference}\t{Value}\t{PCB Footprint}\t{Manufacturer}\t{Manufacturer </a:t>
            </a:r>
            <a:r>
              <a:rPr lang="en-US" altLang="zh-CN" sz="1400" dirty="0" err="1"/>
              <a:t>PartNumber</a:t>
            </a:r>
            <a:r>
              <a:rPr lang="en-US" altLang="zh-CN" sz="1400" dirty="0"/>
              <a:t>}\t{Remark}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3652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组合 5"/>
          <p:cNvGrpSpPr/>
          <p:nvPr/>
        </p:nvGrpSpPr>
        <p:grpSpPr>
          <a:xfrm>
            <a:off x="0" y="0"/>
            <a:ext cx="12192000" cy="6872288"/>
            <a:chOff x="0" y="0"/>
            <a:chExt cx="12192000" cy="6872515"/>
          </a:xfrm>
        </p:grpSpPr>
        <p:sp>
          <p:nvSpPr>
            <p:cNvPr id="41987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charset="-122"/>
                <a:ea typeface="宋体" charset="-122"/>
                <a:sym typeface="宋体" charset="-122"/>
              </a:endParaRPr>
            </a:p>
          </p:txBody>
        </p:sp>
        <p:sp>
          <p:nvSpPr>
            <p:cNvPr id="41988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charset="-122"/>
                <a:ea typeface="宋体" charset="-122"/>
                <a:sym typeface="宋体" charset="-122"/>
              </a:endParaRPr>
            </a:p>
          </p:txBody>
        </p:sp>
      </p:grpSp>
      <p:sp>
        <p:nvSpPr>
          <p:cNvPr id="41989" name="直接连接符 14"/>
          <p:cNvSpPr/>
          <p:nvPr/>
        </p:nvSpPr>
        <p:spPr>
          <a:xfrm>
            <a:off x="-71437" y="5511800"/>
            <a:ext cx="1229201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990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991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Calibri" charset="0"/>
                <a:ea typeface="Calibri" charset="0"/>
                <a:sym typeface="Calibri" charset="0"/>
              </a:rPr>
              <a:t/>
            </a:r>
            <a:br>
              <a:rPr lang="zh-CN" altLang="en-US" sz="1800" dirty="0">
                <a:solidFill>
                  <a:srgbClr val="000000"/>
                </a:solidFill>
                <a:latin typeface="Calibri" charset="0"/>
                <a:ea typeface="Calibri" charset="0"/>
                <a:sym typeface="Calibri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charset="0"/>
              <a:ea typeface="宋体" charset="-122"/>
              <a:sym typeface="Calibri Light" charset="0"/>
            </a:endParaRPr>
          </a:p>
        </p:txBody>
      </p:sp>
      <p:sp>
        <p:nvSpPr>
          <p:cNvPr id="41992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993" name="文本框 6"/>
          <p:cNvSpPr/>
          <p:nvPr/>
        </p:nvSpPr>
        <p:spPr>
          <a:xfrm>
            <a:off x="5030788" y="2568575"/>
            <a:ext cx="5821362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9600" dirty="0">
                <a:solidFill>
                  <a:srgbClr val="276399"/>
                </a:solidFill>
                <a:latin typeface="Impact" charset="0"/>
                <a:ea typeface="宋体" charset="-122"/>
                <a:sym typeface="Impact" charset="0"/>
              </a:rPr>
              <a:t>谢谢</a:t>
            </a:r>
          </a:p>
        </p:txBody>
      </p:sp>
      <p:sp>
        <p:nvSpPr>
          <p:cNvPr id="41994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charset="-122"/>
              <a:ea typeface="宋体" charset="-122"/>
              <a:sym typeface="宋体" charset="-122"/>
            </a:endParaRPr>
          </a:p>
        </p:txBody>
      </p:sp>
      <p:sp>
        <p:nvSpPr>
          <p:cNvPr id="41995" name="矩形 22"/>
          <p:cNvSpPr/>
          <p:nvPr/>
        </p:nvSpPr>
        <p:spPr>
          <a:xfrm>
            <a:off x="0" y="2544763"/>
            <a:ext cx="1246188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charset="-122"/>
              <a:ea typeface="宋体" charset="-122"/>
              <a:sym typeface="宋体" charset="-122"/>
            </a:endParaRPr>
          </a:p>
        </p:txBody>
      </p:sp>
      <p:sp>
        <p:nvSpPr>
          <p:cNvPr id="41996" name="矩形 25"/>
          <p:cNvSpPr/>
          <p:nvPr/>
        </p:nvSpPr>
        <p:spPr>
          <a:xfrm>
            <a:off x="1472248" y="2548573"/>
            <a:ext cx="2926080" cy="3848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41997" name="矩形 24"/>
          <p:cNvSpPr/>
          <p:nvPr/>
        </p:nvSpPr>
        <p:spPr>
          <a:xfrm>
            <a:off x="1443038" y="3143250"/>
            <a:ext cx="3433762" cy="2011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</a:rPr>
              <a:t>电话:020-89986280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</a:rPr>
              <a:t>传真:020-89986280 - 803</a:t>
            </a:r>
          </a:p>
          <a:p>
            <a:pPr lvl="0" eaLnBrk="1" hangingPunct="1"/>
            <a:endParaRPr lang="zh-CN" altLang="en-US" dirty="0">
              <a:solidFill>
                <a:schemeClr val="bg1"/>
              </a:solidFill>
              <a:latin typeface="方正姚体" charset="-122"/>
              <a:ea typeface="方正姚体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</a:rPr>
              <a:t>官网:www.tronlong.com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</a:rPr>
              <a:t>论坛:51dsp.net</a:t>
            </a:r>
          </a:p>
          <a:p>
            <a:pPr lvl="0" eaLnBrk="1" hangingPunct="1"/>
            <a:endParaRPr lang="zh-CN" altLang="en-US" dirty="0">
              <a:solidFill>
                <a:schemeClr val="bg1"/>
              </a:solidFill>
              <a:latin typeface="方正姚体" charset="-122"/>
              <a:ea typeface="方正姚体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</a:rPr>
              <a:t>微信公众号:广州创龙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47800" y="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2890113" y="858836"/>
            <a:ext cx="828675" cy="828675"/>
            <a:chOff x="1827149" y="1625954"/>
            <a:chExt cx="828000" cy="828000"/>
          </a:xfrm>
        </p:grpSpPr>
        <p:sp>
          <p:nvSpPr>
            <p:cNvPr id="31" name="椭圆 30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641732" y="2382514"/>
            <a:ext cx="827088" cy="828675"/>
            <a:chOff x="2405971" y="2838627"/>
            <a:chExt cx="828000" cy="828000"/>
          </a:xfrm>
        </p:grpSpPr>
        <p:sp>
          <p:nvSpPr>
            <p:cNvPr id="34" name="椭圆 33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2482964" y="2991017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381912" y="3906192"/>
            <a:ext cx="828675" cy="828675"/>
            <a:chOff x="2984793" y="4046659"/>
            <a:chExt cx="828000" cy="828000"/>
          </a:xfrm>
        </p:grpSpPr>
        <p:sp>
          <p:nvSpPr>
            <p:cNvPr id="37" name="椭圆 36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061786" y="419904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4182053" y="972358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关于原理图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5133531" y="2520512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原理图输入</a:t>
            </a:r>
            <a:endParaRPr kumimoji="0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533258" y="5616821"/>
            <a:ext cx="499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原理图输出</a:t>
            </a:r>
            <a:endParaRPr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288947" y="5429870"/>
            <a:ext cx="828675" cy="828675"/>
            <a:chOff x="2984793" y="4046659"/>
            <a:chExt cx="828000" cy="828000"/>
          </a:xfrm>
        </p:grpSpPr>
        <p:sp>
          <p:nvSpPr>
            <p:cNvPr id="43" name="椭圆 42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061786" y="4199049"/>
              <a:ext cx="674014" cy="522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04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6003838" y="4068666"/>
            <a:ext cx="499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原理图处理</a:t>
            </a:r>
            <a:endParaRPr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关于原理图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itchFamily="18" charset="0"/>
                <a:ea typeface="Times New Roman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872078" y="447031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关于原理图</a:t>
            </a: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本质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2404926" y="4930076"/>
            <a:ext cx="70300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原理图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：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用于清晰表达器件及其之间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连接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关系的文件</a:t>
            </a:r>
            <a:endParaRPr lang="en-US" altLang="zh-CN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OrCAD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：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实现上述目的的工具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695" y="1500728"/>
            <a:ext cx="10023498" cy="2617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872078" y="447031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关于原理图</a:t>
            </a: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--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设计流程</a:t>
            </a:r>
            <a:endParaRPr lang="en-US" altLang="zh-CN" sz="2400" noProof="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423" y="2230435"/>
            <a:ext cx="10530608" cy="2731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13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45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原理图输入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itchFamily="18" charset="0"/>
                <a:ea typeface="Times New Roman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2 </a:t>
            </a:r>
            <a:r>
              <a:rPr 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872078" y="447031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noProof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原理图输入</a:t>
            </a:r>
            <a:r>
              <a:rPr lang="en-US" altLang="zh-CN" sz="2400" noProof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zh-CN" altLang="en-US" sz="2400" noProof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项目需求书</a:t>
            </a:r>
            <a:endParaRPr lang="en-US" altLang="zh-CN" sz="2400" noProof="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801938" y="6505575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580" y="1456946"/>
            <a:ext cx="10286937" cy="367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416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872078" y="447031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noProof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原理图输入</a:t>
            </a:r>
            <a:r>
              <a:rPr lang="en-US" altLang="zh-CN" sz="2400" noProof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zh-CN" altLang="en-US" sz="2400" noProof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系统框图</a:t>
            </a:r>
            <a:endParaRPr lang="en-US" altLang="zh-CN" sz="2400" noProof="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138" y="1488654"/>
            <a:ext cx="5570674" cy="445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02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45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原理图处理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da-DK" sz="2000" dirty="0">
                <a:latin typeface="Times New Roman" pitchFamily="18" charset="0"/>
                <a:ea typeface="Times New Roman" pitchFamily="18" charset="0"/>
              </a:rPr>
              <a:t>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3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231223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5036</TotalTime>
  <Words>572</Words>
  <Application>Microsoft Office PowerPoint</Application>
  <PresentationFormat>宽屏</PresentationFormat>
  <Paragraphs>152</Paragraphs>
  <Slides>17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Aharoni</vt:lpstr>
      <vt:lpstr>方正姚体</vt:lpstr>
      <vt:lpstr>黑体</vt:lpstr>
      <vt:lpstr>宋体</vt:lpstr>
      <vt:lpstr>微软雅黑</vt:lpstr>
      <vt:lpstr>Arial</vt:lpstr>
      <vt:lpstr>Calibri</vt:lpstr>
      <vt:lpstr>Calibri Light</vt:lpstr>
      <vt:lpstr>Impact</vt:lpstr>
      <vt:lpstr>Tahoma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>王斌</dc:creator>
  <cp:lastModifiedBy>Felix Cao</cp:lastModifiedBy>
  <cp:revision>635</cp:revision>
  <cp:lastPrinted>2016-09-04T12:31:21Z</cp:lastPrinted>
  <dcterms:created xsi:type="dcterms:W3CDTF">2015-05-05T08:02:00Z</dcterms:created>
  <dcterms:modified xsi:type="dcterms:W3CDTF">2016-09-28T14:30:16Z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2052-10.1.0.5399</vt:lpwstr>
  </property>
</Properties>
</file>