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419" r:id="rId3"/>
    <p:sldId id="404" r:id="rId4"/>
    <p:sldId id="259" r:id="rId5"/>
    <p:sldId id="262" r:id="rId6"/>
    <p:sldId id="414" r:id="rId7"/>
    <p:sldId id="415" r:id="rId8"/>
    <p:sldId id="420" r:id="rId9"/>
    <p:sldId id="425" r:id="rId10"/>
    <p:sldId id="426" r:id="rId11"/>
    <p:sldId id="264" r:id="rId12"/>
    <p:sldId id="433" r:id="rId13"/>
    <p:sldId id="434" r:id="rId14"/>
    <p:sldId id="435" r:id="rId15"/>
    <p:sldId id="436" r:id="rId16"/>
    <p:sldId id="437" r:id="rId17"/>
    <p:sldId id="438" r:id="rId18"/>
    <p:sldId id="269" r:id="rId19"/>
    <p:sldId id="373" r:id="rId20"/>
    <p:sldId id="413"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ifeng Liang" initials="wL" lastIdx="5" clrIdx="0">
    <p:extLst>
      <p:ext uri="{19B8F6BF-5375-455C-9EA6-DF929625EA0E}">
        <p15:presenceInfo xmlns:p15="http://schemas.microsoft.com/office/powerpoint/2012/main" userId="1a3fd530be61031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E5F6"/>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2" autoAdjust="0"/>
    <p:restoredTop sz="94660"/>
  </p:normalViewPr>
  <p:slideViewPr>
    <p:cSldViewPr snapToGrid="0">
      <p:cViewPr varScale="1">
        <p:scale>
          <a:sx n="116" d="100"/>
          <a:sy n="116" d="100"/>
        </p:scale>
        <p:origin x="162" y="8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868770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152374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3555407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3647471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101657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3105733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4276119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468293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503362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738799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24386080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lvl="0" indent="0">
              <a:lnSpc>
                <a:spcPct val="80000"/>
              </a:lnSpc>
              <a:buNone/>
            </a:pPr>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1130412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6521426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320374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266290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3585097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3512842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544607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3277563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185559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99777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962C8B-B14F-4D97-AF65-F5344CB8AC3E}" type="datetime1">
              <a:rPr lang="zh-CN" altLang="en-US"/>
              <a:t>2016/10/29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962C8B-B14F-4D97-AF65-F5344CB8AC3E}" type="datetime1">
              <a:rPr lang="zh-CN" altLang="en-US"/>
              <a:t>2016/10/29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12546647" cy="6872288"/>
            <a:chOff x="0" y="0"/>
            <a:chExt cx="12546647" cy="6872288"/>
          </a:xfrm>
        </p:grpSpPr>
        <p:sp>
          <p:nvSpPr>
            <p:cNvPr id="18" name="文本框 17"/>
            <p:cNvSpPr txBox="1"/>
            <p:nvPr/>
          </p:nvSpPr>
          <p:spPr>
            <a:xfrm>
              <a:off x="1281239" y="2730738"/>
              <a:ext cx="11265408" cy="589072"/>
            </a:xfrm>
            <a:prstGeom prst="rect">
              <a:avLst/>
            </a:prstGeom>
            <a:noFill/>
          </p:spPr>
          <p:txBody>
            <a:bodyPr wrap="square" rtlCol="0">
              <a:spAutoFit/>
            </a:bodyPr>
            <a:lstStyle/>
            <a:p>
              <a:pPr>
                <a:lnSpc>
                  <a:spcPct val="150000"/>
                </a:lnSpc>
              </a:pPr>
              <a:r>
                <a:rPr lang="zh-CN" altLang="en-US" sz="2400" dirty="0"/>
                <a:t>本</a:t>
              </a:r>
              <a:r>
                <a:rPr lang="zh-CN" altLang="en-US" sz="2400" dirty="0" smtClean="0"/>
                <a:t>节我们结合</a:t>
              </a:r>
              <a:r>
                <a:rPr lang="en-US" altLang="zh-CN" sz="2400" dirty="0" smtClean="0"/>
                <a:t>UPP</a:t>
              </a:r>
              <a:r>
                <a:rPr lang="zh-CN" altLang="en-US" sz="2400" dirty="0" smtClean="0"/>
                <a:t>接口给大家介绍一下</a:t>
              </a:r>
              <a:r>
                <a:rPr lang="en-US" altLang="zh-CN" sz="2400" dirty="0" smtClean="0"/>
                <a:t>FIFO</a:t>
              </a:r>
              <a:r>
                <a:rPr lang="zh-CN" altLang="en-US" sz="2400" dirty="0" smtClean="0"/>
                <a:t>在实际工程中的使用。</a:t>
              </a:r>
              <a:endParaRPr lang="zh-CN" altLang="en-US" sz="2400" dirty="0"/>
            </a:p>
          </p:txBody>
        </p:sp>
        <p:sp>
          <p:nvSpPr>
            <p:cNvPr id="16" name="文本框 15"/>
            <p:cNvSpPr txBox="1"/>
            <p:nvPr/>
          </p:nvSpPr>
          <p:spPr>
            <a:xfrm>
              <a:off x="7288974" y="505980"/>
              <a:ext cx="2573338" cy="659130"/>
            </a:xfrm>
            <a:prstGeom prst="rect">
              <a:avLst/>
            </a:prstGeom>
            <a:noFill/>
            <a:ln w="9525">
              <a:noFill/>
              <a:miter/>
            </a:ln>
          </p:spPr>
          <p:txBody>
            <a:bodyPr wrap="square">
              <a:spAutoFit/>
            </a:bodyPr>
            <a:lstStyle/>
            <a:p>
              <a:pPr lvl="0" eaLnBrk="1" hangingPunct="1"/>
              <a:r>
                <a:rPr lang="zh-CN" altLang="en-US" b="1" dirty="0">
                  <a:solidFill>
                    <a:schemeClr val="accent1"/>
                  </a:solidFill>
                  <a:latin typeface="微软雅黑" pitchFamily="34" charset="-122"/>
                  <a:ea typeface="微软雅黑" pitchFamily="34" charset="-122"/>
                </a:rPr>
                <a:t>广州创龙电子科技有限公司</a:t>
              </a:r>
            </a:p>
          </p:txBody>
        </p:sp>
        <p:sp>
          <p:nvSpPr>
            <p:cNvPr id="17" name="文本框 16"/>
            <p:cNvSpPr txBox="1"/>
            <p:nvPr/>
          </p:nvSpPr>
          <p:spPr>
            <a:xfrm>
              <a:off x="7272464" y="1510232"/>
              <a:ext cx="2573338" cy="426720"/>
            </a:xfrm>
            <a:prstGeom prst="rect">
              <a:avLst/>
            </a:prstGeom>
            <a:noFill/>
          </p:spPr>
          <p:txBody>
            <a:bodyPr wrap="square" rtlCol="0">
              <a:spAutoFit/>
            </a:bodyPr>
            <a:lstStyle/>
            <a:p>
              <a:pPr marL="0" marR="0" lvl="0" indent="0" algn="l" defTabSz="914400" rtl="0" eaLnBrk="1" latinLnBrk="0" hangingPunct="1">
                <a:spcBef>
                  <a:spcPts val="0"/>
                </a:spcBef>
                <a:spcAft>
                  <a:spcPts val="0"/>
                </a:spcAft>
                <a:buClrTx/>
                <a:buSzTx/>
                <a:buFontTx/>
                <a:buNone/>
                <a:defRPr/>
              </a:pPr>
              <a:r>
                <a:rPr kumimoji="0" lang="en-US" altLang="zh-CN" sz="1050" b="0" i="0" u="none" strike="noStrike" kern="1200" cap="none" spc="0" normalizeH="0" baseline="0" noProof="0" dirty="0" err="1" smtClean="0">
                  <a:ln>
                    <a:noFill/>
                  </a:ln>
                  <a:solidFill>
                    <a:schemeClr val="tx1">
                      <a:lumMod val="85000"/>
                      <a:lumOff val="15000"/>
                    </a:schemeClr>
                  </a:solidFill>
                  <a:effectLst/>
                  <a:uLnTx/>
                  <a:uFillTx/>
                  <a:latin typeface="Times New Roman" pitchFamily="18" charset="0"/>
                  <a:ea typeface="微软雅黑" pitchFamily="34" charset="-122"/>
                  <a:cs typeface="Times New Roman" pitchFamily="18" charset="0"/>
                </a:rPr>
                <a:t>Guangzhou Tronlong Electronic Technology </a:t>
              </a:r>
              <a:r>
                <a:rPr kumimoji="0" lang="en-US" altLang="zh-CN" sz="1050" b="0" i="0" u="none" strike="noStrike" kern="1200" cap="none" spc="0" normalizeH="0" baseline="0" noProof="0" smtClean="0">
                  <a:ln>
                    <a:noFill/>
                  </a:ln>
                  <a:solidFill>
                    <a:schemeClr val="tx1">
                      <a:lumMod val="85000"/>
                      <a:lumOff val="15000"/>
                    </a:schemeClr>
                  </a:solidFill>
                  <a:effectLst/>
                  <a:uLnTx/>
                  <a:uFillTx/>
                  <a:latin typeface="Times New Roman" pitchFamily="18" charset="0"/>
                  <a:ea typeface="微软雅黑" pitchFamily="34" charset="-122"/>
                  <a:cs typeface="Times New Roman" pitchFamily="18" charset="0"/>
                </a:rPr>
                <a:t>Co., Ltd</a:t>
              </a:r>
            </a:p>
          </p:txBody>
        </p:sp>
        <p:grpSp>
          <p:nvGrpSpPr>
            <p:cNvPr id="19" name="组合 18"/>
            <p:cNvGrpSpPr/>
            <p:nvPr/>
          </p:nvGrpSpPr>
          <p:grpSpPr>
            <a:xfrm>
              <a:off x="9845802" y="498995"/>
              <a:ext cx="579437" cy="1362075"/>
              <a:chOff x="8564451" y="2716812"/>
              <a:chExt cx="579549" cy="1361673"/>
            </a:xfrm>
          </p:grpSpPr>
          <p:sp>
            <p:nvSpPr>
              <p:cNvPr id="21" name="矩形 20"/>
              <p:cNvSpPr/>
              <p:nvPr/>
            </p:nvSpPr>
            <p:spPr>
              <a:xfrm>
                <a:off x="8564451" y="2716812"/>
                <a:ext cx="579549" cy="993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矩形 21"/>
              <p:cNvSpPr/>
              <p:nvPr/>
            </p:nvSpPr>
            <p:spPr>
              <a:xfrm>
                <a:off x="8564451" y="3805061"/>
                <a:ext cx="579549" cy="273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23" name="组合 22"/>
            <p:cNvGrpSpPr/>
            <p:nvPr/>
          </p:nvGrpSpPr>
          <p:grpSpPr>
            <a:xfrm>
              <a:off x="1281239" y="498994"/>
              <a:ext cx="6032501" cy="1361583"/>
              <a:chOff x="0" y="2716812"/>
              <a:chExt cx="6032417" cy="1361673"/>
            </a:xfrm>
          </p:grpSpPr>
          <p:sp>
            <p:nvSpPr>
              <p:cNvPr id="24" name="矩形 23"/>
              <p:cNvSpPr/>
              <p:nvPr/>
            </p:nvSpPr>
            <p:spPr>
              <a:xfrm>
                <a:off x="0" y="3805061"/>
                <a:ext cx="5991141" cy="273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矩形 24"/>
              <p:cNvSpPr/>
              <p:nvPr/>
            </p:nvSpPr>
            <p:spPr>
              <a:xfrm>
                <a:off x="0" y="2716812"/>
                <a:ext cx="5991142" cy="993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文本框 6"/>
              <p:cNvSpPr txBox="1"/>
              <p:nvPr/>
            </p:nvSpPr>
            <p:spPr>
              <a:xfrm>
                <a:off x="2697049" y="2861681"/>
                <a:ext cx="3294091" cy="651696"/>
              </a:xfrm>
              <a:prstGeom prst="rect">
                <a:avLst/>
              </a:prstGeom>
              <a:noFill/>
              <a:ln w="9525">
                <a:noFill/>
                <a:miter/>
              </a:ln>
            </p:spPr>
            <p:txBody>
              <a:bodyPr>
                <a:spAutoFit/>
              </a:bodyPr>
              <a:lstStyle/>
              <a:p>
                <a:pPr lvl="0" algn="ctr" eaLnBrk="1" hangingPunct="1">
                  <a:lnSpc>
                    <a:spcPct val="125000"/>
                  </a:lnSpc>
                </a:pPr>
                <a:r>
                  <a:rPr lang="en-US" altLang="zh-CN" sz="3200" b="1" dirty="0" smtClean="0">
                    <a:solidFill>
                      <a:schemeClr val="bg1"/>
                    </a:solidFill>
                    <a:latin typeface="微软雅黑" pitchFamily="34" charset="-122"/>
                    <a:ea typeface="微软雅黑" pitchFamily="34" charset="-122"/>
                  </a:rPr>
                  <a:t>FIFO </a:t>
                </a:r>
                <a:r>
                  <a:rPr lang="zh-CN" altLang="en-US" sz="3200" b="1" dirty="0" smtClean="0">
                    <a:solidFill>
                      <a:schemeClr val="bg1"/>
                    </a:solidFill>
                    <a:latin typeface="微软雅黑" pitchFamily="34" charset="-122"/>
                    <a:ea typeface="微软雅黑" pitchFamily="34" charset="-122"/>
                  </a:rPr>
                  <a:t>与 </a:t>
                </a:r>
                <a:r>
                  <a:rPr lang="en-US" altLang="zh-CN" sz="3200" b="1" dirty="0" smtClean="0">
                    <a:solidFill>
                      <a:schemeClr val="bg1"/>
                    </a:solidFill>
                    <a:latin typeface="微软雅黑" pitchFamily="34" charset="-122"/>
                    <a:ea typeface="微软雅黑" pitchFamily="34" charset="-122"/>
                  </a:rPr>
                  <a:t>UPP</a:t>
                </a:r>
                <a:endParaRPr lang="zh-CN" sz="3200" b="1" dirty="0">
                  <a:solidFill>
                    <a:schemeClr val="bg1"/>
                  </a:solidFill>
                  <a:latin typeface="微软雅黑" pitchFamily="34" charset="-122"/>
                  <a:ea typeface="微软雅黑" pitchFamily="34" charset="-122"/>
                </a:endParaRPr>
              </a:p>
            </p:txBody>
          </p:sp>
          <p:sp>
            <p:nvSpPr>
              <p:cNvPr id="28" name="文本框 32"/>
              <p:cNvSpPr txBox="1"/>
              <p:nvPr/>
            </p:nvSpPr>
            <p:spPr>
              <a:xfrm>
                <a:off x="1286493" y="3744946"/>
                <a:ext cx="4745924" cy="318954"/>
              </a:xfrm>
              <a:prstGeom prst="rect">
                <a:avLst/>
              </a:prstGeom>
              <a:noFill/>
              <a:ln w="9525">
                <a:noFill/>
                <a:miter/>
              </a:ln>
            </p:spPr>
            <p:txBody>
              <a:bodyPr wrap="square">
                <a:spAutoFit/>
              </a:bodyPr>
              <a:lstStyle/>
              <a:p>
                <a:pPr lvl="0" algn="r" eaLnBrk="1" hangingPunct="1">
                  <a:lnSpc>
                    <a:spcPct val="125000"/>
                  </a:lnSpc>
                </a:pPr>
                <a:endParaRPr lang="en-US" altLang="zh-CN" sz="1300" dirty="0">
                  <a:solidFill>
                    <a:schemeClr val="tx1"/>
                  </a:solidFill>
                  <a:effectLst>
                    <a:outerShdw blurRad="38100" dist="19050" dir="2700000" algn="tl" rotWithShape="0">
                      <a:schemeClr val="dk1">
                        <a:alpha val="40000"/>
                      </a:schemeClr>
                    </a:outerShdw>
                  </a:effectLst>
                  <a:latin typeface="Times New Roman" pitchFamily="18" charset="0"/>
                  <a:ea typeface="Tahoma" pitchFamily="34" charset="0"/>
                </a:endParaRPr>
              </a:p>
            </p:txBody>
          </p:sp>
        </p:grpSp>
        <p:grpSp>
          <p:nvGrpSpPr>
            <p:cNvPr id="29" name="组合 28"/>
            <p:cNvGrpSpPr/>
            <p:nvPr/>
          </p:nvGrpSpPr>
          <p:grpSpPr>
            <a:xfrm>
              <a:off x="3016377" y="570432"/>
              <a:ext cx="1223962" cy="1223963"/>
              <a:chOff x="1734969" y="2787385"/>
              <a:chExt cx="1224000" cy="1223998"/>
            </a:xfrm>
          </p:grpSpPr>
          <p:sp>
            <p:nvSpPr>
              <p:cNvPr id="31" name="椭圆 30"/>
              <p:cNvSpPr/>
              <p:nvPr/>
            </p:nvSpPr>
            <p:spPr>
              <a:xfrm>
                <a:off x="1734969" y="2787385"/>
                <a:ext cx="1224000" cy="1223998"/>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Freeform 9"/>
              <p:cNvSpPr>
                <a:spLocks noEditPoints="1"/>
              </p:cNvSpPr>
              <p:nvPr/>
            </p:nvSpPr>
            <p:spPr>
              <a:xfrm>
                <a:off x="1945451" y="3091502"/>
                <a:ext cx="803035" cy="615763"/>
              </a:xfrm>
              <a:custGeom>
                <a:avLst/>
                <a:gdLst/>
                <a:ahLst/>
                <a:cxnLst>
                  <a:cxn ang="0">
                    <a:pos x="123544" y="15589"/>
                  </a:cxn>
                  <a:cxn ang="0">
                    <a:pos x="208480" y="31178"/>
                  </a:cxn>
                  <a:cxn ang="0">
                    <a:pos x="146708" y="374134"/>
                  </a:cxn>
                  <a:cxn ang="0">
                    <a:pos x="30886" y="350751"/>
                  </a:cxn>
                  <a:cxn ang="0">
                    <a:pos x="123544" y="15589"/>
                  </a:cxn>
                  <a:cxn ang="0">
                    <a:pos x="138987" y="506640"/>
                  </a:cxn>
                  <a:cxn ang="0">
                    <a:pos x="123544" y="561202"/>
                  </a:cxn>
                  <a:cxn ang="0">
                    <a:pos x="779871" y="561202"/>
                  </a:cxn>
                  <a:cxn ang="0">
                    <a:pos x="803035" y="561202"/>
                  </a:cxn>
                  <a:cxn ang="0">
                    <a:pos x="803035" y="530024"/>
                  </a:cxn>
                  <a:cxn ang="0">
                    <a:pos x="803035" y="202656"/>
                  </a:cxn>
                  <a:cxn ang="0">
                    <a:pos x="803035" y="187067"/>
                  </a:cxn>
                  <a:cxn ang="0">
                    <a:pos x="795314" y="179273"/>
                  </a:cxn>
                  <a:cxn ang="0">
                    <a:pos x="694934" y="77945"/>
                  </a:cxn>
                  <a:cxn ang="0">
                    <a:pos x="687213" y="70150"/>
                  </a:cxn>
                  <a:cxn ang="0">
                    <a:pos x="671770" y="70150"/>
                  </a:cxn>
                  <a:cxn ang="0">
                    <a:pos x="239366" y="70150"/>
                  </a:cxn>
                  <a:cxn ang="0">
                    <a:pos x="239366" y="132506"/>
                  </a:cxn>
                  <a:cxn ang="0">
                    <a:pos x="648605" y="132506"/>
                  </a:cxn>
                  <a:cxn ang="0">
                    <a:pos x="640884" y="218245"/>
                  </a:cxn>
                  <a:cxn ang="0">
                    <a:pos x="640884" y="233834"/>
                  </a:cxn>
                  <a:cxn ang="0">
                    <a:pos x="656327" y="233834"/>
                  </a:cxn>
                  <a:cxn ang="0">
                    <a:pos x="748985" y="226040"/>
                  </a:cxn>
                  <a:cxn ang="0">
                    <a:pos x="748985" y="506640"/>
                  </a:cxn>
                  <a:cxn ang="0">
                    <a:pos x="138987" y="506640"/>
                  </a:cxn>
                  <a:cxn ang="0">
                    <a:pos x="733542" y="202656"/>
                  </a:cxn>
                  <a:cxn ang="0">
                    <a:pos x="664048" y="202656"/>
                  </a:cxn>
                  <a:cxn ang="0">
                    <a:pos x="671770" y="140300"/>
                  </a:cxn>
                  <a:cxn ang="0">
                    <a:pos x="733542" y="202656"/>
                  </a:cxn>
                  <a:cxn ang="0">
                    <a:pos x="247088" y="335162"/>
                  </a:cxn>
                  <a:cxn ang="0">
                    <a:pos x="571390" y="335162"/>
                  </a:cxn>
                  <a:cxn ang="0">
                    <a:pos x="571390" y="350751"/>
                  </a:cxn>
                  <a:cxn ang="0">
                    <a:pos x="247088" y="350751"/>
                  </a:cxn>
                  <a:cxn ang="0">
                    <a:pos x="247088" y="335162"/>
                  </a:cxn>
                  <a:cxn ang="0">
                    <a:pos x="247088" y="249423"/>
                  </a:cxn>
                  <a:cxn ang="0">
                    <a:pos x="548226" y="249423"/>
                  </a:cxn>
                  <a:cxn ang="0">
                    <a:pos x="548226" y="272806"/>
                  </a:cxn>
                  <a:cxn ang="0">
                    <a:pos x="247088" y="272806"/>
                  </a:cxn>
                  <a:cxn ang="0">
                    <a:pos x="247088" y="249423"/>
                  </a:cxn>
                  <a:cxn ang="0">
                    <a:pos x="247088" y="171478"/>
                  </a:cxn>
                  <a:cxn ang="0">
                    <a:pos x="548226" y="171478"/>
                  </a:cxn>
                  <a:cxn ang="0">
                    <a:pos x="548226" y="194862"/>
                  </a:cxn>
                  <a:cxn ang="0">
                    <a:pos x="247088" y="194862"/>
                  </a:cxn>
                  <a:cxn ang="0">
                    <a:pos x="247088" y="171478"/>
                  </a:cxn>
                  <a:cxn ang="0">
                    <a:pos x="23164" y="514435"/>
                  </a:cxn>
                  <a:cxn ang="0">
                    <a:pos x="69493" y="530024"/>
                  </a:cxn>
                  <a:cxn ang="0">
                    <a:pos x="69493" y="576791"/>
                  </a:cxn>
                  <a:cxn ang="0">
                    <a:pos x="38607" y="615763"/>
                  </a:cxn>
                  <a:cxn ang="0">
                    <a:pos x="15443" y="607969"/>
                  </a:cxn>
                  <a:cxn ang="0">
                    <a:pos x="0" y="561202"/>
                  </a:cxn>
                  <a:cxn ang="0">
                    <a:pos x="23164" y="514435"/>
                  </a:cxn>
                  <a:cxn ang="0">
                    <a:pos x="30886" y="374134"/>
                  </a:cxn>
                  <a:cxn ang="0">
                    <a:pos x="15443" y="506640"/>
                  </a:cxn>
                  <a:cxn ang="0">
                    <a:pos x="92658" y="522229"/>
                  </a:cxn>
                  <a:cxn ang="0">
                    <a:pos x="131265" y="397518"/>
                  </a:cxn>
                  <a:cxn ang="0">
                    <a:pos x="30886" y="374134"/>
                  </a:cxn>
                </a:cxnLst>
                <a:rect l="0" t="0" r="0" b="0"/>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alpha val="100000"/>
                </a:schemeClr>
              </a:solidFill>
              <a:ln w="9525">
                <a:noFill/>
              </a:ln>
            </p:spPr>
            <p:txBody>
              <a:bodyPr/>
              <a:lstStyle/>
              <a:p>
                <a:endParaRPr lang="zh-CN" altLang="en-US"/>
              </a:p>
            </p:txBody>
          </p:sp>
        </p:grpSp>
        <p:grpSp>
          <p:nvGrpSpPr>
            <p:cNvPr id="33" name="组合 32"/>
            <p:cNvGrpSpPr/>
            <p:nvPr/>
          </p:nvGrpSpPr>
          <p:grpSpPr>
            <a:xfrm>
              <a:off x="1503489" y="570432"/>
              <a:ext cx="1223963" cy="1223963"/>
              <a:chOff x="222586" y="2787385"/>
              <a:chExt cx="1224000" cy="1223998"/>
            </a:xfrm>
          </p:grpSpPr>
          <p:sp>
            <p:nvSpPr>
              <p:cNvPr id="34" name="椭圆 33"/>
              <p:cNvSpPr/>
              <p:nvPr/>
            </p:nvSpPr>
            <p:spPr>
              <a:xfrm>
                <a:off x="222586" y="2787385"/>
                <a:ext cx="1224000" cy="1223998"/>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5" name="Freeform 5"/>
              <p:cNvSpPr>
                <a:spLocks noEditPoints="1"/>
              </p:cNvSpPr>
              <p:nvPr/>
            </p:nvSpPr>
            <p:spPr>
              <a:xfrm>
                <a:off x="446632" y="3034538"/>
                <a:ext cx="775907" cy="729691"/>
              </a:xfrm>
              <a:custGeom>
                <a:avLst/>
                <a:gdLst/>
                <a:ahLst/>
                <a:cxnLst>
                  <a:cxn ang="0">
                    <a:pos x="63992" y="80186"/>
                  </a:cxn>
                  <a:cxn ang="0">
                    <a:pos x="223973" y="80186"/>
                  </a:cxn>
                  <a:cxn ang="0">
                    <a:pos x="327961" y="360836"/>
                  </a:cxn>
                  <a:cxn ang="0">
                    <a:pos x="407951" y="328762"/>
                  </a:cxn>
                  <a:cxn ang="0">
                    <a:pos x="471943" y="368855"/>
                  </a:cxn>
                  <a:cxn ang="0">
                    <a:pos x="527937" y="216502"/>
                  </a:cxn>
                  <a:cxn ang="0">
                    <a:pos x="583930" y="272632"/>
                  </a:cxn>
                  <a:cxn ang="0">
                    <a:pos x="663920" y="184427"/>
                  </a:cxn>
                  <a:cxn ang="0">
                    <a:pos x="583930" y="320743"/>
                  </a:cxn>
                  <a:cxn ang="0">
                    <a:pos x="535936" y="264613"/>
                  </a:cxn>
                  <a:cxn ang="0">
                    <a:pos x="487942" y="408948"/>
                  </a:cxn>
                  <a:cxn ang="0">
                    <a:pos x="407951" y="360836"/>
                  </a:cxn>
                  <a:cxn ang="0">
                    <a:pos x="327961" y="360836"/>
                  </a:cxn>
                  <a:cxn ang="0">
                    <a:pos x="591929" y="689598"/>
                  </a:cxn>
                  <a:cxn ang="0">
                    <a:pos x="343959" y="729691"/>
                  </a:cxn>
                  <a:cxn ang="0">
                    <a:pos x="503940" y="545264"/>
                  </a:cxn>
                  <a:cxn ang="0">
                    <a:pos x="775907" y="545264"/>
                  </a:cxn>
                  <a:cxn ang="0">
                    <a:pos x="775907" y="48111"/>
                  </a:cxn>
                  <a:cxn ang="0">
                    <a:pos x="743911" y="24056"/>
                  </a:cxn>
                  <a:cxn ang="0">
                    <a:pos x="271967" y="72167"/>
                  </a:cxn>
                  <a:cxn ang="0">
                    <a:pos x="719914" y="489134"/>
                  </a:cxn>
                  <a:cxn ang="0">
                    <a:pos x="287965" y="545264"/>
                  </a:cxn>
                  <a:cxn ang="0">
                    <a:pos x="431948" y="673561"/>
                  </a:cxn>
                  <a:cxn ang="0">
                    <a:pos x="503940" y="545264"/>
                  </a:cxn>
                  <a:cxn ang="0">
                    <a:pos x="55993" y="441022"/>
                  </a:cxn>
                  <a:cxn ang="0">
                    <a:pos x="111987" y="729691"/>
                  </a:cxn>
                  <a:cxn ang="0">
                    <a:pos x="159981" y="481115"/>
                  </a:cxn>
                  <a:cxn ang="0">
                    <a:pos x="247970" y="729691"/>
                  </a:cxn>
                  <a:cxn ang="0">
                    <a:pos x="223973" y="264613"/>
                  </a:cxn>
                  <a:cxn ang="0">
                    <a:pos x="439947" y="192446"/>
                  </a:cxn>
                  <a:cxn ang="0">
                    <a:pos x="159981" y="184427"/>
                  </a:cxn>
                  <a:cxn ang="0">
                    <a:pos x="151982" y="216502"/>
                  </a:cxn>
                  <a:cxn ang="0">
                    <a:pos x="143983" y="376873"/>
                  </a:cxn>
                  <a:cxn ang="0">
                    <a:pos x="143983" y="376873"/>
                  </a:cxn>
                  <a:cxn ang="0">
                    <a:pos x="143983" y="376873"/>
                  </a:cxn>
                  <a:cxn ang="0">
                    <a:pos x="127985" y="216502"/>
                  </a:cxn>
                  <a:cxn ang="0">
                    <a:pos x="127985" y="184427"/>
                  </a:cxn>
                  <a:cxn ang="0">
                    <a:pos x="0" y="400929"/>
                  </a:cxn>
                </a:cxnLst>
                <a:rect l="0" t="0" r="0" b="0"/>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alpha val="100000"/>
                </a:schemeClr>
              </a:solidFill>
              <a:ln w="9525">
                <a:noFill/>
              </a:ln>
            </p:spPr>
            <p:txBody>
              <a:bodyPr/>
              <a:lstStyle/>
              <a:p>
                <a:endParaRPr lang="zh-CN" altLang="en-US"/>
              </a:p>
            </p:txBody>
          </p:sp>
        </p:grpSp>
        <p:grpSp>
          <p:nvGrpSpPr>
            <p:cNvPr id="36" name="组合 35"/>
            <p:cNvGrpSpPr/>
            <p:nvPr/>
          </p:nvGrpSpPr>
          <p:grpSpPr>
            <a:xfrm>
              <a:off x="2744788" y="6519863"/>
              <a:ext cx="8024812" cy="352425"/>
              <a:chOff x="1277256" y="6519446"/>
              <a:chExt cx="8024939" cy="352860"/>
            </a:xfrm>
          </p:grpSpPr>
          <p:sp>
            <p:nvSpPr>
              <p:cNvPr id="37" name="矩形 36"/>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01</a:t>
                </a:r>
                <a:endParaRPr lang="en-US" sz="1600" dirty="0">
                  <a:solidFill>
                    <a:schemeClr val="bg1"/>
                  </a:solidFill>
                  <a:latin typeface="微软雅黑" pitchFamily="34" charset="-122"/>
                  <a:ea typeface="微软雅黑" pitchFamily="34" charset="-122"/>
                </a:endParaRPr>
              </a:p>
            </p:txBody>
          </p:sp>
          <p:sp>
            <p:nvSpPr>
              <p:cNvPr id="39" name="文本框 38"/>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72288"/>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7281" y="4968672"/>
              <a:ext cx="857250" cy="320578"/>
            </a:xfrm>
            <a:prstGeom prst="rect">
              <a:avLst/>
            </a:prstGeom>
          </p:spPr>
        </p:pic>
        <p:sp>
          <p:nvSpPr>
            <p:cNvPr id="3" name="文本框 2"/>
            <p:cNvSpPr txBox="1"/>
            <p:nvPr/>
          </p:nvSpPr>
          <p:spPr>
            <a:xfrm>
              <a:off x="8679784" y="4917797"/>
              <a:ext cx="2200275" cy="323165"/>
            </a:xfrm>
            <a:prstGeom prst="rect">
              <a:avLst/>
            </a:prstGeom>
            <a:noFill/>
          </p:spPr>
          <p:txBody>
            <a:bodyPr wrap="square" rtlCol="0">
              <a:spAutoFit/>
            </a:bodyPr>
            <a:lstStyle/>
            <a:p>
              <a:r>
                <a:rPr lang="en-US" altLang="zh-CN" sz="1500" dirty="0" smtClean="0">
                  <a:solidFill>
                    <a:srgbClr val="30E5F6"/>
                  </a:solidFill>
                </a:rPr>
                <a:t>51ele.net</a:t>
              </a:r>
              <a:endParaRPr lang="zh-CN" altLang="en-US" sz="1500" dirty="0">
                <a:solidFill>
                  <a:srgbClr val="30E5F6"/>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2255"/>
    </mc:Choice>
    <mc:Fallback xmlns="">
      <p:transition spd="slow" advTm="2255"/>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32747" y="340738"/>
            <a:ext cx="7113588" cy="461665"/>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XSIM</a:t>
            </a:r>
            <a:r>
              <a:rPr lang="zh-CN" altLang="en-US" sz="2400" b="1" dirty="0" smtClean="0">
                <a:latin typeface="微软雅黑" panose="020B0503020204020204" pitchFamily="34" charset="-122"/>
                <a:ea typeface="微软雅黑" panose="020B0503020204020204" pitchFamily="34" charset="-122"/>
              </a:rPr>
              <a:t>简介</a:t>
            </a:r>
            <a:endParaRPr lang="zh-CN" altLang="en-US" sz="24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a:t>
              </a:r>
              <a:r>
                <a:rPr lang="en-US" altLang="zh-CN" sz="1600" dirty="0" smtClean="0">
                  <a:solidFill>
                    <a:schemeClr val="bg1"/>
                  </a:solidFill>
                  <a:latin typeface="微软雅黑" pitchFamily="34" charset="-122"/>
                  <a:ea typeface="微软雅黑" pitchFamily="34" charset="-122"/>
                </a:rPr>
                <a:t>9</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2" name="矩形 1"/>
          <p:cNvSpPr/>
          <p:nvPr/>
        </p:nvSpPr>
        <p:spPr>
          <a:xfrm>
            <a:off x="1247775" y="1922194"/>
            <a:ext cx="8677275" cy="646331"/>
          </a:xfrm>
          <a:prstGeom prst="rect">
            <a:avLst/>
          </a:prstGeom>
        </p:spPr>
        <p:txBody>
          <a:bodyPr wrap="square">
            <a:spAutoFit/>
          </a:bodyPr>
          <a:lstStyle/>
          <a:p>
            <a:r>
              <a:rPr lang="en-US" altLang="zh-CN" dirty="0" smtClean="0"/>
              <a:t>        XSIM</a:t>
            </a:r>
            <a:r>
              <a:rPr lang="zh-CN" altLang="en-US" dirty="0" smtClean="0"/>
              <a:t>即</a:t>
            </a:r>
            <a:r>
              <a:rPr lang="en-US" altLang="zh-CN" dirty="0" err="1" smtClean="0"/>
              <a:t>Vivado</a:t>
            </a:r>
            <a:r>
              <a:rPr lang="en-US" altLang="zh-CN" dirty="0" smtClean="0"/>
              <a:t> Simulator</a:t>
            </a:r>
            <a:r>
              <a:rPr lang="zh-CN" altLang="en-US" dirty="0" smtClean="0"/>
              <a:t>，是</a:t>
            </a:r>
            <a:r>
              <a:rPr lang="en-US" altLang="zh-CN" dirty="0" err="1" smtClean="0"/>
              <a:t>Vivado</a:t>
            </a:r>
            <a:r>
              <a:rPr lang="zh-CN" altLang="en-US" dirty="0" smtClean="0"/>
              <a:t>自带的一款轻量级</a:t>
            </a:r>
            <a:r>
              <a:rPr lang="en-US" altLang="zh-CN" dirty="0" smtClean="0"/>
              <a:t>HDL</a:t>
            </a:r>
            <a:r>
              <a:rPr lang="zh-CN" altLang="en-US" dirty="0" smtClean="0"/>
              <a:t>仿真器，允许用户通过</a:t>
            </a:r>
            <a:r>
              <a:rPr lang="en-US" altLang="zh-CN" dirty="0" smtClean="0"/>
              <a:t>Verilog/VHDL</a:t>
            </a:r>
            <a:r>
              <a:rPr lang="zh-CN" altLang="en-US" dirty="0" smtClean="0"/>
              <a:t>或者混合</a:t>
            </a:r>
            <a:r>
              <a:rPr lang="en-US" altLang="zh-CN" dirty="0" smtClean="0"/>
              <a:t>Verilog/VHDL</a:t>
            </a:r>
            <a:r>
              <a:rPr lang="zh-CN" altLang="en-US" dirty="0" smtClean="0"/>
              <a:t>进行功能仿真和时序仿真。</a:t>
            </a:r>
            <a:endParaRPr lang="en-US" altLang="zh-CN" dirty="0" smtClean="0">
              <a:solidFill>
                <a:srgbClr val="333333"/>
              </a:solidFill>
              <a:latin typeface="Arial" panose="020B0604020202020204" pitchFamily="34" charset="0"/>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2747" y="3032529"/>
            <a:ext cx="5538924" cy="3023329"/>
          </a:xfrm>
          <a:prstGeom prst="rect">
            <a:avLst/>
          </a:prstGeom>
        </p:spPr>
      </p:pic>
    </p:spTree>
    <p:extLst>
      <p:ext uri="{BB962C8B-B14F-4D97-AF65-F5344CB8AC3E}">
        <p14:creationId xmlns:p14="http://schemas.microsoft.com/office/powerpoint/2010/main" val="179378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524000" y="1851025"/>
            <a:ext cx="4205288" cy="3338195"/>
          </a:xfrm>
          <a:prstGeom prst="rect">
            <a:avLst/>
          </a:prstGeom>
          <a:noFill/>
          <a:ln w="9525">
            <a:noFill/>
            <a:miter/>
          </a:ln>
        </p:spPr>
        <p:txBody>
          <a:bodyPr>
            <a:spAutoFit/>
          </a:bodyPr>
          <a:lstStyle/>
          <a:p>
            <a:pPr lvl="0" algn="ctr" eaLnBrk="1" hangingPunct="1"/>
            <a:r>
              <a:rPr lang="en-US" altLang="zh-CN" sz="19900" b="1" dirty="0">
                <a:solidFill>
                  <a:schemeClr val="accent1"/>
                </a:solidFill>
                <a:latin typeface="微软雅黑" pitchFamily="34" charset="-122"/>
                <a:ea typeface="微软雅黑" pitchFamily="34" charset="-122"/>
              </a:rPr>
              <a:t>02</a:t>
            </a:r>
            <a:endParaRPr lang="zh-CN" altLang="en-US" sz="19900" b="1" dirty="0">
              <a:solidFill>
                <a:schemeClr val="accent1"/>
              </a:solidFill>
              <a:latin typeface="微软雅黑" pitchFamily="34" charset="-122"/>
              <a:ea typeface="微软雅黑" pitchFamily="34" charset="-122"/>
            </a:endParaRPr>
          </a:p>
        </p:txBody>
      </p:sp>
      <p:sp>
        <p:nvSpPr>
          <p:cNvPr id="7" name="文本框 6"/>
          <p:cNvSpPr txBox="1"/>
          <p:nvPr/>
        </p:nvSpPr>
        <p:spPr>
          <a:xfrm>
            <a:off x="5429250" y="2876550"/>
            <a:ext cx="4645025" cy="523220"/>
          </a:xfrm>
          <a:prstGeom prst="rect">
            <a:avLst/>
          </a:prstGeom>
          <a:noFill/>
        </p:spPr>
        <p:txBody>
          <a:bodyPr wrap="square" rtlCol="0">
            <a:spAutoFit/>
          </a:bodyPr>
          <a:lstStyle/>
          <a:p>
            <a:pPr lvl="0">
              <a:defRPr/>
            </a:pPr>
            <a:r>
              <a:rPr lang="en-US" altLang="zh-CN" sz="2800" b="1" dirty="0">
                <a:solidFill>
                  <a:schemeClr val="tx1">
                    <a:lumMod val="85000"/>
                    <a:lumOff val="15000"/>
                  </a:schemeClr>
                </a:solidFill>
                <a:latin typeface="微软雅黑" pitchFamily="34" charset="-122"/>
                <a:ea typeface="微软雅黑" pitchFamily="34" charset="-122"/>
              </a:rPr>
              <a:t>Verilog HDL</a:t>
            </a:r>
            <a:r>
              <a:rPr lang="zh-CN" altLang="en-US" sz="2800" b="1" dirty="0">
                <a:solidFill>
                  <a:schemeClr val="tx1">
                    <a:lumMod val="85000"/>
                    <a:lumOff val="15000"/>
                  </a:schemeClr>
                </a:solidFill>
                <a:latin typeface="微软雅黑" pitchFamily="34" charset="-122"/>
                <a:ea typeface="微软雅黑" pitchFamily="34" charset="-122"/>
              </a:rPr>
              <a:t>仿真与验证</a:t>
            </a:r>
            <a:endParaRPr lang="en-US" altLang="zh-CN" sz="2800" b="1" dirty="0">
              <a:solidFill>
                <a:schemeClr val="tx1">
                  <a:lumMod val="85000"/>
                  <a:lumOff val="15000"/>
                </a:schemeClr>
              </a:solidFill>
              <a:latin typeface="微软雅黑" pitchFamily="34" charset="-122"/>
              <a:ea typeface="微软雅黑" pitchFamily="34" charset="-122"/>
            </a:endParaRPr>
          </a:p>
        </p:txBody>
      </p:sp>
      <p:sp>
        <p:nvSpPr>
          <p:cNvPr id="8" name="文本框 7"/>
          <p:cNvSpPr txBox="1"/>
          <p:nvPr/>
        </p:nvSpPr>
        <p:spPr>
          <a:xfrm>
            <a:off x="5411788" y="3416300"/>
            <a:ext cx="4662487" cy="396240"/>
          </a:xfrm>
          <a:prstGeom prst="rect">
            <a:avLst/>
          </a:prstGeom>
          <a:noFill/>
          <a:ln w="9525">
            <a:noFill/>
            <a:miter/>
          </a:ln>
        </p:spPr>
        <p:txBody>
          <a:bodyPr>
            <a:spAutoFit/>
          </a:bodyPr>
          <a:lstStyle/>
          <a:p>
            <a:pPr lvl="0" eaLnBrk="1" hangingPunct="1"/>
            <a:r>
              <a:rPr lang="da-DK" altLang="zh-CN" sz="2000" dirty="0">
                <a:latin typeface="Times New Roman" pitchFamily="18" charset="0"/>
                <a:ea typeface="Times New Roman" pitchFamily="18" charset="0"/>
              </a:rPr>
              <a:t>            </a:t>
            </a:r>
          </a:p>
        </p:txBody>
      </p:sp>
      <p:grpSp>
        <p:nvGrpSpPr>
          <p:cNvPr id="15" name="组合 14"/>
          <p:cNvGrpSpPr/>
          <p:nvPr/>
        </p:nvGrpSpPr>
        <p:grpSpPr>
          <a:xfrm>
            <a:off x="5411788" y="3375025"/>
            <a:ext cx="4662487" cy="107950"/>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椭圆 13"/>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useBgFill="1">
        <p:nvSpPr>
          <p:cNvPr id="16" name="文本框 15"/>
          <p:cNvSpPr txBox="1"/>
          <p:nvPr/>
        </p:nvSpPr>
        <p:spPr>
          <a:xfrm>
            <a:off x="2011363" y="3105150"/>
            <a:ext cx="3230562" cy="640080"/>
          </a:xfrm>
          <a:prstGeom prst="rect">
            <a:avLst/>
          </a:prstGeom>
          <a:ln w="9525">
            <a:noFill/>
            <a:miter/>
          </a:ln>
        </p:spPr>
        <p:txBody>
          <a:bodyPr>
            <a:spAutoFit/>
          </a:bodyPr>
          <a:lstStyle/>
          <a:p>
            <a:pPr lvl="0" algn="ctr" eaLnBrk="1" hangingPunct="1"/>
            <a:r>
              <a:rPr lang="zh-CN" sz="3600" b="1" dirty="0">
                <a:solidFill>
                  <a:schemeClr val="accent1"/>
                </a:solidFill>
                <a:latin typeface="Times New Roman" pitchFamily="18" charset="0"/>
                <a:ea typeface="宋体" charset="0"/>
              </a:rPr>
              <a:t>第 </a:t>
            </a:r>
            <a:r>
              <a:rPr lang="en-US" altLang="zh-CN" sz="3600" b="1" dirty="0">
                <a:solidFill>
                  <a:schemeClr val="accent1"/>
                </a:solidFill>
                <a:latin typeface="Times New Roman" pitchFamily="18" charset="0"/>
                <a:ea typeface="宋体" charset="0"/>
              </a:rPr>
              <a:t>2 </a:t>
            </a:r>
            <a:r>
              <a:rPr lang="zh-CN" sz="3600" b="1" dirty="0">
                <a:solidFill>
                  <a:schemeClr val="accent1"/>
                </a:solidFill>
                <a:latin typeface="Times New Roman" pitchFamily="18" charset="0"/>
                <a:ea typeface="宋体" charset="0"/>
              </a:rPr>
              <a:t>部分</a:t>
            </a:r>
          </a:p>
        </p:txBody>
      </p:sp>
      <p:grpSp>
        <p:nvGrpSpPr>
          <p:cNvPr id="11" name="组合 10"/>
          <p:cNvGrpSpPr/>
          <p:nvPr/>
        </p:nvGrpSpPr>
        <p:grpSpPr>
          <a:xfrm>
            <a:off x="2744788" y="6519863"/>
            <a:ext cx="8024812" cy="352425"/>
            <a:chOff x="1277256" y="6519446"/>
            <a:chExt cx="8024939" cy="352860"/>
          </a:xfrm>
        </p:grpSpPr>
        <p:sp>
          <p:nvSpPr>
            <p:cNvPr id="12" name="矩形 11"/>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10</a:t>
              </a:r>
              <a:endParaRPr lang="en-US" sz="1600" dirty="0">
                <a:solidFill>
                  <a:schemeClr val="bg1"/>
                </a:solidFill>
                <a:latin typeface="微软雅黑" pitchFamily="34" charset="-122"/>
                <a:ea typeface="微软雅黑" pitchFamily="34" charset="-122"/>
              </a:endParaRPr>
            </a:p>
          </p:txBody>
        </p:sp>
        <p:sp>
          <p:nvSpPr>
            <p:cNvPr id="18" name="文本框 17"/>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par>
                                <p:cTn id="14" presetID="2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par>
                                <p:cTn id="24" presetID="22" presetClass="entr" presetSubtype="2" fill="hold" nodeType="withEffect">
                                  <p:stCondLst>
                                    <p:cond delay="25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744788" y="6519863"/>
            <a:ext cx="8024812" cy="352425"/>
            <a:chOff x="1277256" y="6519446"/>
            <a:chExt cx="8024939" cy="352860"/>
          </a:xfrm>
        </p:grpSpPr>
        <p:sp>
          <p:nvSpPr>
            <p:cNvPr id="20" name="矩形 19"/>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01" name="文本框 20"/>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11</a:t>
              </a:r>
              <a:endParaRPr lang="en-US" sz="1600" dirty="0">
                <a:solidFill>
                  <a:schemeClr val="bg1"/>
                </a:solidFill>
                <a:latin typeface="微软雅黑" pitchFamily="34" charset="-122"/>
                <a:ea typeface="微软雅黑" pitchFamily="34" charset="-122"/>
              </a:endParaRPr>
            </a:p>
          </p:txBody>
        </p:sp>
        <p:sp>
          <p:nvSpPr>
            <p:cNvPr id="23" name="文本框 22"/>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5" name="文本框 4"/>
          <p:cNvSpPr txBox="1"/>
          <p:nvPr/>
        </p:nvSpPr>
        <p:spPr>
          <a:xfrm>
            <a:off x="5349240" y="198922"/>
            <a:ext cx="6842760" cy="536908"/>
          </a:xfrm>
          <a:prstGeom prst="rect">
            <a:avLst/>
          </a:prstGeom>
          <a:noFill/>
          <a:ln>
            <a:noFill/>
          </a:ln>
        </p:spPr>
        <p:txBody>
          <a:bodyPr wrap="square" rtlCol="0">
            <a:spAutoFit/>
          </a:bodyPr>
          <a:lstStyle/>
          <a:p>
            <a:endParaRPr lang="zh-CN" altLang="en-US" dirty="0"/>
          </a:p>
        </p:txBody>
      </p:sp>
      <p:sp>
        <p:nvSpPr>
          <p:cNvPr id="8" name="文本框 7"/>
          <p:cNvSpPr txBox="1"/>
          <p:nvPr/>
        </p:nvSpPr>
        <p:spPr>
          <a:xfrm>
            <a:off x="2959100" y="368300"/>
            <a:ext cx="3371362" cy="461665"/>
          </a:xfrm>
          <a:prstGeom prst="rect">
            <a:avLst/>
          </a:prstGeom>
          <a:noFill/>
        </p:spPr>
        <p:txBody>
          <a:bodyPr wrap="square" rtlCol="0">
            <a:spAutoFit/>
          </a:bodyPr>
          <a:lstStyle/>
          <a:p>
            <a:pPr latinLnBrk="1"/>
            <a:r>
              <a:rPr lang="zh-CN" altLang="en-US" sz="2400" dirty="0" smtClean="0"/>
              <a:t>编写</a:t>
            </a:r>
            <a:r>
              <a:rPr lang="en-US" altLang="zh-CN" sz="2400" dirty="0" err="1" smtClean="0"/>
              <a:t>TestBench</a:t>
            </a:r>
            <a:r>
              <a:rPr lang="zh-CN" altLang="en-US" sz="2400" dirty="0" smtClean="0"/>
              <a:t>目的</a:t>
            </a:r>
            <a:endParaRPr lang="en-US" altLang="zh-CN" sz="2400" dirty="0"/>
          </a:p>
        </p:txBody>
      </p:sp>
      <p:sp>
        <p:nvSpPr>
          <p:cNvPr id="12" name="矩形 11"/>
          <p:cNvSpPr/>
          <p:nvPr/>
        </p:nvSpPr>
        <p:spPr>
          <a:xfrm>
            <a:off x="1965007" y="1696018"/>
            <a:ext cx="9049068" cy="1477328"/>
          </a:xfrm>
          <a:prstGeom prst="rect">
            <a:avLst/>
          </a:prstGeom>
        </p:spPr>
        <p:txBody>
          <a:bodyPr wrap="square">
            <a:spAutoFit/>
          </a:bodyPr>
          <a:lstStyle/>
          <a:p>
            <a:r>
              <a:rPr lang="zh-CN" altLang="en-US" dirty="0" smtClean="0">
                <a:solidFill>
                  <a:srgbClr val="333333"/>
                </a:solidFill>
                <a:latin typeface="Arial" panose="020B0604020202020204" pitchFamily="34" charset="0"/>
              </a:rPr>
              <a:t>        编写</a:t>
            </a:r>
            <a:r>
              <a:rPr lang="en-US" altLang="zh-CN" dirty="0" err="1" smtClean="0">
                <a:solidFill>
                  <a:srgbClr val="333333"/>
                </a:solidFill>
                <a:latin typeface="Arial" panose="020B0604020202020204" pitchFamily="34" charset="0"/>
              </a:rPr>
              <a:t>TestBench</a:t>
            </a:r>
            <a:r>
              <a:rPr lang="zh-CN" altLang="en-US" dirty="0" smtClean="0">
                <a:solidFill>
                  <a:srgbClr val="333333"/>
                </a:solidFill>
                <a:latin typeface="Arial" panose="020B0604020202020204" pitchFamily="34" charset="0"/>
              </a:rPr>
              <a:t>的</a:t>
            </a:r>
            <a:r>
              <a:rPr lang="zh-CN" altLang="en-US" dirty="0">
                <a:solidFill>
                  <a:srgbClr val="333333"/>
                </a:solidFill>
                <a:latin typeface="Arial" panose="020B0604020202020204" pitchFamily="34" charset="0"/>
              </a:rPr>
              <a:t>主要目的是为了对使用</a:t>
            </a:r>
            <a:r>
              <a:rPr lang="zh-CN" altLang="en-US" dirty="0">
                <a:latin typeface="Arial" panose="020B0604020202020204" pitchFamily="34" charset="0"/>
              </a:rPr>
              <a:t>硬件描述语言</a:t>
            </a:r>
            <a:r>
              <a:rPr lang="zh-CN" altLang="en-US" dirty="0">
                <a:solidFill>
                  <a:srgbClr val="333333"/>
                </a:solidFill>
                <a:latin typeface="Arial" panose="020B0604020202020204" pitchFamily="34" charset="0"/>
              </a:rPr>
              <a:t>（</a:t>
            </a:r>
            <a:r>
              <a:rPr lang="en-US" altLang="zh-CN" dirty="0">
                <a:solidFill>
                  <a:srgbClr val="333333"/>
                </a:solidFill>
                <a:latin typeface="Arial" panose="020B0604020202020204" pitchFamily="34" charset="0"/>
              </a:rPr>
              <a:t>HDL</a:t>
            </a:r>
            <a:r>
              <a:rPr lang="zh-CN" altLang="en-US" dirty="0">
                <a:solidFill>
                  <a:srgbClr val="333333"/>
                </a:solidFill>
                <a:latin typeface="Arial" panose="020B0604020202020204" pitchFamily="34" charset="0"/>
              </a:rPr>
              <a:t>）设计的电路进行仿真验证，测试设计电路的功能、部分性能是否与预期的目标</a:t>
            </a:r>
            <a:r>
              <a:rPr lang="zh-CN" altLang="en-US" dirty="0" smtClean="0">
                <a:solidFill>
                  <a:srgbClr val="333333"/>
                </a:solidFill>
                <a:latin typeface="Arial" panose="020B0604020202020204" pitchFamily="34" charset="0"/>
              </a:rPr>
              <a:t>相符。</a:t>
            </a:r>
            <a:endParaRPr lang="en-US" altLang="zh-CN" dirty="0" smtClean="0">
              <a:solidFill>
                <a:srgbClr val="333333"/>
              </a:solidFill>
              <a:latin typeface="Arial" panose="020B0604020202020204" pitchFamily="34" charset="0"/>
            </a:endParaRPr>
          </a:p>
          <a:p>
            <a:endParaRPr lang="en-US" altLang="zh-CN" dirty="0" smtClean="0">
              <a:solidFill>
                <a:srgbClr val="333333"/>
              </a:solidFill>
              <a:latin typeface="Arial" panose="020B0604020202020204" pitchFamily="34" charset="0"/>
            </a:endParaRPr>
          </a:p>
          <a:p>
            <a:r>
              <a:rPr lang="en-US" altLang="zh-CN" dirty="0" smtClean="0">
                <a:solidFill>
                  <a:srgbClr val="333333"/>
                </a:solidFill>
                <a:latin typeface="Arial" panose="020B0604020202020204" pitchFamily="34" charset="0"/>
              </a:rPr>
              <a:t>        </a:t>
            </a:r>
            <a:r>
              <a:rPr lang="en-US" altLang="zh-CN" dirty="0" err="1" smtClean="0">
                <a:solidFill>
                  <a:srgbClr val="333333"/>
                </a:solidFill>
                <a:latin typeface="Arial" panose="020B0604020202020204" pitchFamily="34" charset="0"/>
              </a:rPr>
              <a:t>TestBench</a:t>
            </a:r>
            <a:r>
              <a:rPr lang="zh-CN" altLang="en-US" dirty="0" smtClean="0">
                <a:solidFill>
                  <a:srgbClr val="333333"/>
                </a:solidFill>
                <a:latin typeface="Arial" panose="020B0604020202020204" pitchFamily="34" charset="0"/>
              </a:rPr>
              <a:t>通常使用行业标准的</a:t>
            </a:r>
            <a:r>
              <a:rPr lang="en-US" altLang="zh-CN" dirty="0" smtClean="0">
                <a:solidFill>
                  <a:srgbClr val="333333"/>
                </a:solidFill>
                <a:latin typeface="Arial" panose="020B0604020202020204" pitchFamily="34" charset="0"/>
              </a:rPr>
              <a:t>Verilog</a:t>
            </a:r>
            <a:r>
              <a:rPr lang="zh-CN" altLang="en-US" dirty="0" smtClean="0">
                <a:solidFill>
                  <a:srgbClr val="333333"/>
                </a:solidFill>
                <a:latin typeface="Arial" panose="020B0604020202020204" pitchFamily="34" charset="0"/>
              </a:rPr>
              <a:t>或者</a:t>
            </a:r>
            <a:r>
              <a:rPr lang="en-US" altLang="zh-CN" dirty="0" smtClean="0">
                <a:solidFill>
                  <a:srgbClr val="333333"/>
                </a:solidFill>
                <a:latin typeface="Arial" panose="020B0604020202020204" pitchFamily="34" charset="0"/>
              </a:rPr>
              <a:t>VHDL</a:t>
            </a:r>
            <a:r>
              <a:rPr lang="zh-CN" altLang="en-US" dirty="0" smtClean="0">
                <a:solidFill>
                  <a:srgbClr val="333333"/>
                </a:solidFill>
                <a:latin typeface="Arial" panose="020B0604020202020204" pitchFamily="34" charset="0"/>
              </a:rPr>
              <a:t>编写，掌握了</a:t>
            </a:r>
            <a:r>
              <a:rPr lang="en-US" altLang="zh-CN" dirty="0" smtClean="0">
                <a:solidFill>
                  <a:srgbClr val="333333"/>
                </a:solidFill>
                <a:latin typeface="Arial" panose="020B0604020202020204" pitchFamily="34" charset="0"/>
              </a:rPr>
              <a:t>Verilog</a:t>
            </a:r>
            <a:r>
              <a:rPr lang="zh-CN" altLang="en-US" dirty="0" smtClean="0">
                <a:solidFill>
                  <a:srgbClr val="333333"/>
                </a:solidFill>
                <a:latin typeface="Arial" panose="020B0604020202020204" pitchFamily="34" charset="0"/>
              </a:rPr>
              <a:t>或者</a:t>
            </a:r>
            <a:r>
              <a:rPr lang="en-US" altLang="zh-CN" dirty="0" smtClean="0">
                <a:solidFill>
                  <a:srgbClr val="333333"/>
                </a:solidFill>
                <a:latin typeface="Arial" panose="020B0604020202020204" pitchFamily="34" charset="0"/>
              </a:rPr>
              <a:t>VHDL</a:t>
            </a:r>
            <a:r>
              <a:rPr lang="zh-CN" altLang="en-US" dirty="0" smtClean="0">
                <a:solidFill>
                  <a:srgbClr val="333333"/>
                </a:solidFill>
                <a:latin typeface="Arial" panose="020B0604020202020204" pitchFamily="34" charset="0"/>
              </a:rPr>
              <a:t>，就可以搭建</a:t>
            </a:r>
            <a:r>
              <a:rPr lang="en-US" altLang="zh-CN" dirty="0" err="1" smtClean="0">
                <a:solidFill>
                  <a:srgbClr val="333333"/>
                </a:solidFill>
                <a:latin typeface="Arial" panose="020B0604020202020204" pitchFamily="34" charset="0"/>
              </a:rPr>
              <a:t>TestBench</a:t>
            </a:r>
            <a:r>
              <a:rPr lang="zh-CN" altLang="en-US" dirty="0" smtClean="0">
                <a:solidFill>
                  <a:srgbClr val="333333"/>
                </a:solidFill>
                <a:latin typeface="Arial" panose="020B0604020202020204" pitchFamily="34" charset="0"/>
              </a:rPr>
              <a:t>测试平台。</a:t>
            </a:r>
            <a:endParaRPr lang="zh-CN" altLang="en-US" dirty="0"/>
          </a:p>
        </p:txBody>
      </p:sp>
    </p:spTree>
    <p:extLst>
      <p:ext uri="{BB962C8B-B14F-4D97-AF65-F5344CB8AC3E}">
        <p14:creationId xmlns:p14="http://schemas.microsoft.com/office/powerpoint/2010/main" val="1566810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2"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744788" y="6519863"/>
            <a:ext cx="8024812" cy="352425"/>
            <a:chOff x="1277256" y="6519446"/>
            <a:chExt cx="8024939" cy="352860"/>
          </a:xfrm>
        </p:grpSpPr>
        <p:sp>
          <p:nvSpPr>
            <p:cNvPr id="20" name="矩形 19"/>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01" name="文本框 20"/>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12</a:t>
              </a:r>
              <a:endParaRPr lang="en-US" sz="1600" dirty="0">
                <a:solidFill>
                  <a:schemeClr val="bg1"/>
                </a:solidFill>
                <a:latin typeface="微软雅黑" pitchFamily="34" charset="-122"/>
                <a:ea typeface="微软雅黑" pitchFamily="34" charset="-122"/>
              </a:endParaRPr>
            </a:p>
          </p:txBody>
        </p:sp>
        <p:sp>
          <p:nvSpPr>
            <p:cNvPr id="23" name="文本框 22"/>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5" name="文本框 4"/>
          <p:cNvSpPr txBox="1"/>
          <p:nvPr/>
        </p:nvSpPr>
        <p:spPr>
          <a:xfrm>
            <a:off x="5349240" y="198922"/>
            <a:ext cx="6842760" cy="536908"/>
          </a:xfrm>
          <a:prstGeom prst="rect">
            <a:avLst/>
          </a:prstGeom>
          <a:noFill/>
          <a:ln>
            <a:noFill/>
          </a:ln>
        </p:spPr>
        <p:txBody>
          <a:bodyPr wrap="square" rtlCol="0">
            <a:spAutoFit/>
          </a:bodyPr>
          <a:lstStyle/>
          <a:p>
            <a:endParaRPr lang="zh-CN" altLang="en-US" dirty="0"/>
          </a:p>
        </p:txBody>
      </p:sp>
      <p:sp>
        <p:nvSpPr>
          <p:cNvPr id="8" name="文本框 7"/>
          <p:cNvSpPr txBox="1"/>
          <p:nvPr/>
        </p:nvSpPr>
        <p:spPr>
          <a:xfrm>
            <a:off x="2959100" y="368300"/>
            <a:ext cx="3371362" cy="461665"/>
          </a:xfrm>
          <a:prstGeom prst="rect">
            <a:avLst/>
          </a:prstGeom>
          <a:noFill/>
        </p:spPr>
        <p:txBody>
          <a:bodyPr wrap="square" rtlCol="0">
            <a:spAutoFit/>
          </a:bodyPr>
          <a:lstStyle/>
          <a:p>
            <a:pPr latinLnBrk="1"/>
            <a:r>
              <a:rPr lang="zh-CN" altLang="en-US" sz="2400" b="1" dirty="0" smtClean="0"/>
              <a:t>结构语句</a:t>
            </a:r>
            <a:endParaRPr lang="en-US" altLang="zh-CN" sz="2400" b="1" dirty="0"/>
          </a:p>
        </p:txBody>
      </p:sp>
      <p:sp>
        <p:nvSpPr>
          <p:cNvPr id="2" name="文本框 1"/>
          <p:cNvSpPr txBox="1"/>
          <p:nvPr/>
        </p:nvSpPr>
        <p:spPr>
          <a:xfrm>
            <a:off x="2135188" y="1831385"/>
            <a:ext cx="6838475" cy="1477328"/>
          </a:xfrm>
          <a:prstGeom prst="rect">
            <a:avLst/>
          </a:prstGeom>
          <a:noFill/>
        </p:spPr>
        <p:txBody>
          <a:bodyPr wrap="none" rtlCol="0">
            <a:spAutoFit/>
          </a:bodyPr>
          <a:lstStyle/>
          <a:p>
            <a:r>
              <a:rPr lang="en-US" altLang="zh-CN" dirty="0" smtClean="0"/>
              <a:t>Verilog</a:t>
            </a:r>
            <a:r>
              <a:rPr lang="zh-CN" altLang="en-US" dirty="0" smtClean="0"/>
              <a:t>语言中的任何过程模块都从属于</a:t>
            </a:r>
            <a:r>
              <a:rPr lang="zh-CN" altLang="en-US" dirty="0"/>
              <a:t>以</a:t>
            </a:r>
            <a:r>
              <a:rPr lang="zh-CN" altLang="en-US" dirty="0" smtClean="0"/>
              <a:t>下四种结构的说明语句：</a:t>
            </a:r>
            <a:endParaRPr lang="en-US" altLang="zh-CN" dirty="0" smtClean="0"/>
          </a:p>
          <a:p>
            <a:r>
              <a:rPr lang="en-US" altLang="zh-CN" i="1" dirty="0" smtClean="0">
                <a:solidFill>
                  <a:schemeClr val="accent2">
                    <a:lumMod val="75000"/>
                  </a:schemeClr>
                </a:solidFill>
              </a:rPr>
              <a:t>    1.initial</a:t>
            </a:r>
            <a:r>
              <a:rPr lang="zh-CN" altLang="en-US" i="1" dirty="0" smtClean="0">
                <a:solidFill>
                  <a:schemeClr val="accent2">
                    <a:lumMod val="75000"/>
                  </a:schemeClr>
                </a:solidFill>
              </a:rPr>
              <a:t>说明语句</a:t>
            </a:r>
            <a:endParaRPr lang="en-US" altLang="zh-CN" i="1" dirty="0" smtClean="0">
              <a:solidFill>
                <a:schemeClr val="accent2">
                  <a:lumMod val="75000"/>
                </a:schemeClr>
              </a:solidFill>
            </a:endParaRPr>
          </a:p>
          <a:p>
            <a:r>
              <a:rPr lang="en-US" altLang="zh-CN" i="1" dirty="0" smtClean="0">
                <a:solidFill>
                  <a:schemeClr val="accent2">
                    <a:lumMod val="75000"/>
                  </a:schemeClr>
                </a:solidFill>
              </a:rPr>
              <a:t>    2.always</a:t>
            </a:r>
            <a:r>
              <a:rPr lang="zh-CN" altLang="en-US" i="1" dirty="0" smtClean="0">
                <a:solidFill>
                  <a:schemeClr val="accent2">
                    <a:lumMod val="75000"/>
                  </a:schemeClr>
                </a:solidFill>
              </a:rPr>
              <a:t>说明语句</a:t>
            </a:r>
            <a:endParaRPr lang="en-US" altLang="zh-CN" i="1" dirty="0" smtClean="0">
              <a:solidFill>
                <a:schemeClr val="accent2">
                  <a:lumMod val="75000"/>
                </a:schemeClr>
              </a:solidFill>
            </a:endParaRPr>
          </a:p>
          <a:p>
            <a:r>
              <a:rPr lang="en-US" altLang="zh-CN" i="1" dirty="0" smtClean="0">
                <a:solidFill>
                  <a:schemeClr val="accent2">
                    <a:lumMod val="75000"/>
                  </a:schemeClr>
                </a:solidFill>
              </a:rPr>
              <a:t>    3.task</a:t>
            </a:r>
            <a:r>
              <a:rPr lang="zh-CN" altLang="en-US" i="1" dirty="0" smtClean="0">
                <a:solidFill>
                  <a:schemeClr val="accent2">
                    <a:lumMod val="75000"/>
                  </a:schemeClr>
                </a:solidFill>
              </a:rPr>
              <a:t>说明语句</a:t>
            </a:r>
            <a:endParaRPr lang="en-US" altLang="zh-CN" i="1" dirty="0" smtClean="0">
              <a:solidFill>
                <a:schemeClr val="accent2">
                  <a:lumMod val="75000"/>
                </a:schemeClr>
              </a:solidFill>
            </a:endParaRPr>
          </a:p>
          <a:p>
            <a:r>
              <a:rPr lang="en-US" altLang="zh-CN" i="1" dirty="0" smtClean="0">
                <a:solidFill>
                  <a:schemeClr val="accent2">
                    <a:lumMod val="75000"/>
                  </a:schemeClr>
                </a:solidFill>
              </a:rPr>
              <a:t>    4.function</a:t>
            </a:r>
            <a:r>
              <a:rPr lang="zh-CN" altLang="en-US" i="1" dirty="0" smtClean="0">
                <a:solidFill>
                  <a:schemeClr val="accent2">
                    <a:lumMod val="75000"/>
                  </a:schemeClr>
                </a:solidFill>
              </a:rPr>
              <a:t>说明语句</a:t>
            </a:r>
            <a:endParaRPr lang="zh-CN" altLang="en-US" i="1" dirty="0">
              <a:solidFill>
                <a:schemeClr val="accent2">
                  <a:lumMod val="75000"/>
                </a:schemeClr>
              </a:solidFill>
            </a:endParaRPr>
          </a:p>
        </p:txBody>
      </p:sp>
      <p:sp>
        <p:nvSpPr>
          <p:cNvPr id="3" name="文本框 2"/>
          <p:cNvSpPr txBox="1"/>
          <p:nvPr/>
        </p:nvSpPr>
        <p:spPr>
          <a:xfrm>
            <a:off x="2266571" y="3357001"/>
            <a:ext cx="7100662" cy="1200329"/>
          </a:xfrm>
          <a:prstGeom prst="rect">
            <a:avLst/>
          </a:prstGeom>
          <a:noFill/>
        </p:spPr>
        <p:txBody>
          <a:bodyPr wrap="none" rtlCol="0">
            <a:spAutoFit/>
          </a:bodyPr>
          <a:lstStyle/>
          <a:p>
            <a:r>
              <a:rPr lang="zh-CN" altLang="en-US" dirty="0" smtClean="0"/>
              <a:t>        一个程序模块可以有多个</a:t>
            </a:r>
            <a:r>
              <a:rPr lang="en-US" altLang="zh-CN" dirty="0" smtClean="0"/>
              <a:t>initial</a:t>
            </a:r>
            <a:r>
              <a:rPr lang="zh-CN" altLang="en-US" dirty="0" smtClean="0"/>
              <a:t>和</a:t>
            </a:r>
            <a:r>
              <a:rPr lang="en-US" altLang="zh-CN" dirty="0" smtClean="0"/>
              <a:t>always</a:t>
            </a:r>
            <a:r>
              <a:rPr lang="zh-CN" altLang="en-US" dirty="0" smtClean="0"/>
              <a:t>模块，每个</a:t>
            </a:r>
            <a:r>
              <a:rPr lang="en-US" altLang="zh-CN" dirty="0" smtClean="0"/>
              <a:t>initial</a:t>
            </a:r>
            <a:r>
              <a:rPr lang="zh-CN" altLang="en-US" dirty="0" smtClean="0"/>
              <a:t>和</a:t>
            </a:r>
            <a:r>
              <a:rPr lang="en-US" altLang="zh-CN" dirty="0" smtClean="0"/>
              <a:t>always</a:t>
            </a:r>
          </a:p>
          <a:p>
            <a:r>
              <a:rPr lang="zh-CN" altLang="en-US" dirty="0" smtClean="0"/>
              <a:t>从仿真一开始就立即执行，其中</a:t>
            </a:r>
            <a:r>
              <a:rPr lang="en-US" altLang="zh-CN" dirty="0" smtClean="0"/>
              <a:t>initial</a:t>
            </a:r>
            <a:r>
              <a:rPr lang="zh-CN" altLang="en-US" dirty="0" smtClean="0"/>
              <a:t>只执行一次，</a:t>
            </a:r>
            <a:r>
              <a:rPr lang="en-US" altLang="zh-CN" dirty="0" smtClean="0"/>
              <a:t>always</a:t>
            </a:r>
            <a:r>
              <a:rPr lang="zh-CN" altLang="en-US" dirty="0" smtClean="0"/>
              <a:t>则是不断的</a:t>
            </a:r>
            <a:endParaRPr lang="en-US" altLang="zh-CN" dirty="0" smtClean="0"/>
          </a:p>
          <a:p>
            <a:r>
              <a:rPr lang="zh-CN" altLang="en-US" dirty="0" smtClean="0"/>
              <a:t>重复执行。</a:t>
            </a:r>
            <a:endParaRPr lang="en-US" altLang="zh-CN" dirty="0" smtClean="0"/>
          </a:p>
          <a:p>
            <a:endParaRPr lang="zh-CN" altLang="en-US" dirty="0"/>
          </a:p>
        </p:txBody>
      </p:sp>
      <p:sp>
        <p:nvSpPr>
          <p:cNvPr id="4" name="文本框 3"/>
          <p:cNvSpPr txBox="1"/>
          <p:nvPr/>
        </p:nvSpPr>
        <p:spPr>
          <a:xfrm>
            <a:off x="2135188" y="4389540"/>
            <a:ext cx="7101239" cy="646331"/>
          </a:xfrm>
          <a:prstGeom prst="rect">
            <a:avLst/>
          </a:prstGeom>
          <a:noFill/>
        </p:spPr>
        <p:txBody>
          <a:bodyPr wrap="none" rtlCol="0">
            <a:spAutoFit/>
          </a:bodyPr>
          <a:lstStyle/>
          <a:p>
            <a:r>
              <a:rPr lang="en-US" altLang="zh-CN" dirty="0" smtClean="0"/>
              <a:t>        Task</a:t>
            </a:r>
            <a:r>
              <a:rPr lang="zh-CN" altLang="en-US" dirty="0" smtClean="0"/>
              <a:t>和</a:t>
            </a:r>
            <a:r>
              <a:rPr lang="en-US" altLang="zh-CN" dirty="0" smtClean="0"/>
              <a:t>function</a:t>
            </a:r>
            <a:r>
              <a:rPr lang="zh-CN" altLang="en-US" dirty="0" smtClean="0"/>
              <a:t>可以在程序模块中的一处或多处</a:t>
            </a:r>
            <a:r>
              <a:rPr lang="zh-CN" altLang="en-US" dirty="0" smtClean="0"/>
              <a:t>调用，具体使用方</a:t>
            </a:r>
            <a:endParaRPr lang="en-US" altLang="zh-CN" dirty="0" smtClean="0"/>
          </a:p>
          <a:p>
            <a:r>
              <a:rPr lang="zh-CN" altLang="en-US" dirty="0" smtClean="0"/>
              <a:t>法后面实战将会详细介绍。</a:t>
            </a:r>
            <a:endParaRPr lang="zh-CN" altLang="en-US" dirty="0"/>
          </a:p>
        </p:txBody>
      </p:sp>
    </p:spTree>
    <p:extLst>
      <p:ext uri="{BB962C8B-B14F-4D97-AF65-F5344CB8AC3E}">
        <p14:creationId xmlns:p14="http://schemas.microsoft.com/office/powerpoint/2010/main" val="423251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2"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744788" y="6519863"/>
            <a:ext cx="8024812" cy="352425"/>
            <a:chOff x="1277256" y="6519446"/>
            <a:chExt cx="8024939" cy="352860"/>
          </a:xfrm>
        </p:grpSpPr>
        <p:sp>
          <p:nvSpPr>
            <p:cNvPr id="20" name="矩形 19"/>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01" name="文本框 20"/>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13</a:t>
              </a:r>
              <a:endParaRPr lang="en-US" sz="1600" dirty="0">
                <a:solidFill>
                  <a:schemeClr val="bg1"/>
                </a:solidFill>
                <a:latin typeface="微软雅黑" pitchFamily="34" charset="-122"/>
                <a:ea typeface="微软雅黑" pitchFamily="34" charset="-122"/>
              </a:endParaRPr>
            </a:p>
          </p:txBody>
        </p:sp>
        <p:sp>
          <p:nvSpPr>
            <p:cNvPr id="23" name="文本框 22"/>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5" name="文本框 4"/>
          <p:cNvSpPr txBox="1"/>
          <p:nvPr/>
        </p:nvSpPr>
        <p:spPr>
          <a:xfrm>
            <a:off x="5349240" y="198922"/>
            <a:ext cx="6842760" cy="536908"/>
          </a:xfrm>
          <a:prstGeom prst="rect">
            <a:avLst/>
          </a:prstGeom>
          <a:noFill/>
          <a:ln>
            <a:noFill/>
          </a:ln>
        </p:spPr>
        <p:txBody>
          <a:bodyPr wrap="square" rtlCol="0">
            <a:spAutoFit/>
          </a:bodyPr>
          <a:lstStyle/>
          <a:p>
            <a:endParaRPr lang="zh-CN" altLang="en-US" dirty="0"/>
          </a:p>
        </p:txBody>
      </p:sp>
      <p:sp>
        <p:nvSpPr>
          <p:cNvPr id="8" name="文本框 7"/>
          <p:cNvSpPr txBox="1"/>
          <p:nvPr/>
        </p:nvSpPr>
        <p:spPr>
          <a:xfrm>
            <a:off x="2959100" y="368300"/>
            <a:ext cx="3371362" cy="461665"/>
          </a:xfrm>
          <a:prstGeom prst="rect">
            <a:avLst/>
          </a:prstGeom>
          <a:noFill/>
        </p:spPr>
        <p:txBody>
          <a:bodyPr wrap="square" rtlCol="0">
            <a:spAutoFit/>
          </a:bodyPr>
          <a:lstStyle/>
          <a:p>
            <a:pPr latinLnBrk="1"/>
            <a:r>
              <a:rPr lang="zh-CN" altLang="en-US" sz="2400" b="1" dirty="0" smtClean="0"/>
              <a:t>常用系统任务</a:t>
            </a:r>
            <a:endParaRPr lang="en-US" altLang="zh-CN" sz="2400" b="1" dirty="0"/>
          </a:p>
        </p:txBody>
      </p:sp>
      <p:sp>
        <p:nvSpPr>
          <p:cNvPr id="6" name="文本框 5"/>
          <p:cNvSpPr txBox="1"/>
          <p:nvPr/>
        </p:nvSpPr>
        <p:spPr>
          <a:xfrm>
            <a:off x="1532708" y="1609673"/>
            <a:ext cx="8961121" cy="1754326"/>
          </a:xfrm>
          <a:prstGeom prst="rect">
            <a:avLst/>
          </a:prstGeom>
          <a:noFill/>
        </p:spPr>
        <p:txBody>
          <a:bodyPr wrap="square" rtlCol="0">
            <a:spAutoFit/>
          </a:bodyPr>
          <a:lstStyle/>
          <a:p>
            <a:r>
              <a:rPr lang="en-US" altLang="zh-CN" dirty="0" smtClean="0"/>
              <a:t>1.</a:t>
            </a:r>
            <a:r>
              <a:rPr lang="zh-CN" altLang="en-US" dirty="0" smtClean="0"/>
              <a:t>系统任务只能用于</a:t>
            </a:r>
            <a:r>
              <a:rPr lang="zh-CN" altLang="en-US" dirty="0" smtClean="0">
                <a:solidFill>
                  <a:schemeClr val="accent2">
                    <a:lumMod val="75000"/>
                  </a:schemeClr>
                </a:solidFill>
              </a:rPr>
              <a:t>仿真</a:t>
            </a:r>
            <a:r>
              <a:rPr lang="zh-CN" altLang="en-US" dirty="0" smtClean="0"/>
              <a:t>，在系统综合过程中被忽略。</a:t>
            </a:r>
            <a:endParaRPr lang="en-US" altLang="zh-CN" dirty="0" smtClean="0"/>
          </a:p>
          <a:p>
            <a:endParaRPr lang="en-US" altLang="zh-CN" dirty="0" smtClean="0"/>
          </a:p>
          <a:p>
            <a:r>
              <a:rPr lang="en-US" altLang="zh-CN" dirty="0" smtClean="0"/>
              <a:t>2.</a:t>
            </a:r>
            <a:r>
              <a:rPr lang="zh-CN" altLang="en-US" dirty="0" smtClean="0"/>
              <a:t>系统任务一般以“</a:t>
            </a:r>
            <a:r>
              <a:rPr lang="en-US" altLang="zh-CN" dirty="0" smtClean="0"/>
              <a:t>$</a:t>
            </a:r>
            <a:r>
              <a:rPr lang="zh-CN" altLang="en-US" dirty="0" smtClean="0"/>
              <a:t>”作为开头。</a:t>
            </a:r>
            <a:endParaRPr lang="en-US" altLang="zh-CN" dirty="0" smtClean="0"/>
          </a:p>
          <a:p>
            <a:endParaRPr lang="en-US" altLang="zh-CN" dirty="0" smtClean="0"/>
          </a:p>
          <a:p>
            <a:r>
              <a:rPr lang="en-US" altLang="zh-CN" dirty="0"/>
              <a:t>3</a:t>
            </a:r>
            <a:r>
              <a:rPr lang="en-US" altLang="zh-CN" dirty="0" smtClean="0"/>
              <a:t>.</a:t>
            </a:r>
            <a:r>
              <a:rPr lang="zh-CN" altLang="en-US" dirty="0" smtClean="0"/>
              <a:t>常用的系统任务包括：</a:t>
            </a:r>
            <a:r>
              <a:rPr lang="en-US" altLang="zh-CN" dirty="0" smtClean="0"/>
              <a:t>$display</a:t>
            </a:r>
            <a:r>
              <a:rPr lang="zh-CN" altLang="en-US" dirty="0" smtClean="0"/>
              <a:t> 、</a:t>
            </a:r>
            <a:r>
              <a:rPr lang="en-US" altLang="zh-CN" dirty="0" smtClean="0"/>
              <a:t>$write </a:t>
            </a:r>
            <a:r>
              <a:rPr lang="zh-CN" altLang="en-US" dirty="0" smtClean="0"/>
              <a:t>、</a:t>
            </a:r>
            <a:r>
              <a:rPr lang="en-US" altLang="zh-CN" dirty="0" smtClean="0"/>
              <a:t>$</a:t>
            </a:r>
            <a:r>
              <a:rPr lang="en-US" altLang="zh-CN" dirty="0" err="1" smtClean="0"/>
              <a:t>fopen</a:t>
            </a:r>
            <a:r>
              <a:rPr lang="en-US" altLang="zh-CN" dirty="0" smtClean="0"/>
              <a:t> </a:t>
            </a:r>
            <a:r>
              <a:rPr lang="zh-CN" altLang="en-US" dirty="0" smtClean="0"/>
              <a:t>、</a:t>
            </a:r>
            <a:r>
              <a:rPr lang="en-US" altLang="zh-CN" dirty="0" smtClean="0"/>
              <a:t>$</a:t>
            </a:r>
            <a:r>
              <a:rPr lang="en-US" altLang="zh-CN" dirty="0" err="1" smtClean="0"/>
              <a:t>fclose</a:t>
            </a:r>
            <a:r>
              <a:rPr lang="en-US" altLang="zh-CN" dirty="0" smtClean="0"/>
              <a:t> </a:t>
            </a:r>
            <a:r>
              <a:rPr lang="zh-CN" altLang="en-US" dirty="0" smtClean="0"/>
              <a:t>、</a:t>
            </a:r>
            <a:r>
              <a:rPr lang="en-US" altLang="zh-CN" dirty="0" smtClean="0"/>
              <a:t>$</a:t>
            </a:r>
            <a:r>
              <a:rPr lang="en-US" altLang="zh-CN" dirty="0" smtClean="0"/>
              <a:t>finish </a:t>
            </a:r>
            <a:r>
              <a:rPr lang="zh-CN" altLang="en-US" dirty="0" smtClean="0"/>
              <a:t>、</a:t>
            </a:r>
            <a:endParaRPr lang="en-US" altLang="zh-CN" dirty="0" smtClean="0"/>
          </a:p>
          <a:p>
            <a:r>
              <a:rPr lang="en-US" altLang="zh-CN" dirty="0" smtClean="0"/>
              <a:t>$stop </a:t>
            </a:r>
            <a:r>
              <a:rPr lang="zh-CN" altLang="en-US" dirty="0" smtClean="0"/>
              <a:t>、</a:t>
            </a:r>
            <a:r>
              <a:rPr lang="en-US" altLang="zh-CN" dirty="0" smtClean="0"/>
              <a:t>$</a:t>
            </a:r>
            <a:r>
              <a:rPr lang="en-US" altLang="zh-CN" dirty="0" err="1" smtClean="0"/>
              <a:t>readmemb</a:t>
            </a:r>
            <a:r>
              <a:rPr lang="en-US" altLang="zh-CN" dirty="0" smtClean="0"/>
              <a:t> </a:t>
            </a:r>
            <a:r>
              <a:rPr lang="zh-CN" altLang="en-US" dirty="0" smtClean="0"/>
              <a:t>、</a:t>
            </a:r>
            <a:r>
              <a:rPr lang="en-US" altLang="zh-CN" dirty="0" smtClean="0"/>
              <a:t>$</a:t>
            </a:r>
            <a:r>
              <a:rPr lang="en-US" altLang="zh-CN" dirty="0" err="1" smtClean="0"/>
              <a:t>readmemh</a:t>
            </a:r>
            <a:r>
              <a:rPr lang="en-US" altLang="zh-CN" dirty="0" smtClean="0"/>
              <a:t> </a:t>
            </a:r>
            <a:r>
              <a:rPr lang="zh-CN" altLang="en-US" dirty="0" smtClean="0"/>
              <a:t>、</a:t>
            </a:r>
            <a:r>
              <a:rPr lang="en-US" altLang="zh-CN" dirty="0" smtClean="0"/>
              <a:t>$random</a:t>
            </a:r>
            <a:r>
              <a:rPr lang="zh-CN" altLang="en-US" dirty="0" smtClean="0"/>
              <a:t>等等。</a:t>
            </a:r>
            <a:endParaRPr lang="en-US" altLang="zh-CN" dirty="0" smtClean="0"/>
          </a:p>
        </p:txBody>
      </p:sp>
    </p:spTree>
    <p:extLst>
      <p:ext uri="{BB962C8B-B14F-4D97-AF65-F5344CB8AC3E}">
        <p14:creationId xmlns:p14="http://schemas.microsoft.com/office/powerpoint/2010/main" val="4412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2"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744788" y="6519863"/>
            <a:ext cx="8024812" cy="352425"/>
            <a:chOff x="1277256" y="6519446"/>
            <a:chExt cx="8024939" cy="352860"/>
          </a:xfrm>
        </p:grpSpPr>
        <p:sp>
          <p:nvSpPr>
            <p:cNvPr id="20" name="矩形 19"/>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01" name="文本框 20"/>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14</a:t>
              </a:r>
              <a:endParaRPr lang="en-US" sz="1600" dirty="0">
                <a:solidFill>
                  <a:schemeClr val="bg1"/>
                </a:solidFill>
                <a:latin typeface="微软雅黑" pitchFamily="34" charset="-122"/>
                <a:ea typeface="微软雅黑" pitchFamily="34" charset="-122"/>
              </a:endParaRPr>
            </a:p>
          </p:txBody>
        </p:sp>
        <p:sp>
          <p:nvSpPr>
            <p:cNvPr id="23" name="文本框 22"/>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5" name="文本框 4"/>
          <p:cNvSpPr txBox="1"/>
          <p:nvPr/>
        </p:nvSpPr>
        <p:spPr>
          <a:xfrm>
            <a:off x="5349240" y="198922"/>
            <a:ext cx="6842760" cy="536908"/>
          </a:xfrm>
          <a:prstGeom prst="rect">
            <a:avLst/>
          </a:prstGeom>
          <a:noFill/>
          <a:ln>
            <a:noFill/>
          </a:ln>
        </p:spPr>
        <p:txBody>
          <a:bodyPr wrap="square" rtlCol="0">
            <a:spAutoFit/>
          </a:bodyPr>
          <a:lstStyle/>
          <a:p>
            <a:endParaRPr lang="zh-CN" altLang="en-US" dirty="0"/>
          </a:p>
        </p:txBody>
      </p:sp>
      <p:sp>
        <p:nvSpPr>
          <p:cNvPr id="8" name="文本框 7"/>
          <p:cNvSpPr txBox="1"/>
          <p:nvPr/>
        </p:nvSpPr>
        <p:spPr>
          <a:xfrm>
            <a:off x="2959100" y="368300"/>
            <a:ext cx="3371362" cy="461665"/>
          </a:xfrm>
          <a:prstGeom prst="rect">
            <a:avLst/>
          </a:prstGeom>
          <a:noFill/>
        </p:spPr>
        <p:txBody>
          <a:bodyPr wrap="square" rtlCol="0">
            <a:spAutoFit/>
          </a:bodyPr>
          <a:lstStyle/>
          <a:p>
            <a:pPr latinLnBrk="1"/>
            <a:r>
              <a:rPr lang="zh-CN" altLang="en-US" sz="2400" b="1" dirty="0" smtClean="0"/>
              <a:t>编译预处理</a:t>
            </a:r>
            <a:endParaRPr lang="en-US" altLang="zh-CN" sz="2400" b="1" dirty="0"/>
          </a:p>
        </p:txBody>
      </p:sp>
      <p:sp>
        <p:nvSpPr>
          <p:cNvPr id="2" name="文本框 1"/>
          <p:cNvSpPr txBox="1"/>
          <p:nvPr/>
        </p:nvSpPr>
        <p:spPr>
          <a:xfrm>
            <a:off x="2135188" y="1602377"/>
            <a:ext cx="8263801" cy="1477328"/>
          </a:xfrm>
          <a:prstGeom prst="rect">
            <a:avLst/>
          </a:prstGeom>
          <a:noFill/>
        </p:spPr>
        <p:txBody>
          <a:bodyPr wrap="none" rtlCol="0">
            <a:spAutoFit/>
          </a:bodyPr>
          <a:lstStyle/>
          <a:p>
            <a:r>
              <a:rPr lang="en-US" altLang="zh-CN" dirty="0" smtClean="0"/>
              <a:t>        Verilog HDL</a:t>
            </a:r>
            <a:r>
              <a:rPr lang="zh-CN" altLang="en-US" dirty="0" smtClean="0"/>
              <a:t>语言和</a:t>
            </a:r>
            <a:r>
              <a:rPr lang="en-US" altLang="zh-CN" dirty="0" smtClean="0"/>
              <a:t>C</a:t>
            </a:r>
            <a:r>
              <a:rPr lang="zh-CN" altLang="en-US" dirty="0" smtClean="0"/>
              <a:t>语言一样提供了编译预处理的功能。“编译预处理”是</a:t>
            </a:r>
            <a:endParaRPr lang="en-US" altLang="zh-CN" dirty="0"/>
          </a:p>
          <a:p>
            <a:r>
              <a:rPr lang="en-US" altLang="zh-CN" dirty="0" smtClean="0"/>
              <a:t>Verilog HDL</a:t>
            </a:r>
            <a:r>
              <a:rPr lang="zh-CN" altLang="en-US" dirty="0" smtClean="0"/>
              <a:t>编译系统的一个组成部分，</a:t>
            </a:r>
            <a:r>
              <a:rPr lang="en-US" altLang="zh-CN" dirty="0" smtClean="0"/>
              <a:t>Verilog HDL</a:t>
            </a:r>
            <a:r>
              <a:rPr lang="zh-CN" altLang="en-US" dirty="0" smtClean="0"/>
              <a:t>语言允许在程序中使用几种特</a:t>
            </a:r>
            <a:endParaRPr lang="en-US" altLang="zh-CN" dirty="0" smtClean="0"/>
          </a:p>
          <a:p>
            <a:r>
              <a:rPr lang="zh-CN" altLang="en-US" dirty="0" smtClean="0"/>
              <a:t>殊的命令，</a:t>
            </a:r>
            <a:r>
              <a:rPr lang="en-US" altLang="zh-CN" dirty="0" smtClean="0"/>
              <a:t>Verilog HDL</a:t>
            </a:r>
            <a:r>
              <a:rPr lang="zh-CN" altLang="en-US" dirty="0" smtClean="0"/>
              <a:t>编译系统通常先对这些特殊的命令进行“预处理”，然后</a:t>
            </a:r>
            <a:endParaRPr lang="en-US" altLang="zh-CN" dirty="0" smtClean="0"/>
          </a:p>
          <a:p>
            <a:r>
              <a:rPr lang="zh-CN" altLang="en-US" dirty="0" smtClean="0"/>
              <a:t>将预处理的结果和源程序一起进行通常的编译处理。常用的编译预处理命令主要</a:t>
            </a:r>
            <a:endParaRPr lang="en-US" altLang="zh-CN" dirty="0" smtClean="0"/>
          </a:p>
          <a:p>
            <a:r>
              <a:rPr lang="zh-CN" altLang="en-US" dirty="0" smtClean="0"/>
              <a:t>是</a:t>
            </a:r>
            <a:r>
              <a:rPr lang="en-US" altLang="zh-CN" dirty="0" smtClean="0"/>
              <a:t>`define </a:t>
            </a:r>
            <a:r>
              <a:rPr lang="zh-CN" altLang="en-US" dirty="0" smtClean="0"/>
              <a:t>、</a:t>
            </a:r>
            <a:r>
              <a:rPr lang="en-US" altLang="zh-CN" dirty="0" smtClean="0"/>
              <a:t>`include </a:t>
            </a:r>
            <a:r>
              <a:rPr lang="zh-CN" altLang="en-US" dirty="0" smtClean="0"/>
              <a:t>、</a:t>
            </a:r>
            <a:r>
              <a:rPr lang="en-US" altLang="zh-CN" dirty="0" smtClean="0"/>
              <a:t>`timescale</a:t>
            </a:r>
            <a:r>
              <a:rPr lang="zh-CN" altLang="en-US" dirty="0" smtClean="0"/>
              <a:t>等。</a:t>
            </a:r>
            <a:endParaRPr lang="zh-CN" altLang="en-US" dirty="0"/>
          </a:p>
        </p:txBody>
      </p:sp>
      <p:sp>
        <p:nvSpPr>
          <p:cNvPr id="3" name="矩形 2"/>
          <p:cNvSpPr/>
          <p:nvPr/>
        </p:nvSpPr>
        <p:spPr>
          <a:xfrm>
            <a:off x="2135187" y="3346830"/>
            <a:ext cx="8419601" cy="2308324"/>
          </a:xfrm>
          <a:prstGeom prst="rect">
            <a:avLst/>
          </a:prstGeom>
        </p:spPr>
        <p:txBody>
          <a:bodyPr wrap="square">
            <a:spAutoFit/>
          </a:bodyPr>
          <a:lstStyle/>
          <a:p>
            <a:r>
              <a:rPr lang="en-US" altLang="zh-CN" dirty="0" smtClean="0"/>
              <a:t>        timescale</a:t>
            </a:r>
            <a:r>
              <a:rPr lang="zh-CN" altLang="en-US" dirty="0"/>
              <a:t>用于</a:t>
            </a:r>
            <a:r>
              <a:rPr lang="zh-CN" altLang="en-US" dirty="0" smtClean="0"/>
              <a:t>指定仿真的单位</a:t>
            </a:r>
            <a:r>
              <a:rPr lang="zh-CN" altLang="en-US" dirty="0"/>
              <a:t>时间</a:t>
            </a:r>
            <a:r>
              <a:rPr lang="zh-CN" altLang="en-US" dirty="0" smtClean="0"/>
              <a:t>。以及仿真的</a:t>
            </a:r>
            <a:r>
              <a:rPr lang="zh-CN" altLang="en-US" dirty="0"/>
              <a:t>精度。这个指令的语法如下：</a:t>
            </a:r>
            <a:endParaRPr lang="en-US" altLang="zh-CN" dirty="0"/>
          </a:p>
          <a:p>
            <a:pPr algn="ctr"/>
            <a:r>
              <a:rPr lang="en-US" altLang="zh-CN" b="1" dirty="0"/>
              <a:t>`timescale </a:t>
            </a:r>
            <a:r>
              <a:rPr lang="en-US" altLang="zh-CN" b="1" i="1" dirty="0" err="1"/>
              <a:t>reference_time</a:t>
            </a:r>
            <a:r>
              <a:rPr lang="en-US" altLang="zh-CN" b="1" i="1" dirty="0"/>
              <a:t>/precision</a:t>
            </a:r>
            <a:endParaRPr lang="en-US" altLang="zh-CN" dirty="0">
              <a:solidFill>
                <a:srgbClr val="323232"/>
              </a:solidFill>
              <a:latin typeface="宋体" panose="02010600030101010101" pitchFamily="2" charset="-122"/>
            </a:endParaRPr>
          </a:p>
          <a:p>
            <a:pPr algn="ctr"/>
            <a:endParaRPr lang="en-US" altLang="zh-CN" b="1" i="1" dirty="0"/>
          </a:p>
          <a:p>
            <a:r>
              <a:rPr lang="en-US" altLang="zh-CN" b="1" i="1" dirty="0" smtClean="0"/>
              <a:t>        </a:t>
            </a:r>
            <a:r>
              <a:rPr lang="en-US" altLang="zh-CN" b="1" i="1" dirty="0" err="1" smtClean="0"/>
              <a:t>reference_time</a:t>
            </a:r>
            <a:r>
              <a:rPr lang="zh-CN" altLang="en-US" dirty="0"/>
              <a:t>是仿真的单位时间。</a:t>
            </a:r>
            <a:r>
              <a:rPr lang="en-US" altLang="zh-CN" b="1" i="1" dirty="0"/>
              <a:t>Precision</a:t>
            </a:r>
            <a:r>
              <a:rPr lang="zh-CN" altLang="en-US" dirty="0"/>
              <a:t>是仿真的精度。 下面是一个的例子的时间表用法</a:t>
            </a:r>
            <a:r>
              <a:rPr lang="en-US" altLang="zh-CN" dirty="0"/>
              <a:t>: </a:t>
            </a:r>
          </a:p>
          <a:p>
            <a:pPr algn="ctr"/>
            <a:r>
              <a:rPr lang="en-US" altLang="zh-CN" dirty="0"/>
              <a:t>`timescale 1 ns / 1 </a:t>
            </a:r>
            <a:r>
              <a:rPr lang="en-US" altLang="zh-CN" dirty="0" err="1"/>
              <a:t>ps</a:t>
            </a:r>
            <a:endParaRPr lang="en-US" altLang="zh-CN" dirty="0"/>
          </a:p>
          <a:p>
            <a:pPr algn="ctr"/>
            <a:endParaRPr lang="en-US" altLang="zh-CN" dirty="0"/>
          </a:p>
          <a:p>
            <a:r>
              <a:rPr lang="zh-CN" altLang="en-US" dirty="0" smtClean="0"/>
              <a:t>        代表</a:t>
            </a:r>
            <a:r>
              <a:rPr lang="zh-CN" altLang="en-US" dirty="0"/>
              <a:t>设置仿真的单位时间是</a:t>
            </a:r>
            <a:r>
              <a:rPr lang="en-US" altLang="zh-CN" dirty="0"/>
              <a:t>1ns</a:t>
            </a:r>
            <a:r>
              <a:rPr lang="zh-CN" altLang="en-US" dirty="0"/>
              <a:t>，精度是</a:t>
            </a:r>
            <a:r>
              <a:rPr lang="en-US" altLang="zh-CN" dirty="0"/>
              <a:t>1ps</a:t>
            </a:r>
            <a:r>
              <a:rPr lang="zh-CN" altLang="en-US" dirty="0"/>
              <a:t>。</a:t>
            </a:r>
            <a:endParaRPr lang="en-US" altLang="zh-CN" b="1" i="1" dirty="0"/>
          </a:p>
        </p:txBody>
      </p:sp>
    </p:spTree>
    <p:extLst>
      <p:ext uri="{BB962C8B-B14F-4D97-AF65-F5344CB8AC3E}">
        <p14:creationId xmlns:p14="http://schemas.microsoft.com/office/powerpoint/2010/main" val="102617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2"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744788" y="6519863"/>
            <a:ext cx="8024812" cy="352425"/>
            <a:chOff x="1277256" y="6519446"/>
            <a:chExt cx="8024939" cy="352860"/>
          </a:xfrm>
        </p:grpSpPr>
        <p:sp>
          <p:nvSpPr>
            <p:cNvPr id="20" name="矩形 19"/>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01" name="文本框 20"/>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15</a:t>
              </a:r>
              <a:endParaRPr lang="en-US" sz="1600" dirty="0">
                <a:solidFill>
                  <a:schemeClr val="bg1"/>
                </a:solidFill>
                <a:latin typeface="微软雅黑" pitchFamily="34" charset="-122"/>
                <a:ea typeface="微软雅黑" pitchFamily="34" charset="-122"/>
              </a:endParaRPr>
            </a:p>
          </p:txBody>
        </p:sp>
        <p:sp>
          <p:nvSpPr>
            <p:cNvPr id="23" name="文本框 22"/>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5" name="文本框 4"/>
          <p:cNvSpPr txBox="1"/>
          <p:nvPr/>
        </p:nvSpPr>
        <p:spPr>
          <a:xfrm>
            <a:off x="5349240" y="198922"/>
            <a:ext cx="6842760" cy="536908"/>
          </a:xfrm>
          <a:prstGeom prst="rect">
            <a:avLst/>
          </a:prstGeom>
          <a:noFill/>
          <a:ln>
            <a:noFill/>
          </a:ln>
        </p:spPr>
        <p:txBody>
          <a:bodyPr wrap="square" rtlCol="0">
            <a:spAutoFit/>
          </a:bodyPr>
          <a:lstStyle/>
          <a:p>
            <a:endParaRPr lang="zh-CN" altLang="en-US" dirty="0"/>
          </a:p>
        </p:txBody>
      </p:sp>
      <p:sp>
        <p:nvSpPr>
          <p:cNvPr id="8" name="文本框 7"/>
          <p:cNvSpPr txBox="1"/>
          <p:nvPr/>
        </p:nvSpPr>
        <p:spPr>
          <a:xfrm>
            <a:off x="2959100" y="368300"/>
            <a:ext cx="3371362" cy="461665"/>
          </a:xfrm>
          <a:prstGeom prst="rect">
            <a:avLst/>
          </a:prstGeom>
          <a:noFill/>
        </p:spPr>
        <p:txBody>
          <a:bodyPr wrap="square" rtlCol="0">
            <a:spAutoFit/>
          </a:bodyPr>
          <a:lstStyle/>
          <a:p>
            <a:pPr latinLnBrk="1"/>
            <a:r>
              <a:rPr lang="zh-CN" altLang="en-US" sz="2400" b="1" dirty="0" smtClean="0"/>
              <a:t>仿真延时模型与表示</a:t>
            </a:r>
            <a:endParaRPr lang="en-US" altLang="zh-CN" sz="2400" b="1" dirty="0"/>
          </a:p>
        </p:txBody>
      </p:sp>
      <p:sp>
        <p:nvSpPr>
          <p:cNvPr id="4" name="矩形 3"/>
          <p:cNvSpPr/>
          <p:nvPr/>
        </p:nvSpPr>
        <p:spPr>
          <a:xfrm>
            <a:off x="1812471" y="1074327"/>
            <a:ext cx="7672251" cy="3083921"/>
          </a:xfrm>
          <a:prstGeom prst="rect">
            <a:avLst/>
          </a:prstGeom>
        </p:spPr>
        <p:txBody>
          <a:bodyPr wrap="square">
            <a:spAutoFit/>
          </a:bodyPr>
          <a:lstStyle/>
          <a:p>
            <a:pPr>
              <a:lnSpc>
                <a:spcPct val="135000"/>
              </a:lnSpc>
            </a:pPr>
            <a:r>
              <a:rPr lang="zh-CN" altLang="en-US" dirty="0" smtClean="0">
                <a:latin typeface="Tahoma" panose="020B0604030504040204" pitchFamily="34" charset="0"/>
              </a:rPr>
              <a:t>延时</a:t>
            </a:r>
            <a:r>
              <a:rPr lang="zh-CN" altLang="en-US" dirty="0">
                <a:latin typeface="Tahoma" panose="020B0604030504040204" pitchFamily="34" charset="0"/>
              </a:rPr>
              <a:t>包括门延时、</a:t>
            </a:r>
            <a:r>
              <a:rPr lang="en-US" altLang="zh-CN" dirty="0">
                <a:latin typeface="Tahoma" panose="020B0604030504040204" pitchFamily="34" charset="0"/>
              </a:rPr>
              <a:t>assign</a:t>
            </a:r>
            <a:r>
              <a:rPr lang="zh-CN" altLang="en-US" dirty="0">
                <a:latin typeface="Tahoma" panose="020B0604030504040204" pitchFamily="34" charset="0"/>
              </a:rPr>
              <a:t>赋值延时和连线延时等</a:t>
            </a:r>
            <a:r>
              <a:rPr lang="zh-CN" altLang="en-US" dirty="0" smtClean="0">
                <a:latin typeface="Tahoma" panose="020B0604030504040204" pitchFamily="34" charset="0"/>
              </a:rPr>
              <a:t>。</a:t>
            </a:r>
            <a:endParaRPr lang="en-US" altLang="zh-CN" dirty="0" smtClean="0">
              <a:latin typeface="Tahoma" panose="020B0604030504040204" pitchFamily="34" charset="0"/>
            </a:endParaRPr>
          </a:p>
          <a:p>
            <a:pPr>
              <a:lnSpc>
                <a:spcPct val="135000"/>
              </a:lnSpc>
            </a:pPr>
            <a:r>
              <a:rPr lang="en-US" altLang="zh-CN" dirty="0" smtClean="0">
                <a:latin typeface="Tahoma" panose="020B0604030504040204" pitchFamily="34" charset="0"/>
              </a:rPr>
              <a:t>1.</a:t>
            </a:r>
            <a:r>
              <a:rPr lang="zh-CN" altLang="en-US" dirty="0" smtClean="0">
                <a:latin typeface="Tahoma" panose="020B0604030504040204" pitchFamily="34" charset="0"/>
              </a:rPr>
              <a:t>门</a:t>
            </a:r>
            <a:r>
              <a:rPr lang="zh-CN" altLang="en-US" dirty="0">
                <a:latin typeface="Tahoma" panose="020B0604030504040204" pitchFamily="34" charset="0"/>
              </a:rPr>
              <a:t>延时是从门输入端发生变化到输出端发生变化的延迟时间；</a:t>
            </a:r>
          </a:p>
          <a:p>
            <a:pPr>
              <a:lnSpc>
                <a:spcPct val="135000"/>
              </a:lnSpc>
              <a:buClr>
                <a:schemeClr val="accent2"/>
              </a:buClr>
            </a:pPr>
            <a:r>
              <a:rPr lang="en-US" altLang="zh-CN" dirty="0" smtClean="0">
                <a:latin typeface="Tahoma" panose="020B0604030504040204" pitchFamily="34" charset="0"/>
              </a:rPr>
              <a:t>2.assign</a:t>
            </a:r>
            <a:r>
              <a:rPr lang="zh-CN" altLang="en-US" dirty="0">
                <a:latin typeface="Tahoma" panose="020B0604030504040204" pitchFamily="34" charset="0"/>
              </a:rPr>
              <a:t>赋值延时指等号右端某个值发生变化到等号左端发生相应变化</a:t>
            </a:r>
            <a:r>
              <a:rPr lang="zh-CN" altLang="en-US" dirty="0" smtClean="0">
                <a:latin typeface="Tahoma" panose="020B0604030504040204" pitchFamily="34" charset="0"/>
              </a:rPr>
              <a:t>的</a:t>
            </a:r>
            <a:endParaRPr lang="en-US" altLang="zh-CN" dirty="0" smtClean="0">
              <a:latin typeface="Tahoma" panose="020B0604030504040204" pitchFamily="34" charset="0"/>
            </a:endParaRPr>
          </a:p>
          <a:p>
            <a:pPr>
              <a:lnSpc>
                <a:spcPct val="135000"/>
              </a:lnSpc>
              <a:buClr>
                <a:schemeClr val="accent2"/>
              </a:buClr>
            </a:pPr>
            <a:r>
              <a:rPr lang="en-US" altLang="zh-CN" dirty="0">
                <a:latin typeface="Tahoma" panose="020B0604030504040204" pitchFamily="34" charset="0"/>
              </a:rPr>
              <a:t> </a:t>
            </a:r>
            <a:r>
              <a:rPr lang="en-US" altLang="zh-CN" dirty="0" smtClean="0">
                <a:latin typeface="Tahoma" panose="020B0604030504040204" pitchFamily="34" charset="0"/>
              </a:rPr>
              <a:t> </a:t>
            </a:r>
            <a:r>
              <a:rPr lang="zh-CN" altLang="en-US" dirty="0" smtClean="0">
                <a:latin typeface="Tahoma" panose="020B0604030504040204" pitchFamily="34" charset="0"/>
              </a:rPr>
              <a:t> 延迟时间</a:t>
            </a:r>
            <a:r>
              <a:rPr lang="zh-CN" altLang="en-US" dirty="0">
                <a:latin typeface="Tahoma" panose="020B0604030504040204" pitchFamily="34" charset="0"/>
              </a:rPr>
              <a:t>；</a:t>
            </a:r>
          </a:p>
          <a:p>
            <a:pPr>
              <a:lnSpc>
                <a:spcPct val="135000"/>
              </a:lnSpc>
              <a:buClr>
                <a:schemeClr val="accent2"/>
              </a:buClr>
            </a:pPr>
            <a:r>
              <a:rPr lang="en-US" altLang="zh-CN" dirty="0" smtClean="0">
                <a:latin typeface="Tahoma" panose="020B0604030504040204" pitchFamily="34" charset="0"/>
              </a:rPr>
              <a:t>2.</a:t>
            </a:r>
            <a:r>
              <a:rPr lang="zh-CN" altLang="en-US" dirty="0" smtClean="0">
                <a:latin typeface="Tahoma" panose="020B0604030504040204" pitchFamily="34" charset="0"/>
              </a:rPr>
              <a:t>连</a:t>
            </a:r>
            <a:r>
              <a:rPr lang="zh-CN" altLang="en-US" dirty="0">
                <a:latin typeface="Tahoma" panose="020B0604030504040204" pitchFamily="34" charset="0"/>
              </a:rPr>
              <a:t>线延时则体现了信号在连线上的传输延时</a:t>
            </a:r>
            <a:r>
              <a:rPr lang="zh-CN" altLang="en-US" dirty="0" smtClean="0">
                <a:latin typeface="Tahoma" panose="020B0604030504040204" pitchFamily="34" charset="0"/>
              </a:rPr>
              <a:t>。</a:t>
            </a:r>
          </a:p>
          <a:p>
            <a:pPr>
              <a:lnSpc>
                <a:spcPct val="135000"/>
              </a:lnSpc>
              <a:buClr>
                <a:schemeClr val="accent2"/>
              </a:buClr>
            </a:pPr>
            <a:r>
              <a:rPr lang="en-US" altLang="zh-CN" dirty="0" smtClean="0">
                <a:latin typeface="Tahoma" panose="020B0604030504040204" pitchFamily="34" charset="0"/>
              </a:rPr>
              <a:t>4.</a:t>
            </a:r>
            <a:r>
              <a:rPr lang="zh-CN" altLang="en-US" dirty="0" smtClean="0">
                <a:latin typeface="Tahoma" panose="020B0604030504040204" pitchFamily="34" charset="0"/>
              </a:rPr>
              <a:t>如果没有定义时延值，缺省时延为</a:t>
            </a:r>
            <a:r>
              <a:rPr lang="en-US" altLang="zh-CN" dirty="0" smtClean="0">
                <a:latin typeface="Tahoma" panose="020B0604030504040204" pitchFamily="34" charset="0"/>
              </a:rPr>
              <a:t>0</a:t>
            </a:r>
            <a:r>
              <a:rPr lang="zh-CN" altLang="en-US" dirty="0" smtClean="0">
                <a:latin typeface="Tahoma" panose="020B0604030504040204" pitchFamily="34" charset="0"/>
              </a:rPr>
              <a:t>。</a:t>
            </a:r>
          </a:p>
          <a:p>
            <a:pPr>
              <a:lnSpc>
                <a:spcPct val="135000"/>
              </a:lnSpc>
              <a:buClr>
                <a:schemeClr val="accent2"/>
              </a:buClr>
            </a:pPr>
            <a:r>
              <a:rPr lang="en-US" altLang="zh-CN" dirty="0" smtClean="0"/>
              <a:t>5.</a:t>
            </a:r>
            <a:r>
              <a:rPr lang="zh-CN" altLang="en-US" dirty="0" smtClean="0"/>
              <a:t>延时</a:t>
            </a:r>
            <a:r>
              <a:rPr lang="zh-CN" altLang="en-US" dirty="0"/>
              <a:t>语句用于仿真测试中，它不能综合生成硬件，主要用于仿真真实</a:t>
            </a:r>
            <a:r>
              <a:rPr lang="zh-CN" altLang="en-US" dirty="0" smtClean="0"/>
              <a:t>数</a:t>
            </a:r>
            <a:endParaRPr lang="en-US" altLang="zh-CN" dirty="0" smtClean="0"/>
          </a:p>
          <a:p>
            <a:pPr>
              <a:lnSpc>
                <a:spcPct val="135000"/>
              </a:lnSpc>
              <a:buClr>
                <a:schemeClr val="accent2"/>
              </a:buClr>
            </a:pPr>
            <a:r>
              <a:rPr lang="zh-CN" altLang="en-US" dirty="0" smtClean="0"/>
              <a:t>   字</a:t>
            </a:r>
            <a:r>
              <a:rPr lang="zh-CN" altLang="en-US" dirty="0"/>
              <a:t>电路运行时的电路</a:t>
            </a:r>
            <a:r>
              <a:rPr lang="zh-CN" altLang="en-US" dirty="0" smtClean="0"/>
              <a:t>延时</a:t>
            </a:r>
            <a:r>
              <a:rPr lang="zh-CN" altLang="en-US" dirty="0"/>
              <a:t>情况和人为设计的波形输出。</a:t>
            </a:r>
          </a:p>
        </p:txBody>
      </p:sp>
      <p:sp>
        <p:nvSpPr>
          <p:cNvPr id="6" name="矩形 5"/>
          <p:cNvSpPr/>
          <p:nvPr/>
        </p:nvSpPr>
        <p:spPr>
          <a:xfrm>
            <a:off x="1812471" y="4332225"/>
            <a:ext cx="7496899" cy="2031325"/>
          </a:xfrm>
          <a:prstGeom prst="rect">
            <a:avLst/>
          </a:prstGeom>
        </p:spPr>
        <p:txBody>
          <a:bodyPr wrap="square">
            <a:spAutoFit/>
          </a:bodyPr>
          <a:lstStyle/>
          <a:p>
            <a:r>
              <a:rPr lang="zh-CN" altLang="en-US" dirty="0">
                <a:latin typeface="Tahoma" panose="020B0604030504040204" pitchFamily="34" charset="0"/>
              </a:rPr>
              <a:t>延时的表示方法有下面几种：</a:t>
            </a:r>
          </a:p>
          <a:p>
            <a:r>
              <a:rPr lang="en-US" altLang="zh-CN" dirty="0">
                <a:latin typeface="Tahoma" panose="020B0604030504040204" pitchFamily="34" charset="0"/>
              </a:rPr>
              <a:t># </a:t>
            </a:r>
            <a:r>
              <a:rPr lang="en-US" altLang="zh-CN" dirty="0" err="1">
                <a:latin typeface="Tahoma" panose="020B0604030504040204" pitchFamily="34" charset="0"/>
              </a:rPr>
              <a:t>delaytime</a:t>
            </a:r>
            <a:endParaRPr lang="en-US" altLang="zh-CN" dirty="0">
              <a:latin typeface="Tahoma" panose="020B0604030504040204" pitchFamily="34" charset="0"/>
            </a:endParaRPr>
          </a:p>
          <a:p>
            <a:r>
              <a:rPr lang="en-US" altLang="zh-CN" dirty="0">
                <a:latin typeface="Tahoma" panose="020B0604030504040204" pitchFamily="34" charset="0"/>
              </a:rPr>
              <a:t># (d1,d2)</a:t>
            </a:r>
          </a:p>
          <a:p>
            <a:r>
              <a:rPr lang="en-US" altLang="zh-CN" dirty="0">
                <a:latin typeface="Tahoma" panose="020B0604030504040204" pitchFamily="34" charset="0"/>
              </a:rPr>
              <a:t># (d1,d2,d3)</a:t>
            </a:r>
          </a:p>
          <a:p>
            <a:r>
              <a:rPr lang="en-US" altLang="zh-CN" dirty="0">
                <a:latin typeface="Tahoma" panose="020B0604030504040204" pitchFamily="34" charset="0"/>
              </a:rPr>
              <a:t># </a:t>
            </a:r>
            <a:r>
              <a:rPr lang="en-US" altLang="zh-CN" dirty="0" err="1">
                <a:latin typeface="Tahoma" panose="020B0604030504040204" pitchFamily="34" charset="0"/>
              </a:rPr>
              <a:t>delaytime</a:t>
            </a:r>
            <a:r>
              <a:rPr lang="zh-CN" altLang="en-US" dirty="0">
                <a:latin typeface="Tahoma" panose="020B0604030504040204" pitchFamily="34" charset="0"/>
              </a:rPr>
              <a:t>表示延迟时间为</a:t>
            </a:r>
            <a:r>
              <a:rPr lang="en-US" altLang="zh-CN" dirty="0" err="1">
                <a:latin typeface="Tahoma" panose="020B0604030504040204" pitchFamily="34" charset="0"/>
              </a:rPr>
              <a:t>delaytime</a:t>
            </a:r>
            <a:r>
              <a:rPr lang="zh-CN" altLang="en-US" dirty="0">
                <a:latin typeface="Tahoma" panose="020B0604030504040204" pitchFamily="34" charset="0"/>
              </a:rPr>
              <a:t>，</a:t>
            </a:r>
            <a:r>
              <a:rPr lang="en-US" altLang="zh-CN" dirty="0">
                <a:latin typeface="Tahoma" panose="020B0604030504040204" pitchFamily="34" charset="0"/>
              </a:rPr>
              <a:t>d1</a:t>
            </a:r>
            <a:r>
              <a:rPr lang="zh-CN" altLang="en-US" dirty="0">
                <a:latin typeface="Tahoma" panose="020B0604030504040204" pitchFamily="34" charset="0"/>
              </a:rPr>
              <a:t>表示上升</a:t>
            </a:r>
            <a:r>
              <a:rPr lang="zh-CN" altLang="en-US" dirty="0" smtClean="0">
                <a:latin typeface="Tahoma" panose="020B0604030504040204" pitchFamily="34" charset="0"/>
              </a:rPr>
              <a:t>延迟</a:t>
            </a:r>
            <a:r>
              <a:rPr lang="en-US" altLang="zh-CN" dirty="0" smtClean="0">
                <a:latin typeface="Tahoma" panose="020B0604030504040204" pitchFamily="34" charset="0"/>
              </a:rPr>
              <a:t>d2</a:t>
            </a:r>
            <a:r>
              <a:rPr lang="zh-CN" altLang="en-US" dirty="0">
                <a:latin typeface="Tahoma" panose="020B0604030504040204" pitchFamily="34" charset="0"/>
              </a:rPr>
              <a:t>表示下降延迟，</a:t>
            </a:r>
            <a:r>
              <a:rPr lang="en-US" altLang="zh-CN" dirty="0">
                <a:latin typeface="Tahoma" panose="020B0604030504040204" pitchFamily="34" charset="0"/>
              </a:rPr>
              <a:t>d3</a:t>
            </a:r>
            <a:r>
              <a:rPr lang="zh-CN" altLang="en-US" dirty="0">
                <a:latin typeface="Tahoma" panose="020B0604030504040204" pitchFamily="34" charset="0"/>
              </a:rPr>
              <a:t>则表示转换到高阻态</a:t>
            </a:r>
            <a:r>
              <a:rPr lang="en-US" altLang="zh-CN" dirty="0">
                <a:latin typeface="Tahoma" panose="020B0604030504040204" pitchFamily="34" charset="0"/>
              </a:rPr>
              <a:t>z</a:t>
            </a:r>
            <a:r>
              <a:rPr lang="zh-CN" altLang="en-US" dirty="0">
                <a:latin typeface="Tahoma" panose="020B0604030504040204" pitchFamily="34" charset="0"/>
              </a:rPr>
              <a:t>的延迟，这些延迟的具体时间由时间定义</a:t>
            </a:r>
            <a:r>
              <a:rPr lang="zh-CN" altLang="en-US" dirty="0" smtClean="0">
                <a:latin typeface="Tahoma" panose="020B0604030504040204" pitchFamily="34" charset="0"/>
              </a:rPr>
              <a:t>语句</a:t>
            </a:r>
            <a:r>
              <a:rPr lang="en-US" altLang="zh-CN" dirty="0" smtClean="0">
                <a:latin typeface="Tahoma" panose="020B0604030504040204" pitchFamily="34" charset="0"/>
              </a:rPr>
              <a:t>‘timescale</a:t>
            </a:r>
            <a:r>
              <a:rPr lang="zh-CN" altLang="en-US" dirty="0" smtClean="0">
                <a:latin typeface="Tahoma" panose="020B0604030504040204" pitchFamily="34" charset="0"/>
              </a:rPr>
              <a:t>确定。</a:t>
            </a:r>
            <a:endParaRPr lang="zh-CN" altLang="en-US" dirty="0"/>
          </a:p>
        </p:txBody>
      </p:sp>
    </p:spTree>
    <p:extLst>
      <p:ext uri="{BB962C8B-B14F-4D97-AF65-F5344CB8AC3E}">
        <p14:creationId xmlns:p14="http://schemas.microsoft.com/office/powerpoint/2010/main" val="113107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2"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744788" y="6519863"/>
            <a:ext cx="8024812" cy="352425"/>
            <a:chOff x="1277256" y="6519446"/>
            <a:chExt cx="8024939" cy="352860"/>
          </a:xfrm>
        </p:grpSpPr>
        <p:sp>
          <p:nvSpPr>
            <p:cNvPr id="20" name="矩形 19"/>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01" name="文本框 20"/>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16</a:t>
              </a:r>
              <a:endParaRPr lang="en-US" sz="1600" dirty="0">
                <a:solidFill>
                  <a:schemeClr val="bg1"/>
                </a:solidFill>
                <a:latin typeface="微软雅黑" pitchFamily="34" charset="-122"/>
                <a:ea typeface="微软雅黑" pitchFamily="34" charset="-122"/>
              </a:endParaRPr>
            </a:p>
          </p:txBody>
        </p:sp>
        <p:sp>
          <p:nvSpPr>
            <p:cNvPr id="23" name="文本框 22"/>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5" name="文本框 4"/>
          <p:cNvSpPr txBox="1"/>
          <p:nvPr/>
        </p:nvSpPr>
        <p:spPr>
          <a:xfrm>
            <a:off x="5349240" y="198922"/>
            <a:ext cx="6842760" cy="536908"/>
          </a:xfrm>
          <a:prstGeom prst="rect">
            <a:avLst/>
          </a:prstGeom>
          <a:noFill/>
          <a:ln>
            <a:noFill/>
          </a:ln>
        </p:spPr>
        <p:txBody>
          <a:bodyPr wrap="square" rtlCol="0">
            <a:spAutoFit/>
          </a:bodyPr>
          <a:lstStyle/>
          <a:p>
            <a:endParaRPr lang="zh-CN" altLang="en-US" dirty="0"/>
          </a:p>
        </p:txBody>
      </p:sp>
      <p:sp>
        <p:nvSpPr>
          <p:cNvPr id="33" name="文本框 32"/>
          <p:cNvSpPr txBox="1"/>
          <p:nvPr/>
        </p:nvSpPr>
        <p:spPr>
          <a:xfrm>
            <a:off x="2959100" y="368300"/>
            <a:ext cx="3371362" cy="461665"/>
          </a:xfrm>
          <a:prstGeom prst="rect">
            <a:avLst/>
          </a:prstGeom>
          <a:noFill/>
        </p:spPr>
        <p:txBody>
          <a:bodyPr wrap="square" rtlCol="0">
            <a:spAutoFit/>
          </a:bodyPr>
          <a:lstStyle/>
          <a:p>
            <a:pPr latinLnBrk="1"/>
            <a:r>
              <a:rPr lang="en-US" altLang="zh-CN" sz="2400" dirty="0" err="1" smtClean="0"/>
              <a:t>TeshBench</a:t>
            </a:r>
            <a:r>
              <a:rPr lang="zh-CN" altLang="en-US" sz="2400" dirty="0" smtClean="0"/>
              <a:t>编写例子</a:t>
            </a:r>
            <a:endParaRPr lang="en-US" altLang="zh-CN" sz="2400" dirty="0"/>
          </a:p>
        </p:txBody>
      </p:sp>
      <p:pic>
        <p:nvPicPr>
          <p:cNvPr id="34" name="图片 33"/>
          <p:cNvPicPr>
            <a:picLocks noChangeAspect="1"/>
          </p:cNvPicPr>
          <p:nvPr/>
        </p:nvPicPr>
        <p:blipFill>
          <a:blip r:embed="rId3"/>
          <a:stretch>
            <a:fillRect/>
          </a:stretch>
        </p:blipFill>
        <p:spPr>
          <a:xfrm>
            <a:off x="702962" y="1008166"/>
            <a:ext cx="5373285" cy="5148794"/>
          </a:xfrm>
          <a:prstGeom prst="rect">
            <a:avLst/>
          </a:prstGeom>
        </p:spPr>
      </p:pic>
      <p:grpSp>
        <p:nvGrpSpPr>
          <p:cNvPr id="35" name="组合 34"/>
          <p:cNvGrpSpPr/>
          <p:nvPr/>
        </p:nvGrpSpPr>
        <p:grpSpPr>
          <a:xfrm>
            <a:off x="6330462" y="1008166"/>
            <a:ext cx="4947138" cy="5511280"/>
            <a:chOff x="6176794" y="1441424"/>
            <a:chExt cx="3818566" cy="4853451"/>
          </a:xfrm>
        </p:grpSpPr>
        <p:pic>
          <p:nvPicPr>
            <p:cNvPr id="36" name="图片 35"/>
            <p:cNvPicPr>
              <a:picLocks noChangeAspect="1"/>
            </p:cNvPicPr>
            <p:nvPr/>
          </p:nvPicPr>
          <p:blipFill>
            <a:blip r:embed="rId4"/>
            <a:stretch>
              <a:fillRect/>
            </a:stretch>
          </p:blipFill>
          <p:spPr>
            <a:xfrm>
              <a:off x="6176794" y="1441424"/>
              <a:ext cx="2926688" cy="369753"/>
            </a:xfrm>
            <a:prstGeom prst="rect">
              <a:avLst/>
            </a:prstGeom>
          </p:spPr>
        </p:pic>
        <p:pic>
          <p:nvPicPr>
            <p:cNvPr id="37" name="图片 36"/>
            <p:cNvPicPr>
              <a:picLocks noChangeAspect="1"/>
            </p:cNvPicPr>
            <p:nvPr/>
          </p:nvPicPr>
          <p:blipFill>
            <a:blip r:embed="rId5"/>
            <a:stretch>
              <a:fillRect/>
            </a:stretch>
          </p:blipFill>
          <p:spPr>
            <a:xfrm>
              <a:off x="6176794" y="1811177"/>
              <a:ext cx="3818566" cy="4483698"/>
            </a:xfrm>
            <a:prstGeom prst="rect">
              <a:avLst/>
            </a:prstGeom>
          </p:spPr>
        </p:pic>
      </p:grpSp>
    </p:spTree>
    <p:extLst>
      <p:ext uri="{BB962C8B-B14F-4D97-AF65-F5344CB8AC3E}">
        <p14:creationId xmlns:p14="http://schemas.microsoft.com/office/powerpoint/2010/main" val="1785977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2"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524000" y="1851025"/>
            <a:ext cx="4205288" cy="3338195"/>
          </a:xfrm>
          <a:prstGeom prst="rect">
            <a:avLst/>
          </a:prstGeom>
          <a:noFill/>
          <a:ln w="9525">
            <a:noFill/>
            <a:miter/>
          </a:ln>
        </p:spPr>
        <p:txBody>
          <a:bodyPr>
            <a:spAutoFit/>
          </a:bodyPr>
          <a:lstStyle/>
          <a:p>
            <a:pPr lvl="0" algn="ctr" eaLnBrk="1" hangingPunct="1"/>
            <a:r>
              <a:rPr lang="en-US" altLang="zh-CN" sz="19900" b="1" dirty="0">
                <a:solidFill>
                  <a:schemeClr val="accent1"/>
                </a:solidFill>
                <a:latin typeface="微软雅黑" pitchFamily="34" charset="-122"/>
                <a:ea typeface="微软雅黑" pitchFamily="34" charset="-122"/>
              </a:rPr>
              <a:t>03</a:t>
            </a:r>
            <a:endParaRPr lang="zh-CN" altLang="en-US" sz="19900" b="1" dirty="0">
              <a:solidFill>
                <a:schemeClr val="accent1"/>
              </a:solidFill>
              <a:latin typeface="微软雅黑" pitchFamily="34" charset="-122"/>
              <a:ea typeface="微软雅黑" pitchFamily="34" charset="-122"/>
            </a:endParaRPr>
          </a:p>
        </p:txBody>
      </p:sp>
      <p:sp>
        <p:nvSpPr>
          <p:cNvPr id="7" name="文本框 6"/>
          <p:cNvSpPr txBox="1"/>
          <p:nvPr/>
        </p:nvSpPr>
        <p:spPr>
          <a:xfrm>
            <a:off x="5411788" y="2844800"/>
            <a:ext cx="4645025" cy="523220"/>
          </a:xfrm>
          <a:prstGeom prst="rect">
            <a:avLst/>
          </a:prstGeom>
          <a:noFill/>
        </p:spPr>
        <p:txBody>
          <a:bodyPr wrap="square" rtlCol="0">
            <a:spAutoFit/>
          </a:bodyPr>
          <a:lstStyle/>
          <a:p>
            <a:pPr lvl="0">
              <a:defRPr/>
            </a:pPr>
            <a:r>
              <a:rPr lang="en-US" altLang="zh-CN" sz="2800" b="1" dirty="0" err="1" smtClean="0">
                <a:solidFill>
                  <a:schemeClr val="tx1">
                    <a:lumMod val="85000"/>
                    <a:lumOff val="15000"/>
                  </a:schemeClr>
                </a:solidFill>
                <a:latin typeface="微软雅黑" pitchFamily="34" charset="-122"/>
                <a:ea typeface="微软雅黑" pitchFamily="34" charset="-122"/>
              </a:rPr>
              <a:t>XSim</a:t>
            </a:r>
            <a:r>
              <a:rPr lang="zh-CN" altLang="en-US" sz="2800" b="1" dirty="0" smtClean="0">
                <a:solidFill>
                  <a:schemeClr val="tx1">
                    <a:lumMod val="85000"/>
                    <a:lumOff val="15000"/>
                  </a:schemeClr>
                </a:solidFill>
                <a:latin typeface="微软雅黑" pitchFamily="34" charset="-122"/>
                <a:ea typeface="微软雅黑" pitchFamily="34" charset="-122"/>
              </a:rPr>
              <a:t>的</a:t>
            </a:r>
            <a:r>
              <a:rPr lang="zh-CN" altLang="en-US" sz="2800" b="1" dirty="0">
                <a:solidFill>
                  <a:schemeClr val="tx1">
                    <a:lumMod val="85000"/>
                    <a:lumOff val="15000"/>
                  </a:schemeClr>
                </a:solidFill>
                <a:latin typeface="微软雅黑" pitchFamily="34" charset="-122"/>
                <a:ea typeface="微软雅黑" pitchFamily="34" charset="-122"/>
              </a:rPr>
              <a:t>仿真实战</a:t>
            </a:r>
          </a:p>
        </p:txBody>
      </p:sp>
      <p:sp>
        <p:nvSpPr>
          <p:cNvPr id="8" name="文本框 7"/>
          <p:cNvSpPr txBox="1"/>
          <p:nvPr/>
        </p:nvSpPr>
        <p:spPr>
          <a:xfrm>
            <a:off x="5411788" y="3416300"/>
            <a:ext cx="4662487" cy="396240"/>
          </a:xfrm>
          <a:prstGeom prst="rect">
            <a:avLst/>
          </a:prstGeom>
          <a:noFill/>
          <a:ln w="9525">
            <a:noFill/>
            <a:miter/>
          </a:ln>
        </p:spPr>
        <p:txBody>
          <a:bodyPr>
            <a:spAutoFit/>
          </a:bodyPr>
          <a:lstStyle/>
          <a:p>
            <a:pPr lvl="0" eaLnBrk="1" hangingPunct="1"/>
            <a:r>
              <a:rPr lang="en-US" altLang="da-DK" sz="2000" dirty="0">
                <a:latin typeface="Times New Roman" pitchFamily="18" charset="0"/>
                <a:ea typeface="Times New Roman" pitchFamily="18" charset="0"/>
              </a:rPr>
              <a:t>        </a:t>
            </a:r>
          </a:p>
        </p:txBody>
      </p:sp>
      <p:grpSp>
        <p:nvGrpSpPr>
          <p:cNvPr id="15" name="组合 14"/>
          <p:cNvGrpSpPr/>
          <p:nvPr/>
        </p:nvGrpSpPr>
        <p:grpSpPr>
          <a:xfrm>
            <a:off x="5411788" y="3375025"/>
            <a:ext cx="4662487" cy="107950"/>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椭圆 13"/>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useBgFill="1">
        <p:nvSpPr>
          <p:cNvPr id="16" name="文本框 15"/>
          <p:cNvSpPr txBox="1"/>
          <p:nvPr/>
        </p:nvSpPr>
        <p:spPr>
          <a:xfrm>
            <a:off x="2011363" y="3105150"/>
            <a:ext cx="3230562" cy="640080"/>
          </a:xfrm>
          <a:prstGeom prst="rect">
            <a:avLst/>
          </a:prstGeom>
          <a:ln w="9525">
            <a:noFill/>
            <a:miter/>
          </a:ln>
        </p:spPr>
        <p:txBody>
          <a:bodyPr>
            <a:spAutoFit/>
          </a:bodyPr>
          <a:lstStyle/>
          <a:p>
            <a:pPr lvl="0" algn="ctr" eaLnBrk="1" hangingPunct="1"/>
            <a:r>
              <a:rPr lang="zh-CN" sz="3600" b="1" dirty="0">
                <a:solidFill>
                  <a:schemeClr val="accent1"/>
                </a:solidFill>
                <a:latin typeface="Times New Roman" pitchFamily="18" charset="0"/>
                <a:ea typeface="宋体" charset="0"/>
              </a:rPr>
              <a:t>第 </a:t>
            </a:r>
            <a:r>
              <a:rPr lang="en-US" altLang="zh-CN" sz="3600" b="1" dirty="0">
                <a:solidFill>
                  <a:schemeClr val="accent1"/>
                </a:solidFill>
                <a:latin typeface="Times New Roman" pitchFamily="18" charset="0"/>
                <a:ea typeface="宋体" charset="0"/>
              </a:rPr>
              <a:t>3 </a:t>
            </a:r>
            <a:r>
              <a:rPr lang="zh-CN" altLang="en-US" sz="3600" b="1" dirty="0">
                <a:solidFill>
                  <a:schemeClr val="accent1"/>
                </a:solidFill>
                <a:latin typeface="Times New Roman" pitchFamily="18" charset="0"/>
                <a:ea typeface="宋体" charset="0"/>
              </a:rPr>
              <a:t>部分</a:t>
            </a:r>
          </a:p>
        </p:txBody>
      </p:sp>
      <p:grpSp>
        <p:nvGrpSpPr>
          <p:cNvPr id="11" name="组合 10"/>
          <p:cNvGrpSpPr/>
          <p:nvPr/>
        </p:nvGrpSpPr>
        <p:grpSpPr>
          <a:xfrm>
            <a:off x="2744788" y="6519863"/>
            <a:ext cx="8024812" cy="352425"/>
            <a:chOff x="1277256" y="6519446"/>
            <a:chExt cx="8024939" cy="352860"/>
          </a:xfrm>
        </p:grpSpPr>
        <p:sp>
          <p:nvSpPr>
            <p:cNvPr id="12" name="矩形 11"/>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17</a:t>
              </a:r>
              <a:endParaRPr lang="en-US" sz="1600" dirty="0">
                <a:solidFill>
                  <a:schemeClr val="bg1"/>
                </a:solidFill>
                <a:latin typeface="微软雅黑" pitchFamily="34" charset="-122"/>
                <a:ea typeface="微软雅黑" pitchFamily="34" charset="-122"/>
              </a:endParaRPr>
            </a:p>
          </p:txBody>
        </p:sp>
        <p:sp>
          <p:nvSpPr>
            <p:cNvPr id="18" name="文本框 17"/>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ppt_y</p:attrName>
                                        </p:attrNameLst>
                                      </p:cBhvr>
                                      <p:tavLst>
                                        <p:tav tm="0">
                                          <p:val>
                                            <p:strVal val="#ppt_y-#ppt_h*1.125000"/>
                                          </p:val>
                                        </p:tav>
                                        <p:tav tm="100000">
                                          <p:val>
                                            <p:strVal val="#ppt_y"/>
                                          </p:val>
                                        </p:tav>
                                      </p:tavLst>
                                    </p:anim>
                                    <p:animEffect transition="in" filter="wipe(down)">
                                      <p:cBhvr>
                                        <p:cTn id="17" dur="500"/>
                                        <p:tgtEl>
                                          <p:spTgt spid="8"/>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par>
                                <p:cTn id="24" presetID="22" presetClass="entr" presetSubtype="2" fill="hold" nodeType="withEffect">
                                  <p:stCondLst>
                                    <p:cond delay="25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43225" y="361950"/>
            <a:ext cx="7113588" cy="461665"/>
          </a:xfrm>
          <a:prstGeom prst="rect">
            <a:avLst/>
          </a:prstGeom>
          <a:noFill/>
        </p:spPr>
        <p:txBody>
          <a:bodyPr wrap="square" rtlCol="0">
            <a:spAutoFit/>
          </a:body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cs typeface="+mn-cs"/>
              </a:rPr>
              <a:t>平台</a:t>
            </a:r>
            <a:endParaRPr kumimoji="0" lang="zh-CN" altLang="en-US" sz="24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cs typeface="+mn-cs"/>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18</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14" name="文本框 17"/>
          <p:cNvSpPr txBox="1"/>
          <p:nvPr/>
        </p:nvSpPr>
        <p:spPr>
          <a:xfrm>
            <a:off x="2135188" y="1464736"/>
            <a:ext cx="11265408"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案例</a:t>
            </a:r>
            <a:r>
              <a:rPr lang="zh-CN" altLang="en-US" sz="2400" dirty="0" smtClean="0"/>
              <a:t>：</a:t>
            </a:r>
            <a:r>
              <a:rPr lang="en-US" altLang="zh-CN" sz="2400" dirty="0" smtClean="0"/>
              <a:t>UART_DEOMO</a:t>
            </a:r>
          </a:p>
          <a:p>
            <a:r>
              <a:rPr lang="zh-CN" altLang="en-US" sz="2400" dirty="0" smtClean="0"/>
              <a:t>软件</a:t>
            </a:r>
            <a:r>
              <a:rPr lang="zh-CN" altLang="en-US" sz="2400" dirty="0" smtClean="0"/>
              <a:t>：</a:t>
            </a:r>
            <a:r>
              <a:rPr lang="en-US" altLang="zh-CN" sz="2400" dirty="0" smtClean="0"/>
              <a:t>Vivado.2015.2</a:t>
            </a:r>
          </a:p>
          <a:p>
            <a:r>
              <a:rPr lang="zh-CN" altLang="en-US" sz="2400" dirty="0" smtClean="0"/>
              <a:t>系统：</a:t>
            </a:r>
            <a:r>
              <a:rPr lang="en-US" altLang="zh-CN" sz="2400" dirty="0" smtClean="0"/>
              <a:t>WINDOWS 10</a:t>
            </a:r>
            <a:endParaRPr lang="en-US" altLang="zh-C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1281239" y="2730738"/>
            <a:ext cx="11265408" cy="1200329"/>
          </a:xfrm>
          <a:prstGeom prst="rect">
            <a:avLst/>
          </a:prstGeom>
          <a:noFill/>
        </p:spPr>
        <p:txBody>
          <a:bodyPr wrap="square" rtlCol="0">
            <a:spAutoFit/>
          </a:bodyPr>
          <a:lstStyle/>
          <a:p>
            <a:pPr>
              <a:lnSpc>
                <a:spcPct val="150000"/>
              </a:lnSpc>
            </a:pPr>
            <a:r>
              <a:rPr lang="zh-CN" altLang="en-US" sz="2400" dirty="0" smtClean="0"/>
              <a:t>         本节将讲解仿真原理、</a:t>
            </a:r>
            <a:r>
              <a:rPr lang="en-US" altLang="zh-CN" sz="2400" dirty="0" smtClean="0"/>
              <a:t>Verilog</a:t>
            </a:r>
            <a:r>
              <a:rPr lang="zh-CN" altLang="en-US" sz="2400" dirty="0" smtClean="0"/>
              <a:t>仿真</a:t>
            </a:r>
            <a:r>
              <a:rPr lang="zh-CN" altLang="en-US" sz="2400" dirty="0"/>
              <a:t>验证</a:t>
            </a:r>
            <a:r>
              <a:rPr lang="zh-CN" altLang="en-US" sz="2400" dirty="0" smtClean="0"/>
              <a:t>以及如何使用</a:t>
            </a:r>
            <a:r>
              <a:rPr lang="en-US" altLang="zh-CN" sz="2400" dirty="0" err="1" smtClean="0"/>
              <a:t>Vivado</a:t>
            </a:r>
            <a:r>
              <a:rPr lang="en-US" altLang="zh-CN" sz="2400" dirty="0" smtClean="0"/>
              <a:t> Simulator</a:t>
            </a:r>
          </a:p>
          <a:p>
            <a:pPr>
              <a:lnSpc>
                <a:spcPct val="150000"/>
              </a:lnSpc>
            </a:pPr>
            <a:r>
              <a:rPr lang="en-US" altLang="zh-CN" sz="2400" dirty="0" smtClean="0"/>
              <a:t>(</a:t>
            </a:r>
            <a:r>
              <a:rPr lang="en-US" altLang="zh-CN" sz="2400" dirty="0" err="1" smtClean="0"/>
              <a:t>XSim</a:t>
            </a:r>
            <a:r>
              <a:rPr lang="en-US" altLang="zh-CN" sz="2400" dirty="0" smtClean="0"/>
              <a:t>)</a:t>
            </a:r>
            <a:r>
              <a:rPr lang="zh-CN" altLang="en-US" sz="2400" dirty="0" smtClean="0"/>
              <a:t>进行仿真。</a:t>
            </a:r>
            <a:endParaRPr lang="zh-CN" altLang="en-US" sz="2400" dirty="0"/>
          </a:p>
        </p:txBody>
      </p:sp>
      <p:sp>
        <p:nvSpPr>
          <p:cNvPr id="16" name="文本框 15"/>
          <p:cNvSpPr txBox="1"/>
          <p:nvPr/>
        </p:nvSpPr>
        <p:spPr>
          <a:xfrm>
            <a:off x="7288974" y="505980"/>
            <a:ext cx="2573338" cy="923330"/>
          </a:xfrm>
          <a:prstGeom prst="rect">
            <a:avLst/>
          </a:prstGeom>
          <a:noFill/>
          <a:ln w="9525">
            <a:noFill/>
            <a:miter/>
          </a:ln>
        </p:spPr>
        <p:txBody>
          <a:bodyPr wrap="square">
            <a:spAutoFit/>
          </a:bodyPr>
          <a:lstStyle/>
          <a:p>
            <a:pPr lvl="0" eaLnBrk="1" hangingPunct="1"/>
            <a:r>
              <a:rPr lang="zh-CN" altLang="en-US" b="1" dirty="0" smtClean="0">
                <a:solidFill>
                  <a:schemeClr val="accent1"/>
                </a:solidFill>
                <a:latin typeface="微软雅黑" pitchFamily="34" charset="-122"/>
                <a:ea typeface="微软雅黑" pitchFamily="34" charset="-122"/>
              </a:rPr>
              <a:t>广州创龙电子科技有限公司</a:t>
            </a:r>
            <a:endParaRPr lang="en-US" altLang="zh-CN" b="1" dirty="0" smtClean="0">
              <a:solidFill>
                <a:schemeClr val="accent1"/>
              </a:solidFill>
              <a:latin typeface="微软雅黑" pitchFamily="34" charset="-122"/>
              <a:ea typeface="微软雅黑" pitchFamily="34" charset="-122"/>
            </a:endParaRPr>
          </a:p>
          <a:p>
            <a:pPr lvl="0" eaLnBrk="1" hangingPunct="1"/>
            <a:r>
              <a:rPr lang="en-US" altLang="zh-CN" b="1" dirty="0">
                <a:solidFill>
                  <a:schemeClr val="accent1"/>
                </a:solidFill>
                <a:latin typeface="微软雅黑" pitchFamily="34" charset="-122"/>
                <a:ea typeface="微软雅黑" pitchFamily="34" charset="-122"/>
              </a:rPr>
              <a:t>	</a:t>
            </a:r>
            <a:r>
              <a:rPr lang="en-US" altLang="zh-CN" b="1" dirty="0" smtClean="0">
                <a:solidFill>
                  <a:schemeClr val="accent1"/>
                </a:solidFill>
                <a:latin typeface="微软雅黑" pitchFamily="34" charset="-122"/>
                <a:ea typeface="微软雅黑" pitchFamily="34" charset="-122"/>
              </a:rPr>
              <a:t>	</a:t>
            </a:r>
            <a:endParaRPr lang="zh-CN" altLang="en-US" b="1" dirty="0">
              <a:solidFill>
                <a:schemeClr val="accent1"/>
              </a:solidFill>
              <a:latin typeface="微软雅黑" pitchFamily="34" charset="-122"/>
              <a:ea typeface="微软雅黑" pitchFamily="34" charset="-122"/>
            </a:endParaRPr>
          </a:p>
        </p:txBody>
      </p:sp>
      <p:sp>
        <p:nvSpPr>
          <p:cNvPr id="17" name="文本框 16"/>
          <p:cNvSpPr txBox="1"/>
          <p:nvPr/>
        </p:nvSpPr>
        <p:spPr>
          <a:xfrm>
            <a:off x="7272464" y="1510232"/>
            <a:ext cx="2573338" cy="426720"/>
          </a:xfrm>
          <a:prstGeom prst="rect">
            <a:avLst/>
          </a:prstGeom>
          <a:noFill/>
        </p:spPr>
        <p:txBody>
          <a:bodyPr wrap="square" rtlCol="0">
            <a:spAutoFit/>
          </a:bodyPr>
          <a:lstStyle/>
          <a:p>
            <a:pPr marL="0" marR="0" lvl="0" indent="0" algn="l" defTabSz="914400" rtl="0" eaLnBrk="1" latinLnBrk="0" hangingPunct="1">
              <a:spcBef>
                <a:spcPts val="0"/>
              </a:spcBef>
              <a:spcAft>
                <a:spcPts val="0"/>
              </a:spcAft>
              <a:buClrTx/>
              <a:buSzTx/>
              <a:buFontTx/>
              <a:buNone/>
              <a:defRPr/>
            </a:pPr>
            <a:r>
              <a:rPr kumimoji="0" lang="en-US" altLang="zh-CN" sz="1050" b="0" i="0" u="none" strike="noStrike" kern="1200" cap="none" spc="0" normalizeH="0" baseline="0" noProof="0" dirty="0" err="1" smtClean="0">
                <a:ln>
                  <a:noFill/>
                </a:ln>
                <a:solidFill>
                  <a:schemeClr val="tx1">
                    <a:lumMod val="85000"/>
                    <a:lumOff val="15000"/>
                  </a:schemeClr>
                </a:solidFill>
                <a:effectLst/>
                <a:uLnTx/>
                <a:uFillTx/>
                <a:latin typeface="Times New Roman" pitchFamily="18" charset="0"/>
                <a:ea typeface="微软雅黑" pitchFamily="34" charset="-122"/>
                <a:cs typeface="Times New Roman" pitchFamily="18" charset="0"/>
              </a:rPr>
              <a:t>Guangzhou Tronlong Electronic Technology </a:t>
            </a:r>
            <a:r>
              <a:rPr kumimoji="0" lang="en-US" altLang="zh-CN" sz="1050" b="0" i="0" u="none" strike="noStrike" kern="1200" cap="none" spc="0" normalizeH="0" baseline="0" noProof="0" smtClean="0">
                <a:ln>
                  <a:noFill/>
                </a:ln>
                <a:solidFill>
                  <a:schemeClr val="tx1">
                    <a:lumMod val="85000"/>
                    <a:lumOff val="15000"/>
                  </a:schemeClr>
                </a:solidFill>
                <a:effectLst/>
                <a:uLnTx/>
                <a:uFillTx/>
                <a:latin typeface="Times New Roman" pitchFamily="18" charset="0"/>
                <a:ea typeface="微软雅黑" pitchFamily="34" charset="-122"/>
                <a:cs typeface="Times New Roman" pitchFamily="18" charset="0"/>
              </a:rPr>
              <a:t>Co., Ltd</a:t>
            </a:r>
          </a:p>
        </p:txBody>
      </p:sp>
      <p:grpSp>
        <p:nvGrpSpPr>
          <p:cNvPr id="19" name="组合 18"/>
          <p:cNvGrpSpPr/>
          <p:nvPr/>
        </p:nvGrpSpPr>
        <p:grpSpPr>
          <a:xfrm>
            <a:off x="9845802" y="498995"/>
            <a:ext cx="579437" cy="1362075"/>
            <a:chOff x="8564451" y="2716812"/>
            <a:chExt cx="579549" cy="1361673"/>
          </a:xfrm>
        </p:grpSpPr>
        <p:sp>
          <p:nvSpPr>
            <p:cNvPr id="21" name="矩形 20"/>
            <p:cNvSpPr/>
            <p:nvPr/>
          </p:nvSpPr>
          <p:spPr>
            <a:xfrm>
              <a:off x="8564451" y="2716812"/>
              <a:ext cx="579549" cy="993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矩形 21"/>
            <p:cNvSpPr/>
            <p:nvPr/>
          </p:nvSpPr>
          <p:spPr>
            <a:xfrm>
              <a:off x="8564451" y="3805061"/>
              <a:ext cx="579549" cy="273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23" name="组合 22"/>
          <p:cNvGrpSpPr/>
          <p:nvPr/>
        </p:nvGrpSpPr>
        <p:grpSpPr>
          <a:xfrm>
            <a:off x="1281239" y="498994"/>
            <a:ext cx="6122231" cy="1361583"/>
            <a:chOff x="0" y="2716812"/>
            <a:chExt cx="6122146" cy="1361673"/>
          </a:xfrm>
        </p:grpSpPr>
        <p:sp>
          <p:nvSpPr>
            <p:cNvPr id="24" name="矩形 23"/>
            <p:cNvSpPr/>
            <p:nvPr/>
          </p:nvSpPr>
          <p:spPr>
            <a:xfrm>
              <a:off x="0" y="3805061"/>
              <a:ext cx="5991141" cy="273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矩形 24"/>
            <p:cNvSpPr/>
            <p:nvPr/>
          </p:nvSpPr>
          <p:spPr>
            <a:xfrm>
              <a:off x="0" y="2716812"/>
              <a:ext cx="5991142" cy="993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文本框 6"/>
            <p:cNvSpPr txBox="1"/>
            <p:nvPr/>
          </p:nvSpPr>
          <p:spPr>
            <a:xfrm>
              <a:off x="2828055" y="2957636"/>
              <a:ext cx="3294091" cy="554035"/>
            </a:xfrm>
            <a:prstGeom prst="rect">
              <a:avLst/>
            </a:prstGeom>
            <a:noFill/>
            <a:ln w="9525">
              <a:noFill/>
              <a:miter/>
            </a:ln>
          </p:spPr>
          <p:txBody>
            <a:bodyPr>
              <a:spAutoFit/>
            </a:bodyPr>
            <a:lstStyle/>
            <a:p>
              <a:pPr lvl="0" algn="ctr" eaLnBrk="1" hangingPunct="1">
                <a:lnSpc>
                  <a:spcPct val="125000"/>
                </a:lnSpc>
              </a:pPr>
              <a:r>
                <a:rPr lang="en-US" altLang="zh-CN" sz="2400" b="1" dirty="0" smtClean="0">
                  <a:solidFill>
                    <a:schemeClr val="bg1"/>
                  </a:solidFill>
                  <a:latin typeface="微软雅黑" pitchFamily="34" charset="-122"/>
                  <a:ea typeface="微软雅黑" pitchFamily="34" charset="-122"/>
                </a:rPr>
                <a:t>FPGA</a:t>
              </a:r>
              <a:r>
                <a:rPr lang="zh-CN" altLang="en-US" sz="2400" b="1" dirty="0" smtClean="0">
                  <a:solidFill>
                    <a:schemeClr val="bg1"/>
                  </a:solidFill>
                  <a:latin typeface="微软雅黑" pitchFamily="34" charset="-122"/>
                  <a:ea typeface="微软雅黑" pitchFamily="34" charset="-122"/>
                </a:rPr>
                <a:t>仿真详解</a:t>
              </a:r>
              <a:endParaRPr lang="zh-CN" sz="2400" b="1" dirty="0">
                <a:solidFill>
                  <a:schemeClr val="bg1"/>
                </a:solidFill>
                <a:latin typeface="微软雅黑" pitchFamily="34" charset="-122"/>
                <a:ea typeface="微软雅黑" pitchFamily="34" charset="-122"/>
              </a:endParaRPr>
            </a:p>
          </p:txBody>
        </p:sp>
        <p:sp>
          <p:nvSpPr>
            <p:cNvPr id="28" name="文本框 32"/>
            <p:cNvSpPr txBox="1"/>
            <p:nvPr/>
          </p:nvSpPr>
          <p:spPr>
            <a:xfrm>
              <a:off x="1286493" y="3744946"/>
              <a:ext cx="4745924" cy="318954"/>
            </a:xfrm>
            <a:prstGeom prst="rect">
              <a:avLst/>
            </a:prstGeom>
            <a:noFill/>
            <a:ln w="9525">
              <a:noFill/>
              <a:miter/>
            </a:ln>
          </p:spPr>
          <p:txBody>
            <a:bodyPr wrap="square">
              <a:spAutoFit/>
            </a:bodyPr>
            <a:lstStyle/>
            <a:p>
              <a:pPr lvl="0" algn="r" eaLnBrk="1" hangingPunct="1">
                <a:lnSpc>
                  <a:spcPct val="125000"/>
                </a:lnSpc>
              </a:pPr>
              <a:endParaRPr lang="en-US" altLang="zh-CN" sz="1300" dirty="0">
                <a:solidFill>
                  <a:schemeClr val="tx1"/>
                </a:solidFill>
                <a:effectLst>
                  <a:outerShdw blurRad="38100" dist="19050" dir="2700000" algn="tl" rotWithShape="0">
                    <a:schemeClr val="dk1">
                      <a:alpha val="40000"/>
                    </a:schemeClr>
                  </a:outerShdw>
                </a:effectLst>
                <a:latin typeface="Times New Roman" pitchFamily="18" charset="0"/>
                <a:ea typeface="Tahoma" pitchFamily="34" charset="0"/>
              </a:endParaRPr>
            </a:p>
          </p:txBody>
        </p:sp>
      </p:grpSp>
      <p:grpSp>
        <p:nvGrpSpPr>
          <p:cNvPr id="29" name="组合 28"/>
          <p:cNvGrpSpPr/>
          <p:nvPr/>
        </p:nvGrpSpPr>
        <p:grpSpPr>
          <a:xfrm>
            <a:off x="3016377" y="570432"/>
            <a:ext cx="1223962" cy="1223963"/>
            <a:chOff x="1734969" y="2787385"/>
            <a:chExt cx="1224000" cy="1223998"/>
          </a:xfrm>
        </p:grpSpPr>
        <p:sp>
          <p:nvSpPr>
            <p:cNvPr id="31" name="椭圆 30"/>
            <p:cNvSpPr/>
            <p:nvPr/>
          </p:nvSpPr>
          <p:spPr>
            <a:xfrm>
              <a:off x="1734969" y="2787385"/>
              <a:ext cx="1224000" cy="1223998"/>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Freeform 9"/>
            <p:cNvSpPr>
              <a:spLocks noEditPoints="1"/>
            </p:cNvSpPr>
            <p:nvPr/>
          </p:nvSpPr>
          <p:spPr>
            <a:xfrm>
              <a:off x="1945451" y="3091502"/>
              <a:ext cx="803035" cy="615763"/>
            </a:xfrm>
            <a:custGeom>
              <a:avLst/>
              <a:gdLst/>
              <a:ahLst/>
              <a:cxnLst>
                <a:cxn ang="0">
                  <a:pos x="123544" y="15589"/>
                </a:cxn>
                <a:cxn ang="0">
                  <a:pos x="208480" y="31178"/>
                </a:cxn>
                <a:cxn ang="0">
                  <a:pos x="146708" y="374134"/>
                </a:cxn>
                <a:cxn ang="0">
                  <a:pos x="30886" y="350751"/>
                </a:cxn>
                <a:cxn ang="0">
                  <a:pos x="123544" y="15589"/>
                </a:cxn>
                <a:cxn ang="0">
                  <a:pos x="138987" y="506640"/>
                </a:cxn>
                <a:cxn ang="0">
                  <a:pos x="123544" y="561202"/>
                </a:cxn>
                <a:cxn ang="0">
                  <a:pos x="779871" y="561202"/>
                </a:cxn>
                <a:cxn ang="0">
                  <a:pos x="803035" y="561202"/>
                </a:cxn>
                <a:cxn ang="0">
                  <a:pos x="803035" y="530024"/>
                </a:cxn>
                <a:cxn ang="0">
                  <a:pos x="803035" y="202656"/>
                </a:cxn>
                <a:cxn ang="0">
                  <a:pos x="803035" y="187067"/>
                </a:cxn>
                <a:cxn ang="0">
                  <a:pos x="795314" y="179273"/>
                </a:cxn>
                <a:cxn ang="0">
                  <a:pos x="694934" y="77945"/>
                </a:cxn>
                <a:cxn ang="0">
                  <a:pos x="687213" y="70150"/>
                </a:cxn>
                <a:cxn ang="0">
                  <a:pos x="671770" y="70150"/>
                </a:cxn>
                <a:cxn ang="0">
                  <a:pos x="239366" y="70150"/>
                </a:cxn>
                <a:cxn ang="0">
                  <a:pos x="239366" y="132506"/>
                </a:cxn>
                <a:cxn ang="0">
                  <a:pos x="648605" y="132506"/>
                </a:cxn>
                <a:cxn ang="0">
                  <a:pos x="640884" y="218245"/>
                </a:cxn>
                <a:cxn ang="0">
                  <a:pos x="640884" y="233834"/>
                </a:cxn>
                <a:cxn ang="0">
                  <a:pos x="656327" y="233834"/>
                </a:cxn>
                <a:cxn ang="0">
                  <a:pos x="748985" y="226040"/>
                </a:cxn>
                <a:cxn ang="0">
                  <a:pos x="748985" y="506640"/>
                </a:cxn>
                <a:cxn ang="0">
                  <a:pos x="138987" y="506640"/>
                </a:cxn>
                <a:cxn ang="0">
                  <a:pos x="733542" y="202656"/>
                </a:cxn>
                <a:cxn ang="0">
                  <a:pos x="664048" y="202656"/>
                </a:cxn>
                <a:cxn ang="0">
                  <a:pos x="671770" y="140300"/>
                </a:cxn>
                <a:cxn ang="0">
                  <a:pos x="733542" y="202656"/>
                </a:cxn>
                <a:cxn ang="0">
                  <a:pos x="247088" y="335162"/>
                </a:cxn>
                <a:cxn ang="0">
                  <a:pos x="571390" y="335162"/>
                </a:cxn>
                <a:cxn ang="0">
                  <a:pos x="571390" y="350751"/>
                </a:cxn>
                <a:cxn ang="0">
                  <a:pos x="247088" y="350751"/>
                </a:cxn>
                <a:cxn ang="0">
                  <a:pos x="247088" y="335162"/>
                </a:cxn>
                <a:cxn ang="0">
                  <a:pos x="247088" y="249423"/>
                </a:cxn>
                <a:cxn ang="0">
                  <a:pos x="548226" y="249423"/>
                </a:cxn>
                <a:cxn ang="0">
                  <a:pos x="548226" y="272806"/>
                </a:cxn>
                <a:cxn ang="0">
                  <a:pos x="247088" y="272806"/>
                </a:cxn>
                <a:cxn ang="0">
                  <a:pos x="247088" y="249423"/>
                </a:cxn>
                <a:cxn ang="0">
                  <a:pos x="247088" y="171478"/>
                </a:cxn>
                <a:cxn ang="0">
                  <a:pos x="548226" y="171478"/>
                </a:cxn>
                <a:cxn ang="0">
                  <a:pos x="548226" y="194862"/>
                </a:cxn>
                <a:cxn ang="0">
                  <a:pos x="247088" y="194862"/>
                </a:cxn>
                <a:cxn ang="0">
                  <a:pos x="247088" y="171478"/>
                </a:cxn>
                <a:cxn ang="0">
                  <a:pos x="23164" y="514435"/>
                </a:cxn>
                <a:cxn ang="0">
                  <a:pos x="69493" y="530024"/>
                </a:cxn>
                <a:cxn ang="0">
                  <a:pos x="69493" y="576791"/>
                </a:cxn>
                <a:cxn ang="0">
                  <a:pos x="38607" y="615763"/>
                </a:cxn>
                <a:cxn ang="0">
                  <a:pos x="15443" y="607969"/>
                </a:cxn>
                <a:cxn ang="0">
                  <a:pos x="0" y="561202"/>
                </a:cxn>
                <a:cxn ang="0">
                  <a:pos x="23164" y="514435"/>
                </a:cxn>
                <a:cxn ang="0">
                  <a:pos x="30886" y="374134"/>
                </a:cxn>
                <a:cxn ang="0">
                  <a:pos x="15443" y="506640"/>
                </a:cxn>
                <a:cxn ang="0">
                  <a:pos x="92658" y="522229"/>
                </a:cxn>
                <a:cxn ang="0">
                  <a:pos x="131265" y="397518"/>
                </a:cxn>
                <a:cxn ang="0">
                  <a:pos x="30886" y="374134"/>
                </a:cxn>
              </a:cxnLst>
              <a:rect l="0" t="0" r="0" b="0"/>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alpha val="100000"/>
              </a:schemeClr>
            </a:solidFill>
            <a:ln w="9525">
              <a:noFill/>
            </a:ln>
          </p:spPr>
          <p:txBody>
            <a:bodyPr/>
            <a:lstStyle/>
            <a:p>
              <a:endParaRPr lang="zh-CN" altLang="en-US"/>
            </a:p>
          </p:txBody>
        </p:sp>
      </p:grpSp>
      <p:grpSp>
        <p:nvGrpSpPr>
          <p:cNvPr id="33" name="组合 32"/>
          <p:cNvGrpSpPr/>
          <p:nvPr/>
        </p:nvGrpSpPr>
        <p:grpSpPr>
          <a:xfrm>
            <a:off x="1503489" y="570432"/>
            <a:ext cx="1223963" cy="1223963"/>
            <a:chOff x="222586" y="2787385"/>
            <a:chExt cx="1224000" cy="1223998"/>
          </a:xfrm>
        </p:grpSpPr>
        <p:sp>
          <p:nvSpPr>
            <p:cNvPr id="34" name="椭圆 33"/>
            <p:cNvSpPr/>
            <p:nvPr/>
          </p:nvSpPr>
          <p:spPr>
            <a:xfrm>
              <a:off x="222586" y="2787385"/>
              <a:ext cx="1224000" cy="1223998"/>
            </a:xfrm>
            <a:prstGeom prst="ellipse">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5" name="Freeform 5"/>
            <p:cNvSpPr>
              <a:spLocks noEditPoints="1"/>
            </p:cNvSpPr>
            <p:nvPr/>
          </p:nvSpPr>
          <p:spPr>
            <a:xfrm>
              <a:off x="446632" y="3034538"/>
              <a:ext cx="775907" cy="729691"/>
            </a:xfrm>
            <a:custGeom>
              <a:avLst/>
              <a:gdLst/>
              <a:ahLst/>
              <a:cxnLst>
                <a:cxn ang="0">
                  <a:pos x="63992" y="80186"/>
                </a:cxn>
                <a:cxn ang="0">
                  <a:pos x="223973" y="80186"/>
                </a:cxn>
                <a:cxn ang="0">
                  <a:pos x="327961" y="360836"/>
                </a:cxn>
                <a:cxn ang="0">
                  <a:pos x="407951" y="328762"/>
                </a:cxn>
                <a:cxn ang="0">
                  <a:pos x="471943" y="368855"/>
                </a:cxn>
                <a:cxn ang="0">
                  <a:pos x="527937" y="216502"/>
                </a:cxn>
                <a:cxn ang="0">
                  <a:pos x="583930" y="272632"/>
                </a:cxn>
                <a:cxn ang="0">
                  <a:pos x="663920" y="184427"/>
                </a:cxn>
                <a:cxn ang="0">
                  <a:pos x="583930" y="320743"/>
                </a:cxn>
                <a:cxn ang="0">
                  <a:pos x="535936" y="264613"/>
                </a:cxn>
                <a:cxn ang="0">
                  <a:pos x="487942" y="408948"/>
                </a:cxn>
                <a:cxn ang="0">
                  <a:pos x="407951" y="360836"/>
                </a:cxn>
                <a:cxn ang="0">
                  <a:pos x="327961" y="360836"/>
                </a:cxn>
                <a:cxn ang="0">
                  <a:pos x="591929" y="689598"/>
                </a:cxn>
                <a:cxn ang="0">
                  <a:pos x="343959" y="729691"/>
                </a:cxn>
                <a:cxn ang="0">
                  <a:pos x="503940" y="545264"/>
                </a:cxn>
                <a:cxn ang="0">
                  <a:pos x="775907" y="545264"/>
                </a:cxn>
                <a:cxn ang="0">
                  <a:pos x="775907" y="48111"/>
                </a:cxn>
                <a:cxn ang="0">
                  <a:pos x="743911" y="24056"/>
                </a:cxn>
                <a:cxn ang="0">
                  <a:pos x="271967" y="72167"/>
                </a:cxn>
                <a:cxn ang="0">
                  <a:pos x="719914" y="489134"/>
                </a:cxn>
                <a:cxn ang="0">
                  <a:pos x="287965" y="545264"/>
                </a:cxn>
                <a:cxn ang="0">
                  <a:pos x="431948" y="673561"/>
                </a:cxn>
                <a:cxn ang="0">
                  <a:pos x="503940" y="545264"/>
                </a:cxn>
                <a:cxn ang="0">
                  <a:pos x="55993" y="441022"/>
                </a:cxn>
                <a:cxn ang="0">
                  <a:pos x="111987" y="729691"/>
                </a:cxn>
                <a:cxn ang="0">
                  <a:pos x="159981" y="481115"/>
                </a:cxn>
                <a:cxn ang="0">
                  <a:pos x="247970" y="729691"/>
                </a:cxn>
                <a:cxn ang="0">
                  <a:pos x="223973" y="264613"/>
                </a:cxn>
                <a:cxn ang="0">
                  <a:pos x="439947" y="192446"/>
                </a:cxn>
                <a:cxn ang="0">
                  <a:pos x="159981" y="184427"/>
                </a:cxn>
                <a:cxn ang="0">
                  <a:pos x="151982" y="216502"/>
                </a:cxn>
                <a:cxn ang="0">
                  <a:pos x="143983" y="376873"/>
                </a:cxn>
                <a:cxn ang="0">
                  <a:pos x="143983" y="376873"/>
                </a:cxn>
                <a:cxn ang="0">
                  <a:pos x="143983" y="376873"/>
                </a:cxn>
                <a:cxn ang="0">
                  <a:pos x="127985" y="216502"/>
                </a:cxn>
                <a:cxn ang="0">
                  <a:pos x="127985" y="184427"/>
                </a:cxn>
                <a:cxn ang="0">
                  <a:pos x="0" y="400929"/>
                </a:cxn>
              </a:cxnLst>
              <a:rect l="0" t="0" r="0" b="0"/>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alpha val="100000"/>
              </a:schemeClr>
            </a:solidFill>
            <a:ln w="9525">
              <a:noFill/>
            </a:ln>
          </p:spPr>
          <p:txBody>
            <a:bodyPr/>
            <a:lstStyle/>
            <a:p>
              <a:endParaRPr lang="zh-CN" altLang="en-US"/>
            </a:p>
          </p:txBody>
        </p:sp>
      </p:grpSp>
      <p:grpSp>
        <p:nvGrpSpPr>
          <p:cNvPr id="36" name="组合 35"/>
          <p:cNvGrpSpPr/>
          <p:nvPr/>
        </p:nvGrpSpPr>
        <p:grpSpPr>
          <a:xfrm>
            <a:off x="2744788" y="6519863"/>
            <a:ext cx="8024812" cy="352425"/>
            <a:chOff x="1277256" y="6519446"/>
            <a:chExt cx="8024939" cy="352860"/>
          </a:xfrm>
        </p:grpSpPr>
        <p:sp>
          <p:nvSpPr>
            <p:cNvPr id="37" name="矩形 36"/>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01</a:t>
              </a:r>
              <a:endParaRPr lang="en-US" sz="1600" dirty="0">
                <a:solidFill>
                  <a:schemeClr val="bg1"/>
                </a:solidFill>
                <a:latin typeface="微软雅黑" pitchFamily="34" charset="-122"/>
                <a:ea typeface="微软雅黑" pitchFamily="34" charset="-122"/>
              </a:endParaRPr>
            </a:p>
          </p:txBody>
        </p:sp>
        <p:sp>
          <p:nvSpPr>
            <p:cNvPr id="39" name="文本框 38"/>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Tree>
    <p:extLst>
      <p:ext uri="{BB962C8B-B14F-4D97-AF65-F5344CB8AC3E}">
        <p14:creationId xmlns:p14="http://schemas.microsoft.com/office/powerpoint/2010/main" val="3770196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par>
                                <p:cTn id="11" presetID="53" presetClass="entr" presetSubtype="16" fill="hold" grpId="0" nodeType="withEffect">
                                  <p:stCondLst>
                                    <p:cond delay="4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par>
                                <p:cTn id="16" presetID="53" presetClass="entr" presetSubtype="16" fill="hold" grpId="0" nodeType="withEffect">
                                  <p:stCondLst>
                                    <p:cond delay="40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nodeType="withEffect">
                                  <p:stCondLst>
                                    <p:cond delay="4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nodeType="withEffect">
                                  <p:stCondLst>
                                    <p:cond delay="4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22" presetClass="entr" presetSubtype="2" fill="hold" nodeType="withEffect">
                                  <p:stCondLst>
                                    <p:cond delay="250"/>
                                  </p:stCondLst>
                                  <p:childTnLst>
                                    <p:set>
                                      <p:cBhvr>
                                        <p:cTn id="32" dur="1" fill="hold">
                                          <p:stCondLst>
                                            <p:cond delay="0"/>
                                          </p:stCondLst>
                                        </p:cTn>
                                        <p:tgtEl>
                                          <p:spTgt spid="36"/>
                                        </p:tgtEl>
                                        <p:attrNameLst>
                                          <p:attrName>style.visibility</p:attrName>
                                        </p:attrNameLst>
                                      </p:cBhvr>
                                      <p:to>
                                        <p:strVal val="visible"/>
                                      </p:to>
                                    </p:set>
                                    <p:animEffect transition="in" filter="wipe(right)">
                                      <p:cBhvr>
                                        <p:cTn id="33" dur="5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组合 5"/>
          <p:cNvGrpSpPr/>
          <p:nvPr/>
        </p:nvGrpSpPr>
        <p:grpSpPr>
          <a:xfrm>
            <a:off x="0" y="0"/>
            <a:ext cx="12192000" cy="6872288"/>
            <a:chOff x="0" y="0"/>
            <a:chExt cx="12192000" cy="6872515"/>
          </a:xfrm>
        </p:grpSpPr>
        <p:sp>
          <p:nvSpPr>
            <p:cNvPr id="32771" name="矩形 4"/>
            <p:cNvSpPr/>
            <p:nvPr/>
          </p:nvSpPr>
          <p:spPr>
            <a:xfrm>
              <a:off x="0" y="5406913"/>
              <a:ext cx="12192000" cy="1465602"/>
            </a:xfrm>
            <a:prstGeom prst="rect">
              <a:avLst/>
            </a:prstGeom>
            <a:solidFill>
              <a:srgbClr val="D8D8D8"/>
            </a:solidFill>
            <a:ln w="9525">
              <a:noFill/>
              <a:miter/>
            </a:ln>
          </p:spPr>
          <p:txBody>
            <a:bodyPr anchor="ctr"/>
            <a:lstStyle/>
            <a:p>
              <a:pPr lvl="0" algn="ctr"/>
              <a:endParaRPr>
                <a:solidFill>
                  <a:srgbClr val="FFFFFF"/>
                </a:solidFill>
                <a:latin typeface="宋体" charset="-122"/>
                <a:ea typeface="宋体" charset="-122"/>
                <a:sym typeface="宋体" charset="-122"/>
              </a:endParaRPr>
            </a:p>
          </p:txBody>
        </p:sp>
        <p:sp>
          <p:nvSpPr>
            <p:cNvPr id="32772" name="矩形 3"/>
            <p:cNvSpPr/>
            <p:nvPr/>
          </p:nvSpPr>
          <p:spPr>
            <a:xfrm>
              <a:off x="0" y="0"/>
              <a:ext cx="12192000" cy="5529943"/>
            </a:xfrm>
            <a:prstGeom prst="rect">
              <a:avLst/>
            </a:prstGeom>
            <a:solidFill>
              <a:srgbClr val="1E4E79"/>
            </a:solidFill>
            <a:ln w="9525">
              <a:noFill/>
              <a:miter/>
            </a:ln>
          </p:spPr>
          <p:txBody>
            <a:bodyPr anchor="ctr"/>
            <a:lstStyle/>
            <a:p>
              <a:pPr lvl="0" algn="ctr"/>
              <a:endParaRPr>
                <a:solidFill>
                  <a:srgbClr val="FFFFFF"/>
                </a:solidFill>
                <a:latin typeface="宋体" charset="-122"/>
                <a:ea typeface="宋体" charset="-122"/>
                <a:sym typeface="宋体" charset="-122"/>
              </a:endParaRPr>
            </a:p>
          </p:txBody>
        </p:sp>
      </p:grpSp>
      <p:sp>
        <p:nvSpPr>
          <p:cNvPr id="32773" name="直接连接符 14"/>
          <p:cNvSpPr/>
          <p:nvPr/>
        </p:nvSpPr>
        <p:spPr>
          <a:xfrm>
            <a:off x="-65087" y="5511800"/>
            <a:ext cx="12285662" cy="0"/>
          </a:xfrm>
          <a:prstGeom prst="line">
            <a:avLst/>
          </a:prstGeom>
          <a:ln w="38100" cap="flat" cmpd="sng">
            <a:solidFill>
              <a:schemeClr val="bg1"/>
            </a:solidFill>
            <a:prstDash val="solid"/>
            <a:headEnd type="none" w="med" len="med"/>
            <a:tailEnd type="none" w="med" len="med"/>
          </a:ln>
        </p:spPr>
        <p:txBody>
          <a:bodyPr/>
          <a:lstStyle/>
          <a:p>
            <a:pPr lvl="0"/>
            <a:endParaRPr>
              <a:solidFill>
                <a:srgbClr val="000000"/>
              </a:solidFill>
              <a:latin typeface="Calibri" charset="0"/>
              <a:ea typeface="宋体" charset="-122"/>
              <a:sym typeface="宋体" charset="-122"/>
            </a:endParaRPr>
          </a:p>
        </p:txBody>
      </p:sp>
      <p:sp>
        <p:nvSpPr>
          <p:cNvPr id="32774" name="直接连接符 9"/>
          <p:cNvSpPr/>
          <p:nvPr/>
        </p:nvSpPr>
        <p:spPr>
          <a:xfrm>
            <a:off x="6096000" y="5556250"/>
            <a:ext cx="6096000" cy="0"/>
          </a:xfrm>
          <a:prstGeom prst="line">
            <a:avLst/>
          </a:prstGeom>
          <a:ln w="38100" cap="flat" cmpd="sng">
            <a:solidFill>
              <a:srgbClr val="595959"/>
            </a:solidFill>
            <a:prstDash val="solid"/>
            <a:headEnd type="none" w="med" len="med"/>
            <a:tailEnd type="none" w="med" len="med"/>
          </a:ln>
        </p:spPr>
        <p:txBody>
          <a:bodyPr/>
          <a:lstStyle/>
          <a:p>
            <a:pPr lvl="0"/>
            <a:endParaRPr>
              <a:solidFill>
                <a:srgbClr val="000000"/>
              </a:solidFill>
              <a:latin typeface="Calibri" charset="0"/>
              <a:ea typeface="宋体" charset="-122"/>
              <a:sym typeface="宋体" charset="-122"/>
            </a:endParaRPr>
          </a:p>
        </p:txBody>
      </p:sp>
      <p:sp>
        <p:nvSpPr>
          <p:cNvPr id="32775" name="Title 1"/>
          <p:cNvSpPr/>
          <p:nvPr/>
        </p:nvSpPr>
        <p:spPr>
          <a:xfrm>
            <a:off x="1143000" y="841375"/>
            <a:ext cx="6858000" cy="1790700"/>
          </a:xfrm>
          <a:prstGeom prst="rect">
            <a:avLst/>
          </a:prstGeom>
          <a:noFill/>
          <a:ln w="9525">
            <a:noFill/>
            <a:miter/>
          </a:ln>
        </p:spPr>
        <p:txBody>
          <a:bodyPr vert="horz" anchor="ctr">
            <a:normAutofit/>
          </a:bodyPr>
          <a:lstStyle/>
          <a:p>
            <a:pPr lvl="0" algn="l" eaLnBrk="1" latinLnBrk="0" hangingPunct="1">
              <a:spcBef>
                <a:spcPct val="0"/>
              </a:spcBef>
              <a:buNone/>
            </a:pPr>
            <a:r>
              <a:rPr lang="zh-CN" altLang="en-US" sz="1800" dirty="0">
                <a:solidFill>
                  <a:srgbClr val="000000"/>
                </a:solidFill>
                <a:latin typeface="Calibri" charset="0"/>
                <a:ea typeface="Calibri" charset="0"/>
                <a:sym typeface="Calibri" charset="0"/>
              </a:rPr>
              <a:t/>
            </a:r>
            <a:br>
              <a:rPr lang="zh-CN" altLang="en-US" sz="1800" dirty="0">
                <a:solidFill>
                  <a:srgbClr val="000000"/>
                </a:solidFill>
                <a:latin typeface="Calibri" charset="0"/>
                <a:ea typeface="Calibri" charset="0"/>
                <a:sym typeface="Calibri" charset="0"/>
              </a:rPr>
            </a:br>
            <a:endParaRPr lang="zh-CN" altLang="en-US" sz="1800" dirty="0">
              <a:solidFill>
                <a:srgbClr val="000000"/>
              </a:solidFill>
              <a:latin typeface="Calibri Light" charset="0"/>
              <a:ea typeface="宋体" charset="-122"/>
              <a:sym typeface="Calibri Light" charset="0"/>
            </a:endParaRPr>
          </a:p>
        </p:txBody>
      </p:sp>
      <p:sp>
        <p:nvSpPr>
          <p:cNvPr id="32776" name="直接连接符 5"/>
          <p:cNvSpPr/>
          <p:nvPr/>
        </p:nvSpPr>
        <p:spPr>
          <a:xfrm flipV="1">
            <a:off x="4876800" y="2568575"/>
            <a:ext cx="0" cy="1570038"/>
          </a:xfrm>
          <a:prstGeom prst="line">
            <a:avLst/>
          </a:prstGeom>
          <a:ln w="57150" cap="flat" cmpd="sng">
            <a:solidFill>
              <a:schemeClr val="bg1"/>
            </a:solidFill>
            <a:prstDash val="solid"/>
            <a:headEnd type="none" w="med" len="med"/>
            <a:tailEnd type="none" w="med" len="med"/>
          </a:ln>
        </p:spPr>
        <p:txBody>
          <a:bodyPr/>
          <a:lstStyle/>
          <a:p>
            <a:pPr lvl="0"/>
            <a:endParaRPr>
              <a:solidFill>
                <a:srgbClr val="000000"/>
              </a:solidFill>
              <a:latin typeface="Calibri" charset="0"/>
              <a:ea typeface="宋体" charset="-122"/>
              <a:sym typeface="宋体" charset="-122"/>
            </a:endParaRPr>
          </a:p>
        </p:txBody>
      </p:sp>
      <p:sp>
        <p:nvSpPr>
          <p:cNvPr id="32777" name="文本框 6"/>
          <p:cNvSpPr/>
          <p:nvPr/>
        </p:nvSpPr>
        <p:spPr>
          <a:xfrm>
            <a:off x="5030788" y="2568575"/>
            <a:ext cx="5821362" cy="1554163"/>
          </a:xfrm>
          <a:prstGeom prst="rect">
            <a:avLst/>
          </a:prstGeom>
          <a:solidFill>
            <a:schemeClr val="bg1"/>
          </a:solidFill>
          <a:ln w="9525">
            <a:noFill/>
            <a:miter/>
          </a:ln>
        </p:spPr>
        <p:txBody>
          <a:bodyPr wrap="square">
            <a:spAutoFit/>
          </a:bodyPr>
          <a:lstStyle/>
          <a:p>
            <a:pPr lvl="0" eaLnBrk="1" hangingPunct="1"/>
            <a:r>
              <a:rPr lang="zh-CN" altLang="en-US" sz="9600" dirty="0">
                <a:solidFill>
                  <a:srgbClr val="276399"/>
                </a:solidFill>
                <a:latin typeface="Impact" charset="0"/>
                <a:ea typeface="宋体" charset="-122"/>
                <a:sym typeface="Impact" charset="0"/>
              </a:rPr>
              <a:t>谢谢</a:t>
            </a:r>
          </a:p>
        </p:txBody>
      </p:sp>
      <p:sp>
        <p:nvSpPr>
          <p:cNvPr id="32778" name="矩形 21"/>
          <p:cNvSpPr/>
          <p:nvPr/>
        </p:nvSpPr>
        <p:spPr>
          <a:xfrm>
            <a:off x="10560050" y="2568575"/>
            <a:ext cx="1631950" cy="1554163"/>
          </a:xfrm>
          <a:prstGeom prst="rect">
            <a:avLst/>
          </a:prstGeom>
          <a:solidFill>
            <a:schemeClr val="bg1"/>
          </a:solidFill>
          <a:ln w="9525">
            <a:noFill/>
            <a:miter/>
          </a:ln>
        </p:spPr>
        <p:txBody>
          <a:bodyPr anchor="ctr"/>
          <a:lstStyle/>
          <a:p>
            <a:pPr lvl="0" algn="ctr" eaLnBrk="1" hangingPunct="1"/>
            <a:endParaRPr>
              <a:solidFill>
                <a:srgbClr val="FFFFFF"/>
              </a:solidFill>
              <a:latin typeface="宋体" charset="-122"/>
              <a:ea typeface="宋体" charset="-122"/>
              <a:sym typeface="宋体" charset="-122"/>
            </a:endParaRPr>
          </a:p>
        </p:txBody>
      </p:sp>
      <p:sp>
        <p:nvSpPr>
          <p:cNvPr id="32779" name="矩形 22"/>
          <p:cNvSpPr/>
          <p:nvPr/>
        </p:nvSpPr>
        <p:spPr>
          <a:xfrm>
            <a:off x="0" y="2544763"/>
            <a:ext cx="1246188" cy="1568450"/>
          </a:xfrm>
          <a:prstGeom prst="rect">
            <a:avLst/>
          </a:prstGeom>
          <a:solidFill>
            <a:schemeClr val="bg1"/>
          </a:solidFill>
          <a:ln w="9525">
            <a:noFill/>
            <a:miter/>
          </a:ln>
        </p:spPr>
        <p:txBody>
          <a:bodyPr anchor="ctr"/>
          <a:lstStyle/>
          <a:p>
            <a:pPr lvl="0" algn="ctr" eaLnBrk="1" hangingPunct="1"/>
            <a:endParaRPr>
              <a:solidFill>
                <a:srgbClr val="FFFFFF"/>
              </a:solidFill>
              <a:latin typeface="宋体" charset="-122"/>
              <a:ea typeface="宋体" charset="-122"/>
              <a:sym typeface="宋体" charset="-122"/>
            </a:endParaRPr>
          </a:p>
        </p:txBody>
      </p:sp>
      <p:sp>
        <p:nvSpPr>
          <p:cNvPr id="32780" name="矩形 25"/>
          <p:cNvSpPr/>
          <p:nvPr/>
        </p:nvSpPr>
        <p:spPr>
          <a:xfrm>
            <a:off x="1473200" y="2549525"/>
            <a:ext cx="2925763" cy="384175"/>
          </a:xfrm>
          <a:prstGeom prst="rect">
            <a:avLst/>
          </a:prstGeom>
          <a:noFill/>
          <a:ln w="9525">
            <a:noFill/>
            <a:miter/>
          </a:ln>
        </p:spPr>
        <p:txBody>
          <a:bodyPr wrap="none">
            <a:spAutoFit/>
          </a:bodyPr>
          <a:lstStyle/>
          <a:p>
            <a:pPr lvl="0" algn="ctr" eaLnBrk="1" hangingPunct="1"/>
            <a:r>
              <a:rPr lang="zh-CN" altLang="en-US" dirty="0">
                <a:solidFill>
                  <a:schemeClr val="bg1"/>
                </a:solidFill>
                <a:latin typeface="Aharoni" charset="0"/>
                <a:ea typeface="微软雅黑" pitchFamily="2" charset="-122"/>
                <a:sym typeface="Aharoni" charset="0"/>
              </a:rPr>
              <a:t>广州创龙电子科技有限公司</a:t>
            </a:r>
          </a:p>
        </p:txBody>
      </p:sp>
      <p:sp>
        <p:nvSpPr>
          <p:cNvPr id="32781" name="矩形 24"/>
          <p:cNvSpPr/>
          <p:nvPr/>
        </p:nvSpPr>
        <p:spPr>
          <a:xfrm>
            <a:off x="1443038" y="3143250"/>
            <a:ext cx="3433762" cy="1463675"/>
          </a:xfrm>
          <a:prstGeom prst="rect">
            <a:avLst/>
          </a:prstGeom>
          <a:noFill/>
          <a:ln w="9525">
            <a:noFill/>
            <a:miter/>
          </a:ln>
        </p:spPr>
        <p:txBody>
          <a:bodyPr>
            <a:spAutoFit/>
          </a:bodyPr>
          <a:lstStyle/>
          <a:p>
            <a:pPr lvl="0" algn="l" eaLnBrk="1" hangingPunct="1"/>
            <a:endParaRPr lang="zh-CN" altLang="en-US" dirty="0">
              <a:solidFill>
                <a:schemeClr val="bg1"/>
              </a:solidFill>
              <a:latin typeface="方正姚体" charset="-122"/>
              <a:ea typeface="方正姚体" charset="-122"/>
              <a:sym typeface="方正姚体" charset="-122"/>
            </a:endParaRPr>
          </a:p>
          <a:p>
            <a:pPr lvl="0" eaLnBrk="1" hangingPunct="1"/>
            <a:r>
              <a:rPr lang="zh-CN" altLang="en-US" dirty="0">
                <a:solidFill>
                  <a:schemeClr val="bg1"/>
                </a:solidFill>
                <a:latin typeface="方正姚体" charset="-122"/>
                <a:ea typeface="方正姚体" charset="-122"/>
                <a:sym typeface="方正姚体" charset="-122"/>
              </a:rPr>
              <a:t>官网:www.tronlong.com</a:t>
            </a:r>
          </a:p>
          <a:p>
            <a:pPr lvl="0" eaLnBrk="1" hangingPunct="1"/>
            <a:r>
              <a:rPr lang="zh-CN" altLang="en-US" dirty="0">
                <a:solidFill>
                  <a:schemeClr val="bg1"/>
                </a:solidFill>
                <a:latin typeface="方正姚体" charset="-122"/>
                <a:ea typeface="方正姚体" charset="-122"/>
                <a:sym typeface="方正姚体" charset="-122"/>
              </a:rPr>
              <a:t>论坛:</a:t>
            </a:r>
            <a:r>
              <a:rPr lang="zh-CN" altLang="en-US" dirty="0" smtClean="0">
                <a:solidFill>
                  <a:schemeClr val="bg1"/>
                </a:solidFill>
                <a:latin typeface="方正姚体" charset="-122"/>
                <a:ea typeface="方正姚体" charset="-122"/>
                <a:sym typeface="方正姚体" charset="-122"/>
              </a:rPr>
              <a:t>51</a:t>
            </a:r>
            <a:r>
              <a:rPr lang="en-US" altLang="zh-CN" dirty="0" err="1" smtClean="0">
                <a:solidFill>
                  <a:schemeClr val="bg1"/>
                </a:solidFill>
                <a:latin typeface="方正姚体" charset="-122"/>
                <a:ea typeface="方正姚体" charset="-122"/>
                <a:sym typeface="方正姚体" charset="-122"/>
              </a:rPr>
              <a:t>ele</a:t>
            </a:r>
            <a:r>
              <a:rPr lang="zh-CN" altLang="en-US" dirty="0" smtClean="0">
                <a:solidFill>
                  <a:schemeClr val="bg1"/>
                </a:solidFill>
                <a:latin typeface="方正姚体" charset="-122"/>
                <a:ea typeface="方正姚体" charset="-122"/>
                <a:sym typeface="方正姚体" charset="-122"/>
              </a:rPr>
              <a:t>.</a:t>
            </a:r>
            <a:r>
              <a:rPr lang="zh-CN" altLang="en-US" dirty="0">
                <a:solidFill>
                  <a:schemeClr val="bg1"/>
                </a:solidFill>
                <a:latin typeface="方正姚体" charset="-122"/>
                <a:ea typeface="方正姚体" charset="-122"/>
                <a:sym typeface="方正姚体" charset="-122"/>
              </a:rPr>
              <a:t>net</a:t>
            </a:r>
          </a:p>
          <a:p>
            <a:pPr lvl="0" eaLnBrk="1" hangingPunct="1"/>
            <a:endParaRPr lang="zh-CN" altLang="en-US" dirty="0">
              <a:solidFill>
                <a:schemeClr val="bg1"/>
              </a:solidFill>
              <a:latin typeface="方正姚体" charset="-122"/>
              <a:ea typeface="方正姚体" charset="-122"/>
              <a:sym typeface="方正姚体" charset="-122"/>
            </a:endParaRPr>
          </a:p>
          <a:p>
            <a:pPr lvl="0" eaLnBrk="1" hangingPunct="1"/>
            <a:r>
              <a:rPr lang="zh-CN" altLang="en-US" dirty="0">
                <a:solidFill>
                  <a:schemeClr val="bg1"/>
                </a:solidFill>
                <a:latin typeface="方正姚体" charset="-122"/>
                <a:ea typeface="方正姚体" charset="-122"/>
                <a:sym typeface="方正姚体" charset="-122"/>
              </a:rPr>
              <a:t>微信公众号:广州创龙</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13" y="2777331"/>
            <a:ext cx="1009650" cy="1152525"/>
          </a:xfrm>
          <a:prstGeom prst="rect">
            <a:avLst/>
          </a:prstGeom>
        </p:spPr>
      </p:pic>
    </p:spTree>
    <p:extLst>
      <p:ext uri="{BB962C8B-B14F-4D97-AF65-F5344CB8AC3E}">
        <p14:creationId xmlns:p14="http://schemas.microsoft.com/office/powerpoint/2010/main" val="3396809415"/>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250"/>
                                  </p:stCondLst>
                                  <p:childTnLst>
                                    <p:set>
                                      <p:cBhvr>
                                        <p:cTn id="6" dur="1" fill="hold">
                                          <p:stCondLst>
                                            <p:cond delay="0"/>
                                          </p:stCondLst>
                                        </p:cTn>
                                        <p:tgtEl>
                                          <p:spTgt spid="32773"/>
                                        </p:tgtEl>
                                        <p:attrNameLst>
                                          <p:attrName>style.visibility</p:attrName>
                                        </p:attrNameLst>
                                      </p:cBhvr>
                                      <p:to>
                                        <p:strVal val="visible"/>
                                      </p:to>
                                    </p:set>
                                    <p:anim calcmode="lin" valueType="num">
                                      <p:cBhvr>
                                        <p:cTn id="7" dur="1250" fill="hold"/>
                                        <p:tgtEl>
                                          <p:spTgt spid="32773"/>
                                        </p:tgtEl>
                                        <p:attrNameLst>
                                          <p:attrName>ppt_x</p:attrName>
                                        </p:attrNameLst>
                                      </p:cBhvr>
                                      <p:tavLst>
                                        <p:tav tm="0">
                                          <p:val>
                                            <p:strVal val="1+#ppt_w/2"/>
                                          </p:val>
                                        </p:tav>
                                        <p:tav tm="100000">
                                          <p:val>
                                            <p:strVal val="#ppt_x"/>
                                          </p:val>
                                        </p:tav>
                                      </p:tavLst>
                                    </p:anim>
                                    <p:anim calcmode="lin" valueType="num">
                                      <p:cBhvr>
                                        <p:cTn id="8" dur="1250" fill="hold"/>
                                        <p:tgtEl>
                                          <p:spTgt spid="3277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32774"/>
                                        </p:tgtEl>
                                        <p:attrNameLst>
                                          <p:attrName>style.visibility</p:attrName>
                                        </p:attrNameLst>
                                      </p:cBhvr>
                                      <p:to>
                                        <p:strVal val="visible"/>
                                      </p:to>
                                    </p:set>
                                    <p:anim calcmode="lin" valueType="num">
                                      <p:cBhvr>
                                        <p:cTn id="11" dur="750" fill="hold"/>
                                        <p:tgtEl>
                                          <p:spTgt spid="32774"/>
                                        </p:tgtEl>
                                        <p:attrNameLst>
                                          <p:attrName>ppt_x</p:attrName>
                                        </p:attrNameLst>
                                      </p:cBhvr>
                                      <p:tavLst>
                                        <p:tav tm="0">
                                          <p:val>
                                            <p:strVal val="1+#ppt_w/2"/>
                                          </p:val>
                                        </p:tav>
                                        <p:tav tm="100000">
                                          <p:val>
                                            <p:strVal val="#ppt_x"/>
                                          </p:val>
                                        </p:tav>
                                      </p:tavLst>
                                    </p:anim>
                                    <p:anim calcmode="lin" valueType="num">
                                      <p:cBhvr>
                                        <p:cTn id="12" dur="750" fill="hold"/>
                                        <p:tgtEl>
                                          <p:spTgt spid="327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平行四边形 4"/>
          <p:cNvSpPr/>
          <p:nvPr/>
        </p:nvSpPr>
        <p:spPr>
          <a:xfrm flipH="1">
            <a:off x="1497013" y="-6350"/>
            <a:ext cx="4635500" cy="6904038"/>
          </a:xfrm>
          <a:custGeom>
            <a:avLst/>
            <a:gdLst>
              <a:gd name="connsiteX0" fmla="*/ 0 w 4608514"/>
              <a:gd name="connsiteY0" fmla="*/ 6043981 h 6043981"/>
              <a:gd name="connsiteX1" fmla="*/ 2819212 w 4608514"/>
              <a:gd name="connsiteY1" fmla="*/ 0 h 6043981"/>
              <a:gd name="connsiteX2" fmla="*/ 4608514 w 4608514"/>
              <a:gd name="connsiteY2" fmla="*/ 0 h 6043981"/>
              <a:gd name="connsiteX3" fmla="*/ 1789302 w 4608514"/>
              <a:gd name="connsiteY3" fmla="*/ 6043981 h 6043981"/>
              <a:gd name="connsiteX4" fmla="*/ 0 w 4608514"/>
              <a:gd name="connsiteY4" fmla="*/ 6043981 h 6043981"/>
              <a:gd name="connsiteX0-1" fmla="*/ 0 w 4613184"/>
              <a:gd name="connsiteY0-2" fmla="*/ 6043981 h 6084322"/>
              <a:gd name="connsiteX1-3" fmla="*/ 2819212 w 4613184"/>
              <a:gd name="connsiteY1-4" fmla="*/ 0 h 6084322"/>
              <a:gd name="connsiteX2-5" fmla="*/ 4608514 w 4613184"/>
              <a:gd name="connsiteY2-6" fmla="*/ 0 h 6084322"/>
              <a:gd name="connsiteX3-7" fmla="*/ 4613184 w 4613184"/>
              <a:gd name="connsiteY3-8" fmla="*/ 6084322 h 6084322"/>
              <a:gd name="connsiteX4-9" fmla="*/ 0 w 4613184"/>
              <a:gd name="connsiteY4-10" fmla="*/ 6043981 h 6084322"/>
              <a:gd name="connsiteX0-11" fmla="*/ 0 w 4613184"/>
              <a:gd name="connsiteY0-12" fmla="*/ 6864251 h 6904592"/>
              <a:gd name="connsiteX1-13" fmla="*/ 3209177 w 4613184"/>
              <a:gd name="connsiteY1-14" fmla="*/ 0 h 6904592"/>
              <a:gd name="connsiteX2-15" fmla="*/ 4608514 w 4613184"/>
              <a:gd name="connsiteY2-16" fmla="*/ 820270 h 6904592"/>
              <a:gd name="connsiteX3-17" fmla="*/ 4613184 w 4613184"/>
              <a:gd name="connsiteY3-18" fmla="*/ 6904592 h 6904592"/>
              <a:gd name="connsiteX4-19" fmla="*/ 0 w 4613184"/>
              <a:gd name="connsiteY4-20" fmla="*/ 6864251 h 6904592"/>
              <a:gd name="connsiteX0-21" fmla="*/ 0 w 4635476"/>
              <a:gd name="connsiteY0-22" fmla="*/ 6864251 h 6904592"/>
              <a:gd name="connsiteX1-23" fmla="*/ 3209177 w 4635476"/>
              <a:gd name="connsiteY1-24" fmla="*/ 0 h 6904592"/>
              <a:gd name="connsiteX2-25" fmla="*/ 4635408 w 4635476"/>
              <a:gd name="connsiteY2-26" fmla="*/ 0 h 6904592"/>
              <a:gd name="connsiteX3-27" fmla="*/ 4613184 w 4635476"/>
              <a:gd name="connsiteY3-28" fmla="*/ 6904592 h 6904592"/>
              <a:gd name="connsiteX4-29" fmla="*/ 0 w 4635476"/>
              <a:gd name="connsiteY4-30" fmla="*/ 6864251 h 6904592"/>
            </a:gdLst>
            <a:ahLst/>
            <a:cxnLst>
              <a:cxn ang="0">
                <a:pos x="connsiteX0-21" y="connsiteY0-22"/>
              </a:cxn>
              <a:cxn ang="0">
                <a:pos x="connsiteX1-23" y="connsiteY1-24"/>
              </a:cxn>
              <a:cxn ang="0">
                <a:pos x="connsiteX2-25" y="connsiteY2-26"/>
              </a:cxn>
              <a:cxn ang="0">
                <a:pos x="connsiteX3-27" y="connsiteY3-28"/>
              </a:cxn>
              <a:cxn ang="0">
                <a:pos x="connsiteX4-29" y="connsiteY4-30"/>
              </a:cxn>
            </a:cxnLst>
            <a:rect l="l" t="t" r="r" b="b"/>
            <a:pathLst>
              <a:path w="4635476" h="6904592">
                <a:moveTo>
                  <a:pt x="0" y="6864251"/>
                </a:moveTo>
                <a:lnTo>
                  <a:pt x="3209177" y="0"/>
                </a:lnTo>
                <a:lnTo>
                  <a:pt x="4635408" y="0"/>
                </a:lnTo>
                <a:cubicBezTo>
                  <a:pt x="4636965" y="2028107"/>
                  <a:pt x="4611627" y="4876485"/>
                  <a:pt x="4613184" y="6904592"/>
                </a:cubicBezTo>
                <a:lnTo>
                  <a:pt x="0" y="68642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 name="组合 2"/>
          <p:cNvGrpSpPr/>
          <p:nvPr/>
        </p:nvGrpSpPr>
        <p:grpSpPr>
          <a:xfrm>
            <a:off x="3351213" y="1625600"/>
            <a:ext cx="828675" cy="828675"/>
            <a:chOff x="1827149" y="1625954"/>
            <a:chExt cx="828000" cy="828000"/>
          </a:xfrm>
        </p:grpSpPr>
        <p:sp>
          <p:nvSpPr>
            <p:cNvPr id="9" name="椭圆 8"/>
            <p:cNvSpPr>
              <a:spLocks noChangeAspect="1"/>
            </p:cNvSpPr>
            <p:nvPr/>
          </p:nvSpPr>
          <p:spPr>
            <a:xfrm>
              <a:off x="1827149" y="1625954"/>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1904142" y="1782985"/>
              <a:ext cx="674014" cy="548193"/>
            </a:xfrm>
            <a:prstGeom prst="rect">
              <a:avLst/>
            </a:prstGeom>
            <a:noFill/>
          </p:spPr>
          <p:txBody>
            <a:bodyPr wrap="square" rtlCol="0">
              <a:spAutoFit/>
            </a:bodyPr>
            <a:lstStyle/>
            <a:p>
              <a:pPr marL="0" marR="0" lvl="0" indent="0" algn="ctr" defTabSz="914400" rtl="0" eaLnBrk="1" latinLnBrk="0" hangingPunct="1">
                <a:spcBef>
                  <a:spcPts val="0"/>
                </a:spcBef>
                <a:spcAft>
                  <a:spcPts val="0"/>
                </a:spcAft>
                <a:buClrTx/>
                <a:buSzTx/>
                <a:buFontTx/>
                <a:buNone/>
                <a:defRPr/>
              </a:pPr>
              <a:r>
                <a:rPr kumimoji="0" lang="en-US" altLang="zh-CN" sz="28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cs typeface="+mn-cs"/>
                </a:rPr>
                <a:t>01</a:t>
              </a:r>
              <a:endParaRPr kumimoji="0" lang="zh-CN" altLang="en-US" sz="28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cs typeface="+mn-cs"/>
              </a:endParaRPr>
            </a:p>
          </p:txBody>
        </p:sp>
      </p:grpSp>
      <p:grpSp>
        <p:nvGrpSpPr>
          <p:cNvPr id="4" name="组合 3"/>
          <p:cNvGrpSpPr/>
          <p:nvPr/>
        </p:nvGrpSpPr>
        <p:grpSpPr>
          <a:xfrm>
            <a:off x="3930650" y="2838450"/>
            <a:ext cx="827088" cy="828675"/>
            <a:chOff x="2405971" y="2838627"/>
            <a:chExt cx="828000" cy="828000"/>
          </a:xfrm>
        </p:grpSpPr>
        <p:sp>
          <p:nvSpPr>
            <p:cNvPr id="10" name="椭圆 9"/>
            <p:cNvSpPr>
              <a:spLocks noChangeAspect="1"/>
            </p:cNvSpPr>
            <p:nvPr/>
          </p:nvSpPr>
          <p:spPr>
            <a:xfrm>
              <a:off x="2405971" y="2838627"/>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文本框 13"/>
            <p:cNvSpPr txBox="1"/>
            <p:nvPr/>
          </p:nvSpPr>
          <p:spPr>
            <a:xfrm>
              <a:off x="2482964" y="2991017"/>
              <a:ext cx="674014" cy="548193"/>
            </a:xfrm>
            <a:prstGeom prst="rect">
              <a:avLst/>
            </a:prstGeom>
            <a:noFill/>
          </p:spPr>
          <p:txBody>
            <a:bodyPr wrap="square" rtlCol="0">
              <a:spAutoFit/>
            </a:bodyPr>
            <a:lstStyle/>
            <a:p>
              <a:pPr marL="0" marR="0" lvl="0" indent="0" algn="ctr" defTabSz="914400" rtl="0" eaLnBrk="1" latinLnBrk="0" hangingPunct="1">
                <a:spcBef>
                  <a:spcPts val="0"/>
                </a:spcBef>
                <a:spcAft>
                  <a:spcPts val="0"/>
                </a:spcAft>
                <a:buClrTx/>
                <a:buSzTx/>
                <a:buFontTx/>
                <a:buNone/>
                <a:defRPr/>
              </a:pPr>
              <a:r>
                <a:rPr kumimoji="0" lang="en-US" altLang="zh-CN" sz="28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cs typeface="+mn-cs"/>
                </a:rPr>
                <a:t>02</a:t>
              </a:r>
              <a:endParaRPr kumimoji="0" lang="zh-CN" altLang="en-US" sz="28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4508500" y="4046538"/>
            <a:ext cx="828675" cy="828675"/>
            <a:chOff x="2984793" y="4046659"/>
            <a:chExt cx="828000" cy="828000"/>
          </a:xfrm>
        </p:grpSpPr>
        <p:sp>
          <p:nvSpPr>
            <p:cNvPr id="11" name="椭圆 10"/>
            <p:cNvSpPr>
              <a:spLocks noChangeAspect="1"/>
            </p:cNvSpPr>
            <p:nvPr/>
          </p:nvSpPr>
          <p:spPr>
            <a:xfrm>
              <a:off x="2984793" y="4046659"/>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文本框 14"/>
            <p:cNvSpPr txBox="1"/>
            <p:nvPr/>
          </p:nvSpPr>
          <p:spPr>
            <a:xfrm>
              <a:off x="3061786" y="4199049"/>
              <a:ext cx="674014" cy="548193"/>
            </a:xfrm>
            <a:prstGeom prst="rect">
              <a:avLst/>
            </a:prstGeom>
            <a:noFill/>
          </p:spPr>
          <p:txBody>
            <a:bodyPr wrap="square" rtlCol="0">
              <a:spAutoFit/>
            </a:bodyPr>
            <a:lstStyle/>
            <a:p>
              <a:pPr marL="0" marR="0" lvl="0" indent="0" algn="ctr" defTabSz="914400" rtl="0" eaLnBrk="1" latinLnBrk="0" hangingPunct="1">
                <a:spcBef>
                  <a:spcPts val="0"/>
                </a:spcBef>
                <a:spcAft>
                  <a:spcPts val="0"/>
                </a:spcAft>
                <a:buClrTx/>
                <a:buSzTx/>
                <a:buFontTx/>
                <a:buNone/>
                <a:defRPr/>
              </a:pPr>
              <a:r>
                <a:rPr kumimoji="0" lang="en-US" altLang="zh-CN" sz="28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cs typeface="+mn-cs"/>
                </a:rPr>
                <a:t>03</a:t>
              </a:r>
              <a:endParaRPr kumimoji="0" lang="zh-CN" altLang="en-US" sz="28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cs typeface="+mn-cs"/>
              </a:endParaRPr>
            </a:p>
          </p:txBody>
        </p:sp>
      </p:grpSp>
      <p:sp>
        <p:nvSpPr>
          <p:cNvPr id="17" name="文本框 16"/>
          <p:cNvSpPr txBox="1"/>
          <p:nvPr/>
        </p:nvSpPr>
        <p:spPr>
          <a:xfrm>
            <a:off x="4508500" y="1782759"/>
            <a:ext cx="5583238" cy="461665"/>
          </a:xfrm>
          <a:prstGeom prst="rect">
            <a:avLst/>
          </a:prstGeom>
          <a:noFill/>
        </p:spPr>
        <p:txBody>
          <a:bodyPr wrap="square" rtlCol="0">
            <a:spAutoFit/>
          </a:body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cs typeface="+mn-cs"/>
              </a:rPr>
              <a:t>仿真的原理及方法</a:t>
            </a:r>
            <a:endParaRPr kumimoji="0" lang="en-US" altLang="zh-CN" sz="24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cs typeface="+mn-cs"/>
            </a:endParaRPr>
          </a:p>
        </p:txBody>
      </p:sp>
      <p:sp>
        <p:nvSpPr>
          <p:cNvPr id="21" name="文本框 20"/>
          <p:cNvSpPr txBox="1"/>
          <p:nvPr/>
        </p:nvSpPr>
        <p:spPr>
          <a:xfrm>
            <a:off x="4979481" y="3014883"/>
            <a:ext cx="5002213" cy="461665"/>
          </a:xfrm>
          <a:prstGeom prst="rect">
            <a:avLst/>
          </a:prstGeom>
          <a:noFill/>
        </p:spPr>
        <p:txBody>
          <a:bodyPr wrap="square" rtlCol="0">
            <a:spAutoFit/>
          </a:bodyPr>
          <a:lstStyle/>
          <a:p>
            <a:pPr lvl="0">
              <a:defRPr/>
            </a:pPr>
            <a:r>
              <a:rPr lang="en-US" altLang="zh-CN" sz="2400" b="1" dirty="0" smtClean="0">
                <a:solidFill>
                  <a:schemeClr val="tx1">
                    <a:lumMod val="85000"/>
                    <a:lumOff val="15000"/>
                  </a:schemeClr>
                </a:solidFill>
                <a:latin typeface="微软雅黑" pitchFamily="34" charset="-122"/>
                <a:ea typeface="微软雅黑" pitchFamily="34" charset="-122"/>
              </a:rPr>
              <a:t>Verilog HDL</a:t>
            </a:r>
            <a:r>
              <a:rPr lang="zh-CN" altLang="en-US" sz="2400" b="1" dirty="0" smtClean="0">
                <a:solidFill>
                  <a:schemeClr val="tx1">
                    <a:lumMod val="85000"/>
                    <a:lumOff val="15000"/>
                  </a:schemeClr>
                </a:solidFill>
                <a:latin typeface="微软雅黑" pitchFamily="34" charset="-122"/>
                <a:ea typeface="微软雅黑" pitchFamily="34" charset="-122"/>
              </a:rPr>
              <a:t>仿真与验证</a:t>
            </a:r>
            <a:endParaRPr lang="en-US" altLang="zh-CN" sz="2400" b="1" dirty="0" smtClean="0">
              <a:solidFill>
                <a:schemeClr val="tx1">
                  <a:lumMod val="85000"/>
                  <a:lumOff val="15000"/>
                </a:schemeClr>
              </a:solidFill>
              <a:latin typeface="微软雅黑" pitchFamily="34" charset="-122"/>
              <a:ea typeface="微软雅黑" pitchFamily="34" charset="-122"/>
            </a:endParaRPr>
          </a:p>
        </p:txBody>
      </p:sp>
      <p:sp>
        <p:nvSpPr>
          <p:cNvPr id="18" name="文本框 17"/>
          <p:cNvSpPr txBox="1"/>
          <p:nvPr/>
        </p:nvSpPr>
        <p:spPr>
          <a:xfrm>
            <a:off x="5582123" y="4199052"/>
            <a:ext cx="5002213" cy="461665"/>
          </a:xfrm>
          <a:prstGeom prst="rect">
            <a:avLst/>
          </a:prstGeom>
          <a:noFill/>
        </p:spPr>
        <p:txBody>
          <a:bodyPr wrap="square" rtlCol="0">
            <a:spAutoFit/>
          </a:bodyPr>
          <a:lstStyle/>
          <a:p>
            <a:pPr lvl="0">
              <a:defRPr/>
            </a:pPr>
            <a:r>
              <a:rPr lang="en-US" altLang="zh-CN" sz="2400" b="1" dirty="0" err="1" smtClean="0">
                <a:solidFill>
                  <a:schemeClr val="tx1">
                    <a:lumMod val="85000"/>
                    <a:lumOff val="15000"/>
                  </a:schemeClr>
                </a:solidFill>
                <a:latin typeface="微软雅黑" pitchFamily="34" charset="-122"/>
                <a:ea typeface="微软雅黑" pitchFamily="34" charset="-122"/>
              </a:rPr>
              <a:t>XSim</a:t>
            </a:r>
            <a:r>
              <a:rPr lang="zh-CN" altLang="en-US" sz="2400" b="1" dirty="0" smtClean="0">
                <a:solidFill>
                  <a:schemeClr val="tx1">
                    <a:lumMod val="85000"/>
                    <a:lumOff val="15000"/>
                  </a:schemeClr>
                </a:solidFill>
                <a:latin typeface="微软雅黑" pitchFamily="34" charset="-122"/>
                <a:ea typeface="微软雅黑" pitchFamily="34" charset="-122"/>
              </a:rPr>
              <a:t>的仿真实战</a:t>
            </a:r>
            <a:endParaRPr lang="zh-CN" altLang="en-US" sz="2400" b="1" dirty="0">
              <a:solidFill>
                <a:schemeClr val="tx1">
                  <a:lumMod val="85000"/>
                  <a:lumOff val="15000"/>
                </a:schemeClr>
              </a:solidFill>
              <a:latin typeface="微软雅黑" pitchFamily="34" charset="-122"/>
              <a:ea typeface="微软雅黑" pitchFamily="34" charset="-122"/>
            </a:endParaRPr>
          </a:p>
        </p:txBody>
      </p:sp>
      <p:grpSp>
        <p:nvGrpSpPr>
          <p:cNvPr id="16" name="组合 15"/>
          <p:cNvGrpSpPr/>
          <p:nvPr/>
        </p:nvGrpSpPr>
        <p:grpSpPr>
          <a:xfrm>
            <a:off x="2744788" y="6519863"/>
            <a:ext cx="8024812" cy="352425"/>
            <a:chOff x="1277256" y="6519446"/>
            <a:chExt cx="8024939" cy="352860"/>
          </a:xfrm>
        </p:grpSpPr>
        <p:sp>
          <p:nvSpPr>
            <p:cNvPr id="19" name="矩形 18"/>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02</a:t>
              </a:r>
              <a:endParaRPr lang="en-US" sz="1600" dirty="0">
                <a:solidFill>
                  <a:schemeClr val="bg1"/>
                </a:solidFill>
                <a:latin typeface="微软雅黑" pitchFamily="34" charset="-122"/>
                <a:ea typeface="微软雅黑" pitchFamily="34" charset="-122"/>
              </a:endParaRPr>
            </a:p>
          </p:txBody>
        </p:sp>
        <p:sp>
          <p:nvSpPr>
            <p:cNvPr id="22" name="文本框 21"/>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53" presetClass="entr" presetSubtype="16"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25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22" presetClass="entr" presetSubtype="8" fill="hold" grpId="0" nodeType="with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2" fill="hold" nodeType="withEffect">
                                  <p:stCondLst>
                                    <p:cond delay="250"/>
                                  </p:stCondLst>
                                  <p:childTnLst>
                                    <p:set>
                                      <p:cBhvr>
                                        <p:cTn id="33" dur="1" fill="hold">
                                          <p:stCondLst>
                                            <p:cond delay="0"/>
                                          </p:stCondLst>
                                        </p:cTn>
                                        <p:tgtEl>
                                          <p:spTgt spid="16"/>
                                        </p:tgtEl>
                                        <p:attrNameLst>
                                          <p:attrName>style.visibility</p:attrName>
                                        </p:attrNameLst>
                                      </p:cBhvr>
                                      <p:to>
                                        <p:strVal val="visible"/>
                                      </p:to>
                                    </p:set>
                                    <p:animEffect transition="in" filter="wipe(right)">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524000" y="1851025"/>
            <a:ext cx="4205288" cy="3338195"/>
          </a:xfrm>
          <a:prstGeom prst="rect">
            <a:avLst/>
          </a:prstGeom>
          <a:noFill/>
          <a:ln w="9525">
            <a:noFill/>
            <a:miter/>
          </a:ln>
        </p:spPr>
        <p:txBody>
          <a:bodyPr>
            <a:spAutoFit/>
          </a:bodyPr>
          <a:lstStyle/>
          <a:p>
            <a:pPr lvl="0" algn="ctr" eaLnBrk="1" hangingPunct="1"/>
            <a:r>
              <a:rPr lang="en-US" altLang="zh-CN" sz="19900" b="1" dirty="0">
                <a:solidFill>
                  <a:schemeClr val="accent1"/>
                </a:solidFill>
                <a:latin typeface="微软雅黑" pitchFamily="34" charset="-122"/>
                <a:ea typeface="微软雅黑" pitchFamily="34" charset="-122"/>
              </a:rPr>
              <a:t>01</a:t>
            </a:r>
            <a:endParaRPr lang="zh-CN" altLang="en-US" sz="19900" b="1" dirty="0">
              <a:solidFill>
                <a:schemeClr val="accent1"/>
              </a:solidFill>
              <a:latin typeface="微软雅黑" pitchFamily="34" charset="-122"/>
              <a:ea typeface="微软雅黑" pitchFamily="34" charset="-122"/>
            </a:endParaRPr>
          </a:p>
        </p:txBody>
      </p:sp>
      <p:sp>
        <p:nvSpPr>
          <p:cNvPr id="7" name="文本框 6"/>
          <p:cNvSpPr txBox="1"/>
          <p:nvPr/>
        </p:nvSpPr>
        <p:spPr>
          <a:xfrm>
            <a:off x="5411788" y="2844800"/>
            <a:ext cx="4662488" cy="954107"/>
          </a:xfrm>
          <a:prstGeom prst="rect">
            <a:avLst/>
          </a:prstGeom>
          <a:noFill/>
        </p:spPr>
        <p:txBody>
          <a:bodyPr wrap="square" rtlCol="0">
            <a:spAutoFit/>
          </a:bodyPr>
          <a:lstStyle/>
          <a:p>
            <a:pPr lvl="0">
              <a:defRPr/>
            </a:pPr>
            <a:r>
              <a:rPr lang="zh-CN" altLang="en-US" sz="2800" b="1" dirty="0">
                <a:solidFill>
                  <a:schemeClr val="tx1">
                    <a:lumMod val="85000"/>
                    <a:lumOff val="15000"/>
                  </a:schemeClr>
                </a:solidFill>
                <a:latin typeface="微软雅黑" pitchFamily="34" charset="-122"/>
                <a:ea typeface="微软雅黑" pitchFamily="34" charset="-122"/>
              </a:rPr>
              <a:t>仿真的原理及方法</a:t>
            </a:r>
            <a:endParaRPr lang="en-US" altLang="zh-CN" sz="2800" b="1" dirty="0">
              <a:solidFill>
                <a:schemeClr val="tx1">
                  <a:lumMod val="85000"/>
                  <a:lumOff val="15000"/>
                </a:schemeClr>
              </a:solidFill>
              <a:latin typeface="微软雅黑" pitchFamily="34" charset="-122"/>
              <a:ea typeface="微软雅黑" pitchFamily="34" charset="-122"/>
            </a:endParaRPr>
          </a:p>
          <a:p>
            <a:pPr marL="0" marR="0" lvl="0" indent="0" algn="l" defTabSz="914400" rtl="0" eaLnBrk="1" latinLnBrk="0" hangingPunct="1">
              <a:spcBef>
                <a:spcPts val="0"/>
              </a:spcBef>
              <a:spcAft>
                <a:spcPts val="0"/>
              </a:spcAft>
              <a:buClrTx/>
              <a:buSzTx/>
              <a:buFontTx/>
              <a:buNone/>
              <a:defRPr/>
            </a:pPr>
            <a:endParaRPr kumimoji="0" lang="zh-CN" altLang="en-US" sz="28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cs typeface="+mn-cs"/>
            </a:endParaRPr>
          </a:p>
        </p:txBody>
      </p:sp>
      <p:sp>
        <p:nvSpPr>
          <p:cNvPr id="8" name="文本框 7"/>
          <p:cNvSpPr txBox="1"/>
          <p:nvPr/>
        </p:nvSpPr>
        <p:spPr>
          <a:xfrm>
            <a:off x="5411788" y="3416300"/>
            <a:ext cx="4645025" cy="396240"/>
          </a:xfrm>
          <a:prstGeom prst="rect">
            <a:avLst/>
          </a:prstGeom>
          <a:noFill/>
          <a:ln w="9525">
            <a:noFill/>
            <a:miter/>
          </a:ln>
        </p:spPr>
        <p:txBody>
          <a:bodyPr>
            <a:spAutoFit/>
          </a:bodyPr>
          <a:lstStyle/>
          <a:p>
            <a:pPr marL="0" marR="0" lvl="0" indent="0" algn="l" defTabSz="914400" rtl="0" eaLnBrk="1" latinLnBrk="0" hangingPunct="1">
              <a:spcBef>
                <a:spcPts val="0"/>
              </a:spcBef>
              <a:spcAft>
                <a:spcPts val="0"/>
              </a:spcAft>
              <a:buClrTx/>
              <a:buSzTx/>
              <a:buFontTx/>
              <a:buNone/>
              <a:defRPr/>
            </a:pPr>
            <a:r>
              <a:rPr lang="en-US" altLang="da-DK" sz="2000" dirty="0">
                <a:latin typeface="Times New Roman" pitchFamily="18" charset="0"/>
                <a:ea typeface="Times New Roman" pitchFamily="18" charset="0"/>
              </a:rPr>
              <a:t>               </a:t>
            </a:r>
          </a:p>
        </p:txBody>
      </p:sp>
      <p:grpSp>
        <p:nvGrpSpPr>
          <p:cNvPr id="15" name="组合 14"/>
          <p:cNvGrpSpPr/>
          <p:nvPr/>
        </p:nvGrpSpPr>
        <p:grpSpPr>
          <a:xfrm>
            <a:off x="5411788" y="3375025"/>
            <a:ext cx="4662487" cy="107950"/>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椭圆 13"/>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useBgFill="1">
        <p:nvSpPr>
          <p:cNvPr id="16" name="文本框 15"/>
          <p:cNvSpPr txBox="1"/>
          <p:nvPr/>
        </p:nvSpPr>
        <p:spPr>
          <a:xfrm>
            <a:off x="2011363" y="3105150"/>
            <a:ext cx="3230562" cy="640080"/>
          </a:xfrm>
          <a:prstGeom prst="rect">
            <a:avLst/>
          </a:prstGeom>
          <a:ln w="9525">
            <a:noFill/>
            <a:miter/>
          </a:ln>
        </p:spPr>
        <p:txBody>
          <a:bodyPr>
            <a:spAutoFit/>
          </a:bodyPr>
          <a:lstStyle/>
          <a:p>
            <a:pPr lvl="0" algn="ctr" eaLnBrk="1" hangingPunct="1"/>
            <a:r>
              <a:rPr lang="zh-CN" altLang="en-US" sz="3600" b="1" dirty="0">
                <a:solidFill>
                  <a:schemeClr val="accent1"/>
                </a:solidFill>
                <a:latin typeface="Times New Roman" pitchFamily="18" charset="0"/>
                <a:ea typeface="宋体" charset="0"/>
              </a:rPr>
              <a:t>第</a:t>
            </a:r>
            <a:r>
              <a:rPr lang="en-US" altLang="zh-CN" sz="3600" b="1" dirty="0">
                <a:solidFill>
                  <a:schemeClr val="accent1"/>
                </a:solidFill>
                <a:latin typeface="Times New Roman" pitchFamily="18" charset="0"/>
                <a:ea typeface="Times New Roman" pitchFamily="18" charset="0"/>
              </a:rPr>
              <a:t> 1 </a:t>
            </a:r>
            <a:r>
              <a:rPr lang="zh-CN" altLang="en-US" sz="3600" b="1" dirty="0">
                <a:solidFill>
                  <a:schemeClr val="accent1"/>
                </a:solidFill>
                <a:latin typeface="Times New Roman" pitchFamily="18" charset="0"/>
                <a:ea typeface="宋体" charset="0"/>
              </a:rPr>
              <a:t>部分</a:t>
            </a:r>
          </a:p>
        </p:txBody>
      </p:sp>
      <p:grpSp>
        <p:nvGrpSpPr>
          <p:cNvPr id="11" name="组合 10"/>
          <p:cNvGrpSpPr/>
          <p:nvPr/>
        </p:nvGrpSpPr>
        <p:grpSpPr>
          <a:xfrm>
            <a:off x="2744788" y="6519863"/>
            <a:ext cx="8024812" cy="352425"/>
            <a:chOff x="1277256" y="6519446"/>
            <a:chExt cx="8024939" cy="352860"/>
          </a:xfrm>
        </p:grpSpPr>
        <p:sp>
          <p:nvSpPr>
            <p:cNvPr id="12" name="矩形 11"/>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03</a:t>
              </a:r>
              <a:endParaRPr lang="en-US" sz="1600" dirty="0">
                <a:solidFill>
                  <a:schemeClr val="bg1"/>
                </a:solidFill>
                <a:latin typeface="微软雅黑" pitchFamily="34" charset="-122"/>
                <a:ea typeface="微软雅黑" pitchFamily="34" charset="-122"/>
              </a:endParaRPr>
            </a:p>
          </p:txBody>
        </p:sp>
        <p:sp>
          <p:nvSpPr>
            <p:cNvPr id="18" name="文本框 17"/>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2" presetClass="entr" presetSubtype="8"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par>
                                <p:cTn id="24" presetID="22" presetClass="entr" presetSubtype="2" fill="hold" nodeType="withEffect">
                                  <p:stCondLst>
                                    <p:cond delay="25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32747" y="340738"/>
            <a:ext cx="7113588" cy="461665"/>
          </a:xfrm>
          <a:prstGeom prst="rect">
            <a:avLst/>
          </a:prstGeom>
          <a:noFill/>
        </p:spPr>
        <p:txBody>
          <a:bodyPr wrap="square" rtlCol="0">
            <a:spAutoFit/>
          </a:bodyPr>
          <a:lstStyle/>
          <a:p>
            <a:pPr marL="0" marR="0" lvl="0" indent="0" algn="l" defTabSz="914400" rtl="0" eaLnBrk="1" latinLnBrk="0" hangingPunct="1">
              <a:spcBef>
                <a:spcPts val="0"/>
              </a:spcBef>
              <a:spcAft>
                <a:spcPts val="0"/>
              </a:spcAft>
              <a:buClrTx/>
              <a:buSzTx/>
              <a:buFontTx/>
              <a:buNone/>
              <a:defRPr/>
            </a:pPr>
            <a:r>
              <a:rPr lang="zh-CN" altLang="en-US" sz="2400" b="1" dirty="0" smtClean="0">
                <a:solidFill>
                  <a:schemeClr val="tx1">
                    <a:lumMod val="85000"/>
                    <a:lumOff val="15000"/>
                  </a:schemeClr>
                </a:solidFill>
                <a:latin typeface="微软雅黑" pitchFamily="34" charset="-122"/>
                <a:ea typeface="微软雅黑" pitchFamily="34" charset="-122"/>
              </a:rPr>
              <a:t>仿真概念</a:t>
            </a:r>
            <a:endParaRPr kumimoji="0" lang="zh-CN" altLang="en-US" sz="24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04</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2" name="文本框 1"/>
          <p:cNvSpPr txBox="1"/>
          <p:nvPr/>
        </p:nvSpPr>
        <p:spPr>
          <a:xfrm>
            <a:off x="432562" y="1629395"/>
            <a:ext cx="11265408" cy="1508105"/>
          </a:xfrm>
          <a:prstGeom prst="rect">
            <a:avLst/>
          </a:prstGeom>
          <a:noFill/>
        </p:spPr>
        <p:txBody>
          <a:bodyPr wrap="square" rtlCol="0">
            <a:spAutoFit/>
          </a:bodyPr>
          <a:lstStyle/>
          <a:p>
            <a:r>
              <a:rPr lang="zh-CN" altLang="en-US" sz="2400" dirty="0"/>
              <a:t>　　</a:t>
            </a:r>
            <a:r>
              <a:rPr lang="zh-CN" altLang="en-US" sz="2400" dirty="0" smtClean="0"/>
              <a:t>“仿真”</a:t>
            </a:r>
            <a:r>
              <a:rPr lang="zh-CN" altLang="en-US" sz="2400" dirty="0"/>
              <a:t>即用另一数据处理系统，</a:t>
            </a:r>
            <a:r>
              <a:rPr lang="zh-CN" altLang="en-US" sz="2400" dirty="0" smtClean="0"/>
              <a:t>主要</a:t>
            </a:r>
            <a:r>
              <a:rPr lang="zh-CN" altLang="en-US" sz="2400" dirty="0"/>
              <a:t>是</a:t>
            </a:r>
            <a:r>
              <a:rPr lang="zh-CN" altLang="en-US" sz="2400" dirty="0" smtClean="0"/>
              <a:t>用硬件来</a:t>
            </a:r>
            <a:r>
              <a:rPr lang="zh-CN" altLang="en-US" sz="2400" dirty="0"/>
              <a:t>全部或部分地模仿某一数据处理系统</a:t>
            </a:r>
            <a:r>
              <a:rPr lang="zh-CN" altLang="en-US" sz="2400" dirty="0" smtClean="0"/>
              <a:t>，以致于</a:t>
            </a:r>
            <a:r>
              <a:rPr lang="zh-CN" altLang="en-US" sz="2400" dirty="0"/>
              <a:t>模仿的系统能像被模仿的系统</a:t>
            </a:r>
            <a:r>
              <a:rPr lang="zh-CN" altLang="en-US" sz="2400" dirty="0" smtClean="0"/>
              <a:t>一样</a:t>
            </a:r>
            <a:r>
              <a:rPr lang="zh-CN" altLang="en-US" sz="2400" dirty="0"/>
              <a:t>接受同样的数据，执行同样的程序，获得同样的结果。</a:t>
            </a:r>
          </a:p>
          <a:p>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98967" y="1284015"/>
            <a:ext cx="9247368" cy="438526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32747" y="340738"/>
            <a:ext cx="7113588" cy="830997"/>
          </a:xfrm>
          <a:prstGeom prst="rect">
            <a:avLst/>
          </a:prstGeom>
          <a:noFill/>
        </p:spPr>
        <p:txBody>
          <a:bodyPr wrap="square" rtlCol="0">
            <a:spAutoFit/>
          </a:bodyPr>
          <a:lstStyle/>
          <a:p>
            <a:pPr marL="0" marR="0" lvl="0" indent="0" algn="l" defTabSz="914400" rtl="0" eaLnBrk="1" latinLnBrk="0" hangingPunct="1">
              <a:spcBef>
                <a:spcPts val="0"/>
              </a:spcBef>
              <a:spcAft>
                <a:spcPts val="0"/>
              </a:spcAft>
              <a:buClrTx/>
              <a:buSzTx/>
              <a:buFontTx/>
              <a:buNone/>
              <a:defRPr/>
            </a:pPr>
            <a:r>
              <a:rPr lang="zh-CN" altLang="en-US" sz="2400" b="1" noProof="0" dirty="0" smtClean="0">
                <a:solidFill>
                  <a:schemeClr val="tx1">
                    <a:lumMod val="85000"/>
                    <a:lumOff val="15000"/>
                  </a:schemeClr>
                </a:solidFill>
                <a:latin typeface="微软雅黑" pitchFamily="34" charset="-122"/>
                <a:ea typeface="微软雅黑" pitchFamily="34" charset="-122"/>
              </a:rPr>
              <a:t>仿真要素</a:t>
            </a:r>
            <a:endParaRPr kumimoji="0" lang="en-US" altLang="zh-CN" sz="2400" b="1" i="0" u="none" strike="noStrike" kern="120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endParaRPr>
          </a:p>
          <a:p>
            <a:pPr marL="0" marR="0" lvl="0" indent="0" algn="l" defTabSz="914400" rtl="0" eaLnBrk="1" latinLnBrk="0" hangingPunct="1">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05</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3" name="矩形 2"/>
          <p:cNvSpPr/>
          <p:nvPr/>
        </p:nvSpPr>
        <p:spPr>
          <a:xfrm>
            <a:off x="4377053" y="2693145"/>
            <a:ext cx="2002971" cy="1689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被测试系统</a:t>
            </a:r>
            <a:endParaRPr lang="zh-CN" altLang="en-US" dirty="0"/>
          </a:p>
        </p:txBody>
      </p:sp>
      <p:sp>
        <p:nvSpPr>
          <p:cNvPr id="16" name="矩形 15"/>
          <p:cNvSpPr/>
          <p:nvPr/>
        </p:nvSpPr>
        <p:spPr>
          <a:xfrm>
            <a:off x="1473336" y="2693146"/>
            <a:ext cx="2002971" cy="1689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激励产生</a:t>
            </a:r>
            <a:endParaRPr lang="zh-CN" altLang="en-US" dirty="0"/>
          </a:p>
        </p:txBody>
      </p:sp>
      <p:sp>
        <p:nvSpPr>
          <p:cNvPr id="21" name="矩形 20"/>
          <p:cNvSpPr/>
          <p:nvPr/>
        </p:nvSpPr>
        <p:spPr>
          <a:xfrm>
            <a:off x="7322322" y="2693147"/>
            <a:ext cx="2002971" cy="1689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结果输出及验证</a:t>
            </a:r>
            <a:endParaRPr lang="en-US" altLang="zh-CN" dirty="0" smtClean="0"/>
          </a:p>
        </p:txBody>
      </p:sp>
      <p:sp>
        <p:nvSpPr>
          <p:cNvPr id="4" name="右箭头 3"/>
          <p:cNvSpPr/>
          <p:nvPr/>
        </p:nvSpPr>
        <p:spPr>
          <a:xfrm>
            <a:off x="3476307" y="3439886"/>
            <a:ext cx="921522" cy="2438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右箭头 21"/>
          <p:cNvSpPr/>
          <p:nvPr/>
        </p:nvSpPr>
        <p:spPr>
          <a:xfrm>
            <a:off x="6380024" y="3439886"/>
            <a:ext cx="921522" cy="2438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142491" y="1526585"/>
            <a:ext cx="2580527" cy="868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C00000"/>
                </a:solidFill>
              </a:rPr>
              <a:t>测试平台</a:t>
            </a:r>
            <a:endParaRPr lang="zh-CN" altLang="en-US" sz="3200" dirty="0">
              <a:solidFill>
                <a:srgbClr val="C00000"/>
              </a:solidFill>
            </a:endParaRPr>
          </a:p>
        </p:txBody>
      </p:sp>
    </p:spTree>
    <p:extLst>
      <p:ext uri="{BB962C8B-B14F-4D97-AF65-F5344CB8AC3E}">
        <p14:creationId xmlns:p14="http://schemas.microsoft.com/office/powerpoint/2010/main" val="178432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8" grpId="0"/>
      <p:bldP spid="3" grpId="0" animBg="1"/>
      <p:bldP spid="16" grpId="0" animBg="1"/>
      <p:bldP spid="21" grpId="0" animBg="1"/>
      <p:bldP spid="4" grpId="0" animBg="1"/>
      <p:bldP spid="22"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32747" y="340738"/>
            <a:ext cx="7113588" cy="461665"/>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FPGA</a:t>
            </a:r>
            <a:r>
              <a:rPr lang="zh-CN" altLang="en-US" sz="2400" b="1" dirty="0">
                <a:latin typeface="微软雅黑" panose="020B0503020204020204" pitchFamily="34" charset="-122"/>
                <a:ea typeface="微软雅黑" panose="020B0503020204020204" pitchFamily="34" charset="-122"/>
              </a:rPr>
              <a:t>设计</a:t>
            </a:r>
            <a:r>
              <a:rPr lang="zh-CN" altLang="en-US" sz="2400" b="1" dirty="0" smtClean="0">
                <a:latin typeface="微软雅黑" panose="020B0503020204020204" pitchFamily="34" charset="-122"/>
                <a:ea typeface="微软雅黑" panose="020B0503020204020204" pitchFamily="34" charset="-122"/>
              </a:rPr>
              <a:t>流程和仿真流程</a:t>
            </a:r>
            <a:endParaRPr lang="zh-CN" altLang="en-US" sz="24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06</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4" name="矩形 3"/>
          <p:cNvSpPr/>
          <p:nvPr/>
        </p:nvSpPr>
        <p:spPr>
          <a:xfrm>
            <a:off x="1418137" y="1797459"/>
            <a:ext cx="1205230" cy="355600"/>
          </a:xfrm>
          <a:prstGeom prst="rect">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4" name="矩形 13"/>
          <p:cNvSpPr/>
          <p:nvPr/>
        </p:nvSpPr>
        <p:spPr>
          <a:xfrm>
            <a:off x="2899501" y="4273959"/>
            <a:ext cx="1390650" cy="349250"/>
          </a:xfrm>
          <a:prstGeom prst="rect">
            <a:avLst/>
          </a:prstGeom>
          <a:noFill/>
          <a:ln w="38100"/>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a:stretch>
            <a:fillRect/>
          </a:stretch>
        </p:blipFill>
        <p:spPr>
          <a:xfrm>
            <a:off x="6902356" y="1146847"/>
            <a:ext cx="2790476" cy="5028571"/>
          </a:xfrm>
          <a:prstGeom prst="rect">
            <a:avLst/>
          </a:prstGeom>
        </p:spPr>
      </p:pic>
      <p:grpSp>
        <p:nvGrpSpPr>
          <p:cNvPr id="6" name="组合 5"/>
          <p:cNvGrpSpPr/>
          <p:nvPr/>
        </p:nvGrpSpPr>
        <p:grpSpPr>
          <a:xfrm>
            <a:off x="1072879" y="1067300"/>
            <a:ext cx="5179649" cy="5609725"/>
            <a:chOff x="1072879" y="1067300"/>
            <a:chExt cx="5179649" cy="5609725"/>
          </a:xfrm>
        </p:grpSpPr>
        <p:pic>
          <p:nvPicPr>
            <p:cNvPr id="2" name="图片 1"/>
            <p:cNvPicPr>
              <a:picLocks noChangeAspect="1"/>
            </p:cNvPicPr>
            <p:nvPr/>
          </p:nvPicPr>
          <p:blipFill>
            <a:blip r:embed="rId4"/>
            <a:stretch>
              <a:fillRect/>
            </a:stretch>
          </p:blipFill>
          <p:spPr>
            <a:xfrm>
              <a:off x="1072879" y="1067300"/>
              <a:ext cx="4911996" cy="5506448"/>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7178" y="6362700"/>
              <a:ext cx="895350" cy="314325"/>
            </a:xfrm>
            <a:prstGeom prst="rect">
              <a:avLst/>
            </a:prstGeom>
          </p:spPr>
        </p:pic>
      </p:grpSp>
    </p:spTree>
    <p:extLst>
      <p:ext uri="{BB962C8B-B14F-4D97-AF65-F5344CB8AC3E}">
        <p14:creationId xmlns:p14="http://schemas.microsoft.com/office/powerpoint/2010/main" val="1668915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32747" y="340738"/>
            <a:ext cx="7113588"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功能仿真和时序仿真</a:t>
            </a:r>
            <a:endParaRPr lang="zh-CN" altLang="en-US" sz="24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a:t>
              </a:r>
              <a:r>
                <a:rPr lang="en-US" altLang="zh-CN" sz="1600" dirty="0" smtClean="0">
                  <a:solidFill>
                    <a:schemeClr val="bg1"/>
                  </a:solidFill>
                  <a:latin typeface="微软雅黑" pitchFamily="34" charset="-122"/>
                  <a:ea typeface="微软雅黑" pitchFamily="34" charset="-122"/>
                </a:rPr>
                <a:t>7</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3" name="文本框 2"/>
          <p:cNvSpPr txBox="1"/>
          <p:nvPr/>
        </p:nvSpPr>
        <p:spPr>
          <a:xfrm>
            <a:off x="1190625" y="1870968"/>
            <a:ext cx="9820274" cy="923330"/>
          </a:xfrm>
          <a:prstGeom prst="rect">
            <a:avLst/>
          </a:prstGeom>
          <a:noFill/>
        </p:spPr>
        <p:txBody>
          <a:bodyPr wrap="square" rtlCol="0">
            <a:spAutoFit/>
          </a:bodyPr>
          <a:lstStyle/>
          <a:p>
            <a:r>
              <a:rPr lang="zh-CN" altLang="en-US" dirty="0" smtClean="0">
                <a:solidFill>
                  <a:srgbClr val="FF0000"/>
                </a:solidFill>
              </a:rPr>
              <a:t>功能仿真</a:t>
            </a:r>
            <a:r>
              <a:rPr lang="zh-CN" altLang="en-US" dirty="0" smtClean="0"/>
              <a:t>：也叫前仿真，目的是验证代码的语法和确认代码功能，这一步仿真主要是</a:t>
            </a:r>
            <a:r>
              <a:rPr lang="en-US" altLang="zh-CN" dirty="0" smtClean="0"/>
              <a:t>RTL</a:t>
            </a:r>
            <a:r>
              <a:rPr lang="zh-CN" altLang="en-US" dirty="0" smtClean="0"/>
              <a:t>描述，器件是理想的，不包含设计的延时信息；</a:t>
            </a:r>
            <a:endParaRPr lang="en-US" altLang="zh-CN" dirty="0" smtClean="0"/>
          </a:p>
          <a:p>
            <a:endParaRPr lang="en-US" altLang="zh-CN" dirty="0"/>
          </a:p>
        </p:txBody>
      </p:sp>
      <p:sp>
        <p:nvSpPr>
          <p:cNvPr id="4" name="文本框 3"/>
          <p:cNvSpPr txBox="1"/>
          <p:nvPr/>
        </p:nvSpPr>
        <p:spPr>
          <a:xfrm>
            <a:off x="1190624" y="3069065"/>
            <a:ext cx="9820275" cy="2031325"/>
          </a:xfrm>
          <a:prstGeom prst="rect">
            <a:avLst/>
          </a:prstGeom>
          <a:noFill/>
        </p:spPr>
        <p:txBody>
          <a:bodyPr wrap="square" rtlCol="0">
            <a:spAutoFit/>
          </a:bodyPr>
          <a:lstStyle/>
          <a:p>
            <a:r>
              <a:rPr lang="zh-CN" altLang="en-US" dirty="0">
                <a:solidFill>
                  <a:srgbClr val="FF0000"/>
                </a:solidFill>
              </a:rPr>
              <a:t>时序</a:t>
            </a:r>
            <a:r>
              <a:rPr lang="zh-CN" altLang="en-US" dirty="0" smtClean="0">
                <a:solidFill>
                  <a:srgbClr val="FF0000"/>
                </a:solidFill>
              </a:rPr>
              <a:t>仿真</a:t>
            </a:r>
            <a:r>
              <a:rPr lang="zh-CN" altLang="en-US" dirty="0" smtClean="0"/>
              <a:t>：也叫后仿真，在</a:t>
            </a:r>
            <a:r>
              <a:rPr lang="zh-CN" altLang="en-US" dirty="0"/>
              <a:t>设计布局布线完成以后可以提供一个时序仿真模型，这种模型中也包括了器件的一些信息，同时还会提供一个</a:t>
            </a:r>
            <a:r>
              <a:rPr lang="en-US" altLang="zh-CN" dirty="0" smtClean="0"/>
              <a:t>SDF</a:t>
            </a:r>
            <a:r>
              <a:rPr lang="zh-CN" altLang="en-US" dirty="0" smtClean="0"/>
              <a:t>标准延时文件。使用布局布线后器件给出的模块和连线的延时信息，在</a:t>
            </a:r>
            <a:r>
              <a:rPr lang="zh-CN" altLang="en-US" dirty="0"/>
              <a:t>最坏</a:t>
            </a:r>
            <a:r>
              <a:rPr lang="zh-CN" altLang="en-US" dirty="0" smtClean="0"/>
              <a:t>的情况</a:t>
            </a:r>
            <a:r>
              <a:rPr lang="zh-CN" altLang="en-US" dirty="0"/>
              <a:t>下对电路的行为作出实际地估价</a:t>
            </a:r>
            <a:r>
              <a:rPr lang="zh-CN" altLang="en-US" dirty="0" smtClean="0"/>
              <a:t>。时序</a:t>
            </a:r>
            <a:r>
              <a:rPr lang="zh-CN" altLang="en-US" dirty="0"/>
              <a:t>仿真使用的仿真器和功能仿真</a:t>
            </a:r>
            <a:r>
              <a:rPr lang="zh-CN" altLang="en-US" dirty="0" smtClean="0"/>
              <a:t>使用的</a:t>
            </a:r>
            <a:r>
              <a:rPr lang="zh-CN" altLang="en-US" dirty="0"/>
              <a:t>仿真器是相同的</a:t>
            </a:r>
            <a:r>
              <a:rPr lang="zh-CN" altLang="en-US" dirty="0" smtClean="0"/>
              <a:t>，所</a:t>
            </a:r>
            <a:r>
              <a:rPr lang="zh-CN" altLang="en-US" dirty="0"/>
              <a:t>需的流程和激励也是相同的</a:t>
            </a:r>
            <a:r>
              <a:rPr lang="zh-CN" altLang="en-US" dirty="0" smtClean="0"/>
              <a:t>；惟一</a:t>
            </a:r>
            <a:r>
              <a:rPr lang="zh-CN" altLang="en-US" dirty="0"/>
              <a:t>的差别是为时序</a:t>
            </a:r>
            <a:r>
              <a:rPr lang="zh-CN" altLang="en-US" dirty="0" smtClean="0"/>
              <a:t>仿真加载</a:t>
            </a:r>
            <a:r>
              <a:rPr lang="zh-CN" altLang="en-US" dirty="0"/>
              <a:t>到仿真器的设计包括基于实际布局布线设计的最坏情况的布局布线延时</a:t>
            </a:r>
            <a:r>
              <a:rPr lang="zh-CN" altLang="en-US" dirty="0" smtClean="0"/>
              <a:t>，并且</a:t>
            </a:r>
            <a:r>
              <a:rPr lang="zh-CN" altLang="en-US" dirty="0"/>
              <a:t>在仿真结果波形图中，时序仿真后的信号加载了</a:t>
            </a:r>
            <a:r>
              <a:rPr lang="zh-CN" altLang="en-US" dirty="0" smtClean="0"/>
              <a:t>时延。</a:t>
            </a:r>
            <a:endParaRPr lang="en-US" altLang="zh-CN" dirty="0" smtClean="0"/>
          </a:p>
          <a:p>
            <a:endParaRPr lang="en-US" altLang="zh-CN" dirty="0"/>
          </a:p>
        </p:txBody>
      </p:sp>
    </p:spTree>
    <p:extLst>
      <p:ext uri="{BB962C8B-B14F-4D97-AF65-F5344CB8AC3E}">
        <p14:creationId xmlns:p14="http://schemas.microsoft.com/office/powerpoint/2010/main" val="276086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35188" y="261938"/>
            <a:ext cx="666750" cy="663575"/>
            <a:chOff x="611187" y="261275"/>
            <a:chExt cx="666069" cy="664458"/>
          </a:xfrm>
        </p:grpSpPr>
        <p:sp>
          <p:nvSpPr>
            <p:cNvPr id="9" name="矩形 8"/>
            <p:cNvSpPr>
              <a:spLocks noChangeAspect="1"/>
            </p:cNvSpPr>
            <p:nvPr/>
          </p:nvSpPr>
          <p:spPr>
            <a:xfrm>
              <a:off x="611187" y="261275"/>
              <a:ext cx="538925" cy="537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a:spLocks noChangeAspect="1"/>
            </p:cNvSpPr>
            <p:nvPr/>
          </p:nvSpPr>
          <p:spPr>
            <a:xfrm>
              <a:off x="880650" y="530086"/>
              <a:ext cx="396606" cy="3956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2932747" y="340738"/>
            <a:ext cx="7113588" cy="461665"/>
          </a:xfrm>
          <a:prstGeom prst="rect">
            <a:avLst/>
          </a:prstGeom>
          <a:noFill/>
        </p:spPr>
        <p:txBody>
          <a:bodyPr wrap="square" rtlCol="0">
            <a:spAutoFit/>
          </a:bodyPr>
          <a:lstStyle/>
          <a:p>
            <a:r>
              <a:rPr lang="en-US" altLang="zh-CN" sz="2400" b="1" dirty="0" err="1" smtClean="0">
                <a:latin typeface="微软雅黑" panose="020B0503020204020204" pitchFamily="34" charset="-122"/>
                <a:ea typeface="微软雅黑" panose="020B0503020204020204" pitchFamily="34" charset="-122"/>
              </a:rPr>
              <a:t>TestBench</a:t>
            </a:r>
            <a:r>
              <a:rPr lang="zh-CN" altLang="en-US" sz="2400" b="1" dirty="0" smtClean="0">
                <a:latin typeface="微软雅黑" panose="020B0503020204020204" pitchFamily="34" charset="-122"/>
                <a:ea typeface="微软雅黑" panose="020B0503020204020204" pitchFamily="34" charset="-122"/>
              </a:rPr>
              <a:t>概念</a:t>
            </a:r>
            <a:endParaRPr lang="zh-CN" altLang="en-US" sz="24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744788" y="6519863"/>
            <a:ext cx="8024812" cy="352425"/>
            <a:chOff x="1277256" y="6519446"/>
            <a:chExt cx="8024939" cy="352860"/>
          </a:xfrm>
        </p:grpSpPr>
        <p:sp>
          <p:nvSpPr>
            <p:cNvPr id="13" name="矩形 12"/>
            <p:cNvSpPr/>
            <p:nvPr/>
          </p:nvSpPr>
          <p:spPr>
            <a:xfrm>
              <a:off x="8766881" y="6519446"/>
              <a:ext cx="432000" cy="338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8" name="文本框 13"/>
            <p:cNvSpPr txBox="1"/>
            <p:nvPr/>
          </p:nvSpPr>
          <p:spPr>
            <a:xfrm>
              <a:off x="8663567" y="6519446"/>
              <a:ext cx="638628" cy="338972"/>
            </a:xfrm>
            <a:prstGeom prst="rect">
              <a:avLst/>
            </a:prstGeom>
            <a:noFill/>
            <a:ln w="9525">
              <a:noFill/>
              <a:miter/>
            </a:ln>
          </p:spPr>
          <p:txBody>
            <a:bodyPr>
              <a:spAutoFit/>
            </a:bodyPr>
            <a:lstStyle/>
            <a:p>
              <a:pPr lvl="0" algn="ctr" eaLnBrk="1" hangingPunct="1"/>
              <a:r>
                <a:rPr lang="en-US" sz="1600" dirty="0" smtClean="0">
                  <a:solidFill>
                    <a:schemeClr val="bg1"/>
                  </a:solidFill>
                  <a:latin typeface="微软雅黑" pitchFamily="34" charset="-122"/>
                  <a:ea typeface="微软雅黑" pitchFamily="34" charset="-122"/>
                </a:rPr>
                <a:t>0</a:t>
              </a:r>
              <a:r>
                <a:rPr lang="en-US" altLang="zh-CN" sz="1600" dirty="0" smtClean="0">
                  <a:solidFill>
                    <a:schemeClr val="bg1"/>
                  </a:solidFill>
                  <a:latin typeface="微软雅黑" pitchFamily="34" charset="-122"/>
                  <a:ea typeface="微软雅黑" pitchFamily="34" charset="-122"/>
                </a:rPr>
                <a:t>8</a:t>
              </a:r>
              <a:endParaRPr lang="en-US" sz="1600" dirty="0">
                <a:solidFill>
                  <a:schemeClr val="bg1"/>
                </a:solidFill>
                <a:latin typeface="微软雅黑" pitchFamily="34" charset="-122"/>
                <a:ea typeface="微软雅黑" pitchFamily="34" charset="-122"/>
              </a:endParaRPr>
            </a:p>
          </p:txBody>
        </p:sp>
        <p:sp>
          <p:nvSpPr>
            <p:cNvPr id="15" name="文本框 14"/>
            <p:cNvSpPr txBox="1"/>
            <p:nvPr/>
          </p:nvSpPr>
          <p:spPr>
            <a:xfrm>
              <a:off x="1277256" y="6519446"/>
              <a:ext cx="7489625" cy="352860"/>
            </a:xfrm>
            <a:prstGeom prst="rect">
              <a:avLst/>
            </a:prstGeom>
            <a:noFill/>
          </p:spPr>
          <p:txBody>
            <a:bodyPr wrap="square" rtlCol="0">
              <a:spAutoFit/>
            </a:bodyPr>
            <a:lstStyle/>
            <a:p>
              <a:pPr marL="0" marR="0" lvl="0" indent="0" algn="r" defTabSz="914400" rtl="0" eaLnBrk="1" latinLnBrk="0" hangingPunct="1">
                <a:spcBef>
                  <a:spcPts val="0"/>
                </a:spcBef>
                <a:spcAft>
                  <a:spcPts val="0"/>
                </a:spcAft>
                <a:buClrTx/>
                <a:buSzTx/>
                <a:buFontTx/>
                <a:buNone/>
                <a:defRPr/>
              </a:pPr>
              <a:r>
                <a:rPr lang="zh-CN" altLang="en-US" sz="1600" noProof="0" dirty="0" smtClean="0">
                  <a:ln>
                    <a:noFill/>
                  </a:ln>
                  <a:solidFill>
                    <a:schemeClr val="tx1">
                      <a:lumMod val="85000"/>
                      <a:lumOff val="15000"/>
                    </a:schemeClr>
                  </a:solidFill>
                  <a:uLnTx/>
                  <a:uFillTx/>
                  <a:latin typeface="微软雅黑" pitchFamily="34" charset="-122"/>
                  <a:ea typeface="微软雅黑" pitchFamily="34" charset="-122"/>
                  <a:sym typeface="+mn-ea"/>
                </a:rPr>
                <a:t>广州创龙电子科技有限公司</a:t>
              </a:r>
            </a:p>
          </p:txBody>
        </p:sp>
      </p:grpSp>
      <p:sp>
        <p:nvSpPr>
          <p:cNvPr id="2" name="矩形 1"/>
          <p:cNvSpPr/>
          <p:nvPr/>
        </p:nvSpPr>
        <p:spPr>
          <a:xfrm>
            <a:off x="1247775" y="1922194"/>
            <a:ext cx="8677275" cy="1200329"/>
          </a:xfrm>
          <a:prstGeom prst="rect">
            <a:avLst/>
          </a:prstGeom>
        </p:spPr>
        <p:txBody>
          <a:bodyPr wrap="square">
            <a:spAutoFit/>
          </a:bodyPr>
          <a:lstStyle/>
          <a:p>
            <a:r>
              <a:rPr lang="en-US" altLang="zh-CN" dirty="0" smtClean="0">
                <a:solidFill>
                  <a:srgbClr val="333333"/>
                </a:solidFill>
                <a:latin typeface="Arial" panose="020B0604020202020204" pitchFamily="34" charset="0"/>
              </a:rPr>
              <a:t>        </a:t>
            </a:r>
            <a:r>
              <a:rPr lang="en-US" altLang="zh-CN" dirty="0" err="1" smtClean="0">
                <a:solidFill>
                  <a:srgbClr val="333333"/>
                </a:solidFill>
                <a:latin typeface="Arial" panose="020B0604020202020204" pitchFamily="34" charset="0"/>
              </a:rPr>
              <a:t>TestBench</a:t>
            </a:r>
            <a:r>
              <a:rPr lang="zh-CN" altLang="en-US" dirty="0" smtClean="0">
                <a:solidFill>
                  <a:srgbClr val="333333"/>
                </a:solidFill>
                <a:latin typeface="Arial" panose="020B0604020202020204" pitchFamily="34" charset="0"/>
              </a:rPr>
              <a:t>是</a:t>
            </a:r>
            <a:r>
              <a:rPr lang="zh-CN" altLang="en-US" dirty="0">
                <a:solidFill>
                  <a:srgbClr val="333333"/>
                </a:solidFill>
                <a:latin typeface="Arial" panose="020B0604020202020204" pitchFamily="34" charset="0"/>
              </a:rPr>
              <a:t>一种验证的手段。首先，任何设计都是会有输入输出的。但是在软环境中没有激励输入，也不会对你设计的输出正确性进行评估。那么此时便有一种，模拟实际环境的输入激励和输出校验的一种“虚拟平台”的产生。在这个平台上你可以对你的设计从软件层面上进行分析和校验，这个</a:t>
            </a:r>
            <a:r>
              <a:rPr lang="zh-CN" altLang="en-US" dirty="0" smtClean="0">
                <a:solidFill>
                  <a:srgbClr val="333333"/>
                </a:solidFill>
                <a:latin typeface="Arial" panose="020B0604020202020204" pitchFamily="34" charset="0"/>
              </a:rPr>
              <a:t>就是</a:t>
            </a:r>
            <a:r>
              <a:rPr lang="en-US" altLang="zh-CN" dirty="0" err="1" smtClean="0">
                <a:solidFill>
                  <a:srgbClr val="333333"/>
                </a:solidFill>
                <a:latin typeface="Arial" panose="020B0604020202020204" pitchFamily="34" charset="0"/>
              </a:rPr>
              <a:t>TeshBench</a:t>
            </a:r>
            <a:r>
              <a:rPr lang="zh-CN" altLang="en-US" dirty="0" smtClean="0">
                <a:solidFill>
                  <a:srgbClr val="333333"/>
                </a:solidFill>
                <a:latin typeface="Arial" panose="020B0604020202020204" pitchFamily="34" charset="0"/>
              </a:rPr>
              <a:t>的含义。</a:t>
            </a:r>
            <a:endParaRPr lang="zh-CN" altLang="en-US" dirty="0"/>
          </a:p>
        </p:txBody>
      </p:sp>
      <p:pic>
        <p:nvPicPr>
          <p:cNvPr id="5" name="图片 4"/>
          <p:cNvPicPr>
            <a:picLocks noChangeAspect="1"/>
          </p:cNvPicPr>
          <p:nvPr/>
        </p:nvPicPr>
        <p:blipFill>
          <a:blip r:embed="rId3"/>
          <a:stretch>
            <a:fillRect/>
          </a:stretch>
        </p:blipFill>
        <p:spPr>
          <a:xfrm>
            <a:off x="3321294" y="3354082"/>
            <a:ext cx="4960557" cy="2721112"/>
          </a:xfrm>
          <a:prstGeom prst="rect">
            <a:avLst/>
          </a:prstGeom>
        </p:spPr>
      </p:pic>
    </p:spTree>
    <p:extLst>
      <p:ext uri="{BB962C8B-B14F-4D97-AF65-F5344CB8AC3E}">
        <p14:creationId xmlns:p14="http://schemas.microsoft.com/office/powerpoint/2010/main" val="366436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2"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8374</TotalTime>
  <Words>1102</Words>
  <Application>Microsoft Office PowerPoint</Application>
  <PresentationFormat>宽屏</PresentationFormat>
  <Paragraphs>164</Paragraphs>
  <Slides>20</Slides>
  <Notes>20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Aharoni</vt:lpstr>
      <vt:lpstr>方正姚体</vt:lpstr>
      <vt:lpstr>宋体</vt:lpstr>
      <vt:lpstr>微软雅黑</vt:lpstr>
      <vt:lpstr>Arial</vt:lpstr>
      <vt:lpstr>Calibri</vt:lpstr>
      <vt:lpstr>Calibri Light</vt:lpstr>
      <vt:lpstr>Impact</vt:lpstr>
      <vt:lpstr>Tahoma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广州创龙电子科技有限公司</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串口 UART</dc:title>
  <dc:creator>王斌</dc:creator>
  <cp:lastModifiedBy>ladywn</cp:lastModifiedBy>
  <cp:revision>989</cp:revision>
  <dcterms:created xsi:type="dcterms:W3CDTF">2015-05-05T08:02:00Z</dcterms:created>
  <dcterms:modified xsi:type="dcterms:W3CDTF">2016-10-30T14:31:36Z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