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57" r:id="rId2"/>
    <p:sldId id="404" r:id="rId3"/>
    <p:sldId id="259" r:id="rId4"/>
    <p:sldId id="262" r:id="rId5"/>
    <p:sldId id="261" r:id="rId6"/>
    <p:sldId id="353" r:id="rId7"/>
    <p:sldId id="433" r:id="rId8"/>
    <p:sldId id="434" r:id="rId9"/>
    <p:sldId id="264" r:id="rId10"/>
    <p:sldId id="411" r:id="rId11"/>
    <p:sldId id="307" r:id="rId12"/>
    <p:sldId id="435" r:id="rId13"/>
    <p:sldId id="436" r:id="rId14"/>
    <p:sldId id="437" r:id="rId15"/>
    <p:sldId id="438" r:id="rId16"/>
    <p:sldId id="439" r:id="rId17"/>
    <p:sldId id="425" r:id="rId18"/>
    <p:sldId id="408" r:id="rId19"/>
    <p:sldId id="431" r:id="rId20"/>
    <p:sldId id="423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63" autoAdjust="0"/>
    <p:restoredTop sz="94660"/>
  </p:normalViewPr>
  <p:slideViewPr>
    <p:cSldViewPr snapToGrid="0">
      <p:cViewPr varScale="1">
        <p:scale>
          <a:sx n="84" d="100"/>
          <a:sy n="84" d="100"/>
        </p:scale>
        <p:origin x="45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682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9813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43446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lvl="0" indent="719455" eaLnBrk="1" hangingPunct="1">
              <a:lnSpc>
                <a:spcPct val="125000"/>
              </a:lnSpc>
            </a:pPr>
            <a:r>
              <a:rPr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如每秒钟传送240个字符，而每个字符格式包含10位(1个起始位、1个停止位、8个数据位)，这时的比特率为：10位×240个/秒 = 2400 bps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 b="1" dirty="0">
                <a:solidFill>
                  <a:srgbClr val="0000FF"/>
                </a:solidFill>
                <a:ea typeface="宋体" panose="02010600030101010101" pitchFamily="2" charset="-122"/>
                <a:sym typeface="+mn-ea"/>
              </a:rPr>
              <a:t>波特率和比特率不总是相同的</a:t>
            </a:r>
            <a:r>
              <a:rPr lang="zh-CN" altLang="en-US" b="1" dirty="0">
                <a:ea typeface="宋体" panose="02010600030101010101" pitchFamily="2" charset="-122"/>
                <a:sym typeface="+mn-ea"/>
              </a:rPr>
              <a:t>，</a:t>
            </a:r>
            <a:r>
              <a:rPr lang="zh-CN" altLang="en-US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对于将数字信号</a:t>
            </a:r>
            <a:r>
              <a:rPr lang="en-US" altLang="zh-CN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或</a:t>
            </a:r>
            <a:r>
              <a:rPr lang="en-US" altLang="zh-CN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0</a:t>
            </a:r>
            <a:r>
              <a:rPr lang="zh-CN" altLang="en-US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直接用两种不同电压表示的所谓基带传输，比特率和波特率是相同的</a:t>
            </a:r>
            <a:r>
              <a:rPr lang="zh-CN" altLang="en-US" b="1" dirty="0">
                <a:ea typeface="宋体" panose="02010600030101010101" pitchFamily="2" charset="-122"/>
                <a:sym typeface="+mn-ea"/>
              </a:rPr>
              <a:t>。所以，我们也经常用波特率表示数据的传输速率。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/>
              <a:t>过采样</a:t>
            </a:r>
            <a:r>
              <a:rPr lang="en-US" altLang="zh-CN"/>
              <a:t>~~~~~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数字信号有多进制和二进制之分，但码元速率与进制数无关，只与传输的码元长度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T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有关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/>
              <a:t>波特率最初标准实际通过媒介 从 </a:t>
            </a:r>
            <a:r>
              <a:rPr lang="en-US" altLang="zh-CN"/>
              <a:t>DTE </a:t>
            </a:r>
            <a:r>
              <a:rPr lang="zh-CN" altLang="en-US"/>
              <a:t>到 </a:t>
            </a:r>
            <a:r>
              <a:rPr lang="en-US" altLang="zh-CN"/>
              <a:t>DCE </a:t>
            </a:r>
            <a:r>
              <a:rPr lang="zh-CN" altLang="en-US"/>
              <a:t>的数据位 起始位数据位停止位等</a:t>
            </a:r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/>
              <a:t>error-correcting modem </a:t>
            </a:r>
            <a:r>
              <a:rPr lang="en-US" altLang="zh-CN"/>
              <a:t>Modem </a:t>
            </a:r>
            <a:r>
              <a:rPr lang="zh-CN" altLang="en-US"/>
              <a:t>移除 起始位 检验位停止位 同步传输</a:t>
            </a:r>
          </a:p>
          <a:p>
            <a:pPr lvl="0" indent="719455" eaLnBrk="1" hangingPunct="1">
              <a:lnSpc>
                <a:spcPct val="125000"/>
              </a:lnSpc>
            </a:pPr>
            <a:r>
              <a:rPr lang="en-US" altLang="zh-CN"/>
              <a:t>Modem </a:t>
            </a:r>
            <a:r>
              <a:rPr lang="zh-CN" altLang="en-US"/>
              <a:t>压缩技术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25489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lvl="0" indent="719455" eaLnBrk="1" hangingPunct="1">
              <a:lnSpc>
                <a:spcPct val="125000"/>
              </a:lnSpc>
            </a:pPr>
            <a:r>
              <a:rPr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如每秒钟传送240个字符，而每个字符格式包含10位(1个起始位、1个停止位、8个数据位)，这时的比特率为：10位×240个/秒 = 2400 bps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 b="1" dirty="0">
                <a:solidFill>
                  <a:srgbClr val="0000FF"/>
                </a:solidFill>
                <a:ea typeface="宋体" panose="02010600030101010101" pitchFamily="2" charset="-122"/>
                <a:sym typeface="+mn-ea"/>
              </a:rPr>
              <a:t>波特率和比特率不总是相同的</a:t>
            </a:r>
            <a:r>
              <a:rPr lang="zh-CN" altLang="en-US" b="1" dirty="0">
                <a:ea typeface="宋体" panose="02010600030101010101" pitchFamily="2" charset="-122"/>
                <a:sym typeface="+mn-ea"/>
              </a:rPr>
              <a:t>，</a:t>
            </a:r>
            <a:r>
              <a:rPr lang="zh-CN" altLang="en-US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对于将数字信号</a:t>
            </a:r>
            <a:r>
              <a:rPr lang="en-US" altLang="zh-CN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或</a:t>
            </a:r>
            <a:r>
              <a:rPr lang="en-US" altLang="zh-CN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0</a:t>
            </a:r>
            <a:r>
              <a:rPr lang="zh-CN" altLang="en-US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直接用两种不同电压表示的所谓基带传输，比特率和波特率是相同的</a:t>
            </a:r>
            <a:r>
              <a:rPr lang="zh-CN" altLang="en-US" b="1" dirty="0">
                <a:ea typeface="宋体" panose="02010600030101010101" pitchFamily="2" charset="-122"/>
                <a:sym typeface="+mn-ea"/>
              </a:rPr>
              <a:t>。所以，我们也经常用波特率表示数据的传输速率。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/>
              <a:t>过采样</a:t>
            </a:r>
            <a:r>
              <a:rPr lang="en-US" altLang="zh-CN"/>
              <a:t>~~~~~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数字信号有多进制和二进制之分，但码元速率与进制数无关，只与传输的码元长度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T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有关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/>
              <a:t>波特率最初标准实际通过媒介 从 </a:t>
            </a:r>
            <a:r>
              <a:rPr lang="en-US" altLang="zh-CN"/>
              <a:t>DTE </a:t>
            </a:r>
            <a:r>
              <a:rPr lang="zh-CN" altLang="en-US"/>
              <a:t>到 </a:t>
            </a:r>
            <a:r>
              <a:rPr lang="en-US" altLang="zh-CN"/>
              <a:t>DCE </a:t>
            </a:r>
            <a:r>
              <a:rPr lang="zh-CN" altLang="en-US"/>
              <a:t>的数据位 起始位数据位停止位等</a:t>
            </a:r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/>
              <a:t>error-correcting modem </a:t>
            </a:r>
            <a:r>
              <a:rPr lang="en-US" altLang="zh-CN"/>
              <a:t>Modem </a:t>
            </a:r>
            <a:r>
              <a:rPr lang="zh-CN" altLang="en-US"/>
              <a:t>移除 起始位 检验位停止位 同步传输</a:t>
            </a:r>
          </a:p>
          <a:p>
            <a:pPr lvl="0" indent="719455" eaLnBrk="1" hangingPunct="1">
              <a:lnSpc>
                <a:spcPct val="125000"/>
              </a:lnSpc>
            </a:pPr>
            <a:r>
              <a:rPr lang="en-US" altLang="zh-CN"/>
              <a:t>Modem </a:t>
            </a:r>
            <a:r>
              <a:rPr lang="zh-CN" altLang="en-US"/>
              <a:t>压缩技术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82119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lvl="0" indent="719455" eaLnBrk="1" hangingPunct="1">
              <a:lnSpc>
                <a:spcPct val="125000"/>
              </a:lnSpc>
            </a:pPr>
            <a:r>
              <a:rPr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如每秒钟传送240个字符，而每个字符格式包含10位(1个起始位、1个停止位、8个数据位)，这时的比特率为：10位×240个/秒 = 2400 bps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 b="1" dirty="0">
                <a:solidFill>
                  <a:srgbClr val="0000FF"/>
                </a:solidFill>
                <a:ea typeface="宋体" panose="02010600030101010101" pitchFamily="2" charset="-122"/>
                <a:sym typeface="+mn-ea"/>
              </a:rPr>
              <a:t>波特率和比特率不总是相同的</a:t>
            </a:r>
            <a:r>
              <a:rPr lang="zh-CN" altLang="en-US" b="1" dirty="0">
                <a:ea typeface="宋体" panose="02010600030101010101" pitchFamily="2" charset="-122"/>
                <a:sym typeface="+mn-ea"/>
              </a:rPr>
              <a:t>，</a:t>
            </a:r>
            <a:r>
              <a:rPr lang="zh-CN" altLang="en-US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对于将数字信号</a:t>
            </a:r>
            <a:r>
              <a:rPr lang="en-US" altLang="zh-CN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或</a:t>
            </a:r>
            <a:r>
              <a:rPr lang="en-US" altLang="zh-CN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0</a:t>
            </a:r>
            <a:r>
              <a:rPr lang="zh-CN" altLang="en-US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直接用两种不同电压表示的所谓基带传输，比特率和波特率是相同的</a:t>
            </a:r>
            <a:r>
              <a:rPr lang="zh-CN" altLang="en-US" b="1" dirty="0">
                <a:ea typeface="宋体" panose="02010600030101010101" pitchFamily="2" charset="-122"/>
                <a:sym typeface="+mn-ea"/>
              </a:rPr>
              <a:t>。所以，我们也经常用波特率表示数据的传输速率。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/>
              <a:t>过采样</a:t>
            </a:r>
            <a:r>
              <a:rPr lang="en-US" altLang="zh-CN"/>
              <a:t>~~~~~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数字信号有多进制和二进制之分，但码元速率与进制数无关，只与传输的码元长度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T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有关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/>
              <a:t>波特率最初标准实际通过媒介 从 </a:t>
            </a:r>
            <a:r>
              <a:rPr lang="en-US" altLang="zh-CN"/>
              <a:t>DTE </a:t>
            </a:r>
            <a:r>
              <a:rPr lang="zh-CN" altLang="en-US"/>
              <a:t>到 </a:t>
            </a:r>
            <a:r>
              <a:rPr lang="en-US" altLang="zh-CN"/>
              <a:t>DCE </a:t>
            </a:r>
            <a:r>
              <a:rPr lang="zh-CN" altLang="en-US"/>
              <a:t>的数据位 起始位数据位停止位等</a:t>
            </a:r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/>
              <a:t>error-correcting modem </a:t>
            </a:r>
            <a:r>
              <a:rPr lang="en-US" altLang="zh-CN"/>
              <a:t>Modem </a:t>
            </a:r>
            <a:r>
              <a:rPr lang="zh-CN" altLang="en-US"/>
              <a:t>移除 起始位 检验位停止位 同步传输</a:t>
            </a:r>
          </a:p>
          <a:p>
            <a:pPr lvl="0" indent="719455" eaLnBrk="1" hangingPunct="1">
              <a:lnSpc>
                <a:spcPct val="125000"/>
              </a:lnSpc>
            </a:pPr>
            <a:r>
              <a:rPr lang="en-US" altLang="zh-CN"/>
              <a:t>Modem </a:t>
            </a:r>
            <a:r>
              <a:rPr lang="zh-CN" altLang="en-US"/>
              <a:t>压缩技术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2263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lvl="0" indent="719455" eaLnBrk="1" hangingPunct="1">
              <a:lnSpc>
                <a:spcPct val="125000"/>
              </a:lnSpc>
            </a:pPr>
            <a:r>
              <a:rPr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如每秒钟传送240个字符，而每个字符格式包含10位(1个起始位、1个停止位、8个数据位)，这时的比特率为：10位×240个/秒 = 2400 bps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 b="1" dirty="0">
                <a:solidFill>
                  <a:srgbClr val="0000FF"/>
                </a:solidFill>
                <a:ea typeface="宋体" panose="02010600030101010101" pitchFamily="2" charset="-122"/>
                <a:sym typeface="+mn-ea"/>
              </a:rPr>
              <a:t>波特率和比特率不总是相同的</a:t>
            </a:r>
            <a:r>
              <a:rPr lang="zh-CN" altLang="en-US" b="1" dirty="0">
                <a:ea typeface="宋体" panose="02010600030101010101" pitchFamily="2" charset="-122"/>
                <a:sym typeface="+mn-ea"/>
              </a:rPr>
              <a:t>，</a:t>
            </a:r>
            <a:r>
              <a:rPr lang="zh-CN" altLang="en-US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对于将数字信号</a:t>
            </a:r>
            <a:r>
              <a:rPr lang="en-US" altLang="zh-CN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或</a:t>
            </a:r>
            <a:r>
              <a:rPr lang="en-US" altLang="zh-CN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0</a:t>
            </a:r>
            <a:r>
              <a:rPr lang="zh-CN" altLang="en-US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直接用两种不同电压表示的所谓基带传输，比特率和波特率是相同的</a:t>
            </a:r>
            <a:r>
              <a:rPr lang="zh-CN" altLang="en-US" b="1" dirty="0">
                <a:ea typeface="宋体" panose="02010600030101010101" pitchFamily="2" charset="-122"/>
                <a:sym typeface="+mn-ea"/>
              </a:rPr>
              <a:t>。所以，我们也经常用波特率表示数据的传输速率。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/>
              <a:t>过采样</a:t>
            </a:r>
            <a:r>
              <a:rPr lang="en-US" altLang="zh-CN"/>
              <a:t>~~~~~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数字信号有多进制和二进制之分，但码元速率与进制数无关，只与传输的码元长度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T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有关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/>
              <a:t>波特率最初标准实际通过媒介 从 </a:t>
            </a:r>
            <a:r>
              <a:rPr lang="en-US" altLang="zh-CN"/>
              <a:t>DTE </a:t>
            </a:r>
            <a:r>
              <a:rPr lang="zh-CN" altLang="en-US"/>
              <a:t>到 </a:t>
            </a:r>
            <a:r>
              <a:rPr lang="en-US" altLang="zh-CN"/>
              <a:t>DCE </a:t>
            </a:r>
            <a:r>
              <a:rPr lang="zh-CN" altLang="en-US"/>
              <a:t>的数据位 起始位数据位停止位等</a:t>
            </a:r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/>
              <a:t>error-correcting modem </a:t>
            </a:r>
            <a:r>
              <a:rPr lang="en-US" altLang="zh-CN"/>
              <a:t>Modem </a:t>
            </a:r>
            <a:r>
              <a:rPr lang="zh-CN" altLang="en-US"/>
              <a:t>移除 起始位 检验位停止位 同步传输</a:t>
            </a:r>
          </a:p>
          <a:p>
            <a:pPr lvl="0" indent="719455" eaLnBrk="1" hangingPunct="1">
              <a:lnSpc>
                <a:spcPct val="125000"/>
              </a:lnSpc>
            </a:pPr>
            <a:r>
              <a:rPr lang="en-US" altLang="zh-CN"/>
              <a:t>Modem </a:t>
            </a:r>
            <a:r>
              <a:rPr lang="zh-CN" altLang="en-US"/>
              <a:t>压缩技术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98563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lvl="0" indent="719455" eaLnBrk="1" hangingPunct="1">
              <a:lnSpc>
                <a:spcPct val="125000"/>
              </a:lnSpc>
            </a:pPr>
            <a:r>
              <a:rPr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如每秒钟传送240个字符，而每个字符格式包含10位(1个起始位、1个停止位、8个数据位)，这时的比特率为：10位×240个/秒 = 2400 bps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 b="1" dirty="0">
                <a:solidFill>
                  <a:srgbClr val="0000FF"/>
                </a:solidFill>
                <a:ea typeface="宋体" panose="02010600030101010101" pitchFamily="2" charset="-122"/>
                <a:sym typeface="+mn-ea"/>
              </a:rPr>
              <a:t>波特率和比特率不总是相同的</a:t>
            </a:r>
            <a:r>
              <a:rPr lang="zh-CN" altLang="en-US" b="1" dirty="0">
                <a:ea typeface="宋体" panose="02010600030101010101" pitchFamily="2" charset="-122"/>
                <a:sym typeface="+mn-ea"/>
              </a:rPr>
              <a:t>，</a:t>
            </a:r>
            <a:r>
              <a:rPr lang="zh-CN" altLang="en-US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对于将数字信号</a:t>
            </a:r>
            <a:r>
              <a:rPr lang="en-US" altLang="zh-CN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或</a:t>
            </a:r>
            <a:r>
              <a:rPr lang="en-US" altLang="zh-CN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0</a:t>
            </a:r>
            <a:r>
              <a:rPr lang="zh-CN" altLang="en-US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直接用两种不同电压表示的所谓基带传输，比特率和波特率是相同的</a:t>
            </a:r>
            <a:r>
              <a:rPr lang="zh-CN" altLang="en-US" b="1" dirty="0">
                <a:ea typeface="宋体" panose="02010600030101010101" pitchFamily="2" charset="-122"/>
                <a:sym typeface="+mn-ea"/>
              </a:rPr>
              <a:t>。所以，我们也经常用波特率表示数据的传输速率。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/>
              <a:t>过采样</a:t>
            </a:r>
            <a:r>
              <a:rPr lang="en-US" altLang="zh-CN"/>
              <a:t>~~~~~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数字信号有多进制和二进制之分，但码元速率与进制数无关，只与传输的码元长度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T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有关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/>
              <a:t>波特率最初标准实际通过媒介 从 </a:t>
            </a:r>
            <a:r>
              <a:rPr lang="en-US" altLang="zh-CN"/>
              <a:t>DTE </a:t>
            </a:r>
            <a:r>
              <a:rPr lang="zh-CN" altLang="en-US"/>
              <a:t>到 </a:t>
            </a:r>
            <a:r>
              <a:rPr lang="en-US" altLang="zh-CN"/>
              <a:t>DCE </a:t>
            </a:r>
            <a:r>
              <a:rPr lang="zh-CN" altLang="en-US"/>
              <a:t>的数据位 起始位数据位停止位等</a:t>
            </a:r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/>
              <a:t>error-correcting modem </a:t>
            </a:r>
            <a:r>
              <a:rPr lang="en-US" altLang="zh-CN"/>
              <a:t>Modem </a:t>
            </a:r>
            <a:r>
              <a:rPr lang="zh-CN" altLang="en-US"/>
              <a:t>移除 起始位 检验位停止位 同步传输</a:t>
            </a:r>
          </a:p>
          <a:p>
            <a:pPr lvl="0" indent="719455" eaLnBrk="1" hangingPunct="1">
              <a:lnSpc>
                <a:spcPct val="125000"/>
              </a:lnSpc>
            </a:pPr>
            <a:r>
              <a:rPr lang="en-US" altLang="zh-CN"/>
              <a:t>Modem </a:t>
            </a:r>
            <a:r>
              <a:rPr lang="zh-CN" altLang="en-US"/>
              <a:t>压缩技术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0754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lvl="0" indent="719455" eaLnBrk="1" hangingPunct="1">
              <a:lnSpc>
                <a:spcPct val="125000"/>
              </a:lnSpc>
            </a:pPr>
            <a:r>
              <a:rPr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如每秒钟传送240个字符，而每个字符格式包含10位(1个起始位、1个停止位、8个数据位)，这时的比特率为：10位×240个/秒 = 2400 bps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 b="1" dirty="0">
                <a:solidFill>
                  <a:srgbClr val="0000FF"/>
                </a:solidFill>
                <a:ea typeface="宋体" panose="02010600030101010101" pitchFamily="2" charset="-122"/>
                <a:sym typeface="+mn-ea"/>
              </a:rPr>
              <a:t>波特率和比特率不总是相同的</a:t>
            </a:r>
            <a:r>
              <a:rPr lang="zh-CN" altLang="en-US" b="1" dirty="0">
                <a:ea typeface="宋体" panose="02010600030101010101" pitchFamily="2" charset="-122"/>
                <a:sym typeface="+mn-ea"/>
              </a:rPr>
              <a:t>，</a:t>
            </a:r>
            <a:r>
              <a:rPr lang="zh-CN" altLang="en-US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对于将数字信号</a:t>
            </a:r>
            <a:r>
              <a:rPr lang="en-US" altLang="zh-CN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或</a:t>
            </a:r>
            <a:r>
              <a:rPr lang="en-US" altLang="zh-CN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0</a:t>
            </a:r>
            <a:r>
              <a:rPr lang="zh-CN" altLang="en-US" b="1" dirty="0">
                <a:solidFill>
                  <a:srgbClr val="006600"/>
                </a:solidFill>
                <a:ea typeface="宋体" panose="02010600030101010101" pitchFamily="2" charset="-122"/>
                <a:sym typeface="+mn-ea"/>
              </a:rPr>
              <a:t>直接用两种不同电压表示的所谓基带传输，比特率和波特率是相同的</a:t>
            </a:r>
            <a:r>
              <a:rPr lang="zh-CN" altLang="en-US" b="1" dirty="0">
                <a:ea typeface="宋体" panose="02010600030101010101" pitchFamily="2" charset="-122"/>
                <a:sym typeface="+mn-ea"/>
              </a:rPr>
              <a:t>。所以，我们也经常用波特率表示数据的传输速率。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/>
              <a:t>过采样</a:t>
            </a:r>
            <a:r>
              <a:rPr lang="en-US" altLang="zh-CN"/>
              <a:t>~~~~~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数字信号有多进制和二进制之分，但码元速率与进制数无关，只与传输的码元长度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T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有关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/>
              <a:t>波特率最初标准实际通过媒介 从 </a:t>
            </a:r>
            <a:r>
              <a:rPr lang="en-US" altLang="zh-CN"/>
              <a:t>DTE </a:t>
            </a:r>
            <a:r>
              <a:rPr lang="zh-CN" altLang="en-US"/>
              <a:t>到 </a:t>
            </a:r>
            <a:r>
              <a:rPr lang="en-US" altLang="zh-CN"/>
              <a:t>DCE </a:t>
            </a:r>
            <a:r>
              <a:rPr lang="zh-CN" altLang="en-US"/>
              <a:t>的数据位 起始位数据位停止位等</a:t>
            </a:r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/>
              <a:t>error-correcting modem </a:t>
            </a:r>
            <a:r>
              <a:rPr lang="en-US" altLang="zh-CN"/>
              <a:t>Modem </a:t>
            </a:r>
            <a:r>
              <a:rPr lang="zh-CN" altLang="en-US"/>
              <a:t>移除 起始位 检验位停止位 同步传输</a:t>
            </a:r>
          </a:p>
          <a:p>
            <a:pPr lvl="0" indent="719455" eaLnBrk="1" hangingPunct="1">
              <a:lnSpc>
                <a:spcPct val="125000"/>
              </a:lnSpc>
            </a:pPr>
            <a:r>
              <a:rPr lang="en-US" altLang="zh-CN"/>
              <a:t>Modem </a:t>
            </a:r>
            <a:r>
              <a:rPr lang="zh-CN" altLang="en-US"/>
              <a:t>压缩技术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10128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5381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0573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648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1797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338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Universal Asynchronous Receiver/Transmitter (UART) 串行控制器是计算机串行通信子系统中关键的组件。</a:t>
            </a:r>
            <a:r>
              <a:rPr lang="en-US" altLang="zh-CN"/>
              <a:t>UART </a:t>
            </a:r>
            <a:r>
              <a:rPr lang="zh-CN" altLang="en-US"/>
              <a:t>把数据字节以连续的串行方式传输。</a:t>
            </a:r>
          </a:p>
          <a:p>
            <a:r>
              <a:rPr lang="zh-CN" altLang="en-US"/>
              <a:t>串行传输广泛应用于 </a:t>
            </a:r>
            <a:r>
              <a:rPr lang="en-US" altLang="zh-CN"/>
              <a:t>Modem </a:t>
            </a:r>
            <a:r>
              <a:rPr lang="zh-CN" altLang="en-US"/>
              <a:t>和非网络为基础的通信在计算机终端和其它设备之间。</a:t>
            </a:r>
          </a:p>
          <a:p>
            <a:r>
              <a:rPr lang="zh-CN" altLang="en-US"/>
              <a:t>根据硬件支持的模式 有两种方式的串行传输同步和异步</a:t>
            </a:r>
          </a:p>
          <a:p>
            <a:r>
              <a:rPr lang="zh-CN" altLang="en-US"/>
              <a:t>UART Universal Asynchronous Receiver/Transmitter</a:t>
            </a:r>
          </a:p>
          <a:p>
            <a:r>
              <a:rPr lang="zh-CN" altLang="en-US"/>
              <a:t>USART Universal Synchronous-Asynchronous Receiver/Transmitter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892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4042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起始位后接收器将检测信号是 </a:t>
            </a:r>
            <a:r>
              <a:rPr lang="en-US" altLang="zh-CN"/>
              <a:t>1 </a:t>
            </a:r>
            <a:r>
              <a:rPr lang="zh-CN" altLang="en-US"/>
              <a:t>还是 </a:t>
            </a:r>
            <a:r>
              <a:rPr lang="en-US" altLang="zh-CN"/>
              <a:t>0 </a:t>
            </a:r>
            <a:r>
              <a:rPr lang="zh-CN" altLang="en-US"/>
              <a:t>比如每一位以</a:t>
            </a:r>
            <a:r>
              <a:rPr lang="en-US" altLang="zh-CN"/>
              <a:t>2s</a:t>
            </a:r>
            <a:r>
              <a:rPr lang="zh-CN" altLang="en-US"/>
              <a:t>时间发送 接收器在</a:t>
            </a:r>
            <a:r>
              <a:rPr lang="en-US" altLang="zh-CN"/>
              <a:t>1s</a:t>
            </a:r>
            <a:r>
              <a:rPr lang="zh-CN" altLang="en-US"/>
              <a:t>后检测信号 然后等待</a:t>
            </a:r>
            <a:r>
              <a:rPr lang="en-US" altLang="zh-CN"/>
              <a:t>2s</a:t>
            </a:r>
            <a:r>
              <a:rPr lang="zh-CN" altLang="en-US"/>
              <a:t>再检测下一个信号</a:t>
            </a:r>
          </a:p>
          <a:p>
            <a:r>
              <a:rPr lang="zh-CN" altLang="en-US"/>
              <a:t>校验位用于检测简单的错误 但是不能纠正</a:t>
            </a:r>
          </a:p>
          <a:p>
            <a:r>
              <a:rPr lang="zh-CN" altLang="en-US"/>
              <a:t>停止位没有出现 </a:t>
            </a:r>
            <a:r>
              <a:rPr lang="en-US" altLang="zh-CN"/>
              <a:t>UART </a:t>
            </a:r>
            <a:r>
              <a:rPr lang="zh-CN" altLang="en-US"/>
              <a:t>应该丢弃数据 可能原因是收发双方时钟不一致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54339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1134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并行通信：通常是将数据字节的各位用多条数据线同时进行传送 。</a:t>
            </a:r>
          </a:p>
          <a:p>
            <a:r>
              <a:rPr lang="zh-CN" altLang="en-US"/>
              <a:t>串行通信：将数据字节分成一位一位的形式在一条传输线上逐个地传送。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7248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59942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956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2016/11/6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1735" y="2723198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5225" y="3727450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88563" y="2716213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26617" y="2682000"/>
            <a:ext cx="6344896" cy="1395793"/>
            <a:chOff x="0" y="2682599"/>
            <a:chExt cx="5991142" cy="1395886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2670067" y="2682599"/>
              <a:ext cx="3294091" cy="101573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l" eaLnBrk="1" hangingPunct="1">
                <a:lnSpc>
                  <a:spcPct val="125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DM8148 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A8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和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M3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通信框架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30248" y="2768140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55584" y="2770346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267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Syslink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1727" y="1683945"/>
            <a:ext cx="1152943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zh-CN" altLang="en-US" sz="3600" dirty="0" smtClean="0">
                <a:latin typeface="+mn-ea"/>
              </a:rPr>
              <a:t>异构多核通信机制</a:t>
            </a:r>
            <a:endParaRPr lang="en-US" altLang="zh-CN" sz="3600" dirty="0" smtClean="0">
              <a:latin typeface="+mn-ea"/>
            </a:endParaRPr>
          </a:p>
          <a:p>
            <a:pPr marL="742950" indent="-742950">
              <a:buAutoNum type="arabicPeriod"/>
            </a:pPr>
            <a:endParaRPr lang="en-US" altLang="zh-CN" sz="3600" dirty="0">
              <a:latin typeface="+mn-ea"/>
            </a:endParaRPr>
          </a:p>
          <a:p>
            <a:pPr marL="742950" indent="-742950">
              <a:buAutoNum type="arabicPeriod"/>
            </a:pPr>
            <a:r>
              <a:rPr lang="zh-CN" altLang="en-US" sz="3600" dirty="0" smtClean="0">
                <a:latin typeface="+mn-ea"/>
              </a:rPr>
              <a:t>建立在操作系统上的集任务和消息于一身的软件架构</a:t>
            </a:r>
            <a:endParaRPr lang="en-US" altLang="zh-CN" sz="3600" dirty="0" smtClean="0">
              <a:latin typeface="+mn-ea"/>
            </a:endParaRPr>
          </a:p>
          <a:p>
            <a:pPr marL="742950" indent="-742950">
              <a:buAutoNum type="arabicPeriod"/>
            </a:pPr>
            <a:endParaRPr lang="en-US" altLang="zh-CN" sz="3600" dirty="0">
              <a:latin typeface="+mn-ea"/>
            </a:endParaRPr>
          </a:p>
          <a:p>
            <a:pPr marL="742950" indent="-742950">
              <a:buAutoNum type="arabicPeriod"/>
            </a:pPr>
            <a:r>
              <a:rPr lang="en-US" altLang="zh-CN" sz="3600" dirty="0" smtClean="0">
                <a:latin typeface="+mn-ea"/>
              </a:rPr>
              <a:t>IPC</a:t>
            </a:r>
            <a:r>
              <a:rPr lang="zh-CN" altLang="en-US" sz="3600" dirty="0" smtClean="0">
                <a:latin typeface="+mn-ea"/>
              </a:rPr>
              <a:t>通信机制和</a:t>
            </a:r>
            <a:r>
              <a:rPr lang="en-US" altLang="zh-CN" sz="3600" dirty="0" smtClean="0">
                <a:latin typeface="+mn-ea"/>
              </a:rPr>
              <a:t>Link</a:t>
            </a:r>
            <a:r>
              <a:rPr lang="zh-CN" altLang="en-US" sz="3600" dirty="0" smtClean="0">
                <a:latin typeface="+mn-ea"/>
              </a:rPr>
              <a:t>机制</a:t>
            </a:r>
            <a:endParaRPr lang="zh-CN" altLang="en-US" sz="3600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Syslink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组件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612" name="文本框 21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968721" y="1358019"/>
            <a:ext cx="104567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+mn-ea"/>
              </a:rPr>
              <a:t>1.</a:t>
            </a:r>
            <a:r>
              <a:rPr lang="zh-CN" altLang="en-US" sz="3600" dirty="0" smtClean="0">
                <a:latin typeface="+mn-ea"/>
              </a:rPr>
              <a:t>系统管理</a:t>
            </a:r>
            <a:r>
              <a:rPr lang="en-US" altLang="zh-CN" sz="3600" dirty="0" smtClean="0">
                <a:latin typeface="+mn-ea"/>
              </a:rPr>
              <a:t>(</a:t>
            </a:r>
            <a:r>
              <a:rPr lang="en-US" altLang="zh-CN" sz="3600" dirty="0" smtClean="0"/>
              <a:t>System Manager) </a:t>
            </a:r>
            <a:endParaRPr lang="en-US" altLang="zh-CN" sz="3600" dirty="0" smtClean="0">
              <a:latin typeface="+mn-ea"/>
            </a:endParaRPr>
          </a:p>
          <a:p>
            <a:endParaRPr lang="en-US" altLang="zh-CN" sz="3600" dirty="0">
              <a:latin typeface="+mn-ea"/>
            </a:endParaRPr>
          </a:p>
          <a:p>
            <a:r>
              <a:rPr lang="en-US" altLang="zh-CN" sz="3600" dirty="0" smtClean="0">
                <a:latin typeface="+mn-ea"/>
              </a:rPr>
              <a:t>2.</a:t>
            </a:r>
            <a:r>
              <a:rPr lang="zh-CN" altLang="en-US" sz="3600" dirty="0" smtClean="0">
                <a:latin typeface="+mn-ea"/>
              </a:rPr>
              <a:t>处理器管理</a:t>
            </a:r>
            <a:r>
              <a:rPr lang="en-US" altLang="zh-CN" sz="3600" dirty="0" smtClean="0">
                <a:latin typeface="+mn-ea"/>
              </a:rPr>
              <a:t>(</a:t>
            </a:r>
            <a:r>
              <a:rPr lang="en-US" altLang="zh-CN" sz="3600" dirty="0"/>
              <a:t>Processor </a:t>
            </a:r>
            <a:r>
              <a:rPr lang="en-US" altLang="zh-CN" sz="3600" dirty="0" smtClean="0"/>
              <a:t>Manager</a:t>
            </a:r>
            <a:r>
              <a:rPr lang="en-US" altLang="zh-CN" sz="3600" dirty="0" smtClean="0">
                <a:latin typeface="+mn-ea"/>
              </a:rPr>
              <a:t>) </a:t>
            </a:r>
          </a:p>
          <a:p>
            <a:endParaRPr lang="en-US" altLang="zh-CN" sz="3600" dirty="0">
              <a:latin typeface="+mn-ea"/>
            </a:endParaRPr>
          </a:p>
          <a:p>
            <a:r>
              <a:rPr lang="en-US" altLang="zh-CN" sz="3600" dirty="0" smtClean="0">
                <a:latin typeface="+mn-ea"/>
              </a:rPr>
              <a:t>3.</a:t>
            </a:r>
            <a:r>
              <a:rPr lang="zh-CN" altLang="en-US" sz="3600" dirty="0" smtClean="0">
                <a:latin typeface="+mn-ea"/>
              </a:rPr>
              <a:t>核间通信</a:t>
            </a:r>
            <a:r>
              <a:rPr lang="en-US" altLang="zh-CN" sz="3600" dirty="0" smtClean="0">
                <a:latin typeface="+mn-ea"/>
              </a:rPr>
              <a:t>(</a:t>
            </a:r>
            <a:r>
              <a:rPr lang="en-US" altLang="zh-CN" sz="3600" dirty="0"/>
              <a:t>Inter-Processor </a:t>
            </a:r>
            <a:r>
              <a:rPr lang="en-US" altLang="zh-CN" sz="3600" dirty="0" smtClean="0"/>
              <a:t>Communication</a:t>
            </a:r>
            <a:r>
              <a:rPr lang="en-US" altLang="zh-CN" sz="3600" dirty="0" smtClean="0">
                <a:latin typeface="+mn-ea"/>
              </a:rPr>
              <a:t>)</a:t>
            </a:r>
          </a:p>
          <a:p>
            <a:endParaRPr lang="en-US" altLang="zh-CN" sz="3600" dirty="0">
              <a:latin typeface="+mn-ea"/>
            </a:endParaRPr>
          </a:p>
          <a:p>
            <a:r>
              <a:rPr lang="en-US" altLang="zh-CN" sz="3600" dirty="0" smtClean="0">
                <a:latin typeface="+mn-ea"/>
              </a:rPr>
              <a:t>4.</a:t>
            </a:r>
            <a:r>
              <a:rPr lang="zh-CN" altLang="en-US" sz="3600" dirty="0">
                <a:latin typeface="+mn-ea"/>
              </a:rPr>
              <a:t>基础</a:t>
            </a:r>
            <a:r>
              <a:rPr lang="zh-CN" altLang="en-US" sz="3600" dirty="0" smtClean="0">
                <a:latin typeface="+mn-ea"/>
              </a:rPr>
              <a:t>模块</a:t>
            </a:r>
            <a:r>
              <a:rPr lang="en-US" altLang="zh-CN" sz="3600" dirty="0" smtClean="0">
                <a:latin typeface="+mn-ea"/>
              </a:rPr>
              <a:t>(</a:t>
            </a:r>
            <a:r>
              <a:rPr lang="en-US" altLang="zh-CN" sz="3600" dirty="0"/>
              <a:t>Utility </a:t>
            </a:r>
            <a:r>
              <a:rPr lang="en-US" altLang="zh-CN" sz="3600" dirty="0" smtClean="0"/>
              <a:t>Modules</a:t>
            </a:r>
            <a:r>
              <a:rPr lang="en-US" altLang="zh-CN" sz="3600" dirty="0" smtClean="0">
                <a:latin typeface="+mn-ea"/>
              </a:rPr>
              <a:t>)</a:t>
            </a:r>
          </a:p>
          <a:p>
            <a:r>
              <a:rPr lang="en-US" altLang="zh-CN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Syslink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组件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612" name="文本框 21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15" y="1113281"/>
            <a:ext cx="11191875" cy="5366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507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系统管理组件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612" name="文本框 21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995881" y="1330859"/>
            <a:ext cx="1021230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+mn-ea"/>
              </a:rPr>
              <a:t>主要功能：</a:t>
            </a:r>
            <a:endParaRPr lang="en-US" altLang="zh-CN" sz="3600" dirty="0" smtClean="0">
              <a:latin typeface="+mn-ea"/>
            </a:endParaRPr>
          </a:p>
          <a:p>
            <a:r>
              <a:rPr lang="en-US" altLang="zh-CN" sz="3600" dirty="0" smtClean="0">
                <a:latin typeface="+mn-ea"/>
              </a:rPr>
              <a:t>1.</a:t>
            </a:r>
            <a:r>
              <a:rPr lang="zh-CN" altLang="en-US" sz="3600" dirty="0" smtClean="0">
                <a:latin typeface="+mn-ea"/>
              </a:rPr>
              <a:t>系统资源管理</a:t>
            </a:r>
            <a:endParaRPr lang="en-US" altLang="zh-CN" sz="3600" dirty="0" smtClean="0">
              <a:latin typeface="+mn-ea"/>
            </a:endParaRPr>
          </a:p>
          <a:p>
            <a:endParaRPr lang="en-US" altLang="zh-CN" sz="3600" dirty="0" smtClean="0">
              <a:latin typeface="+mn-ea"/>
            </a:endParaRPr>
          </a:p>
          <a:p>
            <a:r>
              <a:rPr lang="en-US" altLang="zh-CN" sz="3600" dirty="0" smtClean="0">
                <a:latin typeface="+mn-ea"/>
              </a:rPr>
              <a:t>2.</a:t>
            </a:r>
            <a:r>
              <a:rPr lang="zh-CN" altLang="en-US" sz="3600" dirty="0" smtClean="0">
                <a:latin typeface="+mn-ea"/>
              </a:rPr>
              <a:t>系统初始化</a:t>
            </a:r>
            <a:endParaRPr lang="en-US" altLang="zh-CN" sz="3600" dirty="0" smtClean="0">
              <a:latin typeface="+mn-ea"/>
            </a:endParaRPr>
          </a:p>
          <a:p>
            <a:endParaRPr lang="en-US" altLang="zh-CN" sz="3600" dirty="0" smtClean="0">
              <a:latin typeface="+mn-ea"/>
            </a:endParaRPr>
          </a:p>
          <a:p>
            <a:r>
              <a:rPr lang="en-US" altLang="zh-CN" sz="3600" dirty="0" smtClean="0">
                <a:latin typeface="+mn-ea"/>
              </a:rPr>
              <a:t>3.</a:t>
            </a:r>
            <a:r>
              <a:rPr lang="zh-CN" altLang="en-US" sz="3600" dirty="0" smtClean="0">
                <a:latin typeface="+mn-ea"/>
              </a:rPr>
              <a:t>分配内存</a:t>
            </a:r>
            <a:endParaRPr lang="zh-CN" altLang="en-US" sz="3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4249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处理器管理组件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612" name="文本框 21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995881" y="1530036"/>
            <a:ext cx="102123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+mn-ea"/>
              </a:rPr>
              <a:t>主要功能：</a:t>
            </a:r>
            <a:endParaRPr lang="en-US" altLang="zh-CN" sz="3600" dirty="0" smtClean="0">
              <a:latin typeface="+mn-ea"/>
            </a:endParaRPr>
          </a:p>
          <a:p>
            <a:r>
              <a:rPr lang="en-US" altLang="zh-CN" sz="3600" dirty="0" smtClean="0">
                <a:latin typeface="+mn-ea"/>
              </a:rPr>
              <a:t>1.</a:t>
            </a:r>
            <a:r>
              <a:rPr lang="zh-CN" altLang="en-US" sz="3600" dirty="0" smtClean="0">
                <a:latin typeface="+mn-ea"/>
              </a:rPr>
              <a:t>读写从处理器的内存区</a:t>
            </a:r>
            <a:endParaRPr lang="en-US" altLang="zh-CN" sz="3600" dirty="0" smtClean="0">
              <a:latin typeface="+mn-ea"/>
            </a:endParaRPr>
          </a:p>
          <a:p>
            <a:endParaRPr lang="en-US" altLang="zh-CN" sz="3600" dirty="0" smtClean="0">
              <a:latin typeface="+mn-ea"/>
            </a:endParaRPr>
          </a:p>
          <a:p>
            <a:r>
              <a:rPr lang="en-US" altLang="zh-CN" sz="3600" dirty="0" smtClean="0">
                <a:latin typeface="+mn-ea"/>
              </a:rPr>
              <a:t>2.</a:t>
            </a:r>
            <a:r>
              <a:rPr lang="zh-CN" altLang="en-US" sz="3600" dirty="0">
                <a:latin typeface="+mn-ea"/>
              </a:rPr>
              <a:t>负责</a:t>
            </a:r>
            <a:r>
              <a:rPr lang="zh-CN" altLang="en-US" sz="3600" dirty="0" smtClean="0">
                <a:latin typeface="+mn-ea"/>
              </a:rPr>
              <a:t>从处理器的电源管理</a:t>
            </a:r>
            <a:endParaRPr lang="en-US" altLang="zh-CN" sz="36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16299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IPC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组件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612" name="文本框 21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971311" y="1270244"/>
            <a:ext cx="947897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+mn-ea"/>
              </a:rPr>
              <a:t>通信协议：</a:t>
            </a:r>
            <a:endParaRPr lang="en-US" altLang="zh-CN" sz="3600" dirty="0" smtClean="0">
              <a:latin typeface="+mn-ea"/>
            </a:endParaRPr>
          </a:p>
          <a:p>
            <a:r>
              <a:rPr lang="en-US" altLang="zh-CN" sz="3600" dirty="0" smtClean="0">
                <a:latin typeface="+mn-ea"/>
              </a:rPr>
              <a:t>1. Notify</a:t>
            </a:r>
            <a:r>
              <a:rPr lang="en-US" altLang="zh-CN" sz="3600" dirty="0">
                <a:latin typeface="+mn-ea"/>
              </a:rPr>
              <a:t/>
            </a:r>
            <a:br>
              <a:rPr lang="en-US" altLang="zh-CN" sz="3600" dirty="0">
                <a:latin typeface="+mn-ea"/>
              </a:rPr>
            </a:br>
            <a:r>
              <a:rPr lang="en-US" altLang="zh-CN" sz="3600" dirty="0" smtClean="0">
                <a:latin typeface="+mn-ea"/>
              </a:rPr>
              <a:t>2. </a:t>
            </a:r>
            <a:r>
              <a:rPr lang="en-US" altLang="zh-CN" sz="3600" dirty="0" err="1" smtClean="0">
                <a:latin typeface="+mn-ea"/>
              </a:rPr>
              <a:t>MessageQ</a:t>
            </a:r>
            <a:r>
              <a:rPr lang="en-US" altLang="zh-CN" sz="3600" dirty="0">
                <a:latin typeface="+mn-ea"/>
              </a:rPr>
              <a:t/>
            </a:r>
            <a:br>
              <a:rPr lang="en-US" altLang="zh-CN" sz="3600" dirty="0">
                <a:latin typeface="+mn-ea"/>
              </a:rPr>
            </a:br>
            <a:r>
              <a:rPr lang="en-US" altLang="zh-CN" sz="3600" dirty="0" smtClean="0">
                <a:latin typeface="+mn-ea"/>
              </a:rPr>
              <a:t>3. </a:t>
            </a:r>
            <a:r>
              <a:rPr lang="en-US" altLang="zh-CN" sz="3600" dirty="0" err="1" smtClean="0">
                <a:latin typeface="+mn-ea"/>
              </a:rPr>
              <a:t>ListMp</a:t>
            </a:r>
            <a:r>
              <a:rPr lang="en-US" altLang="zh-CN" sz="3600" dirty="0">
                <a:latin typeface="+mn-ea"/>
              </a:rPr>
              <a:t/>
            </a:r>
            <a:br>
              <a:rPr lang="en-US" altLang="zh-CN" sz="3600" dirty="0">
                <a:latin typeface="+mn-ea"/>
              </a:rPr>
            </a:br>
            <a:r>
              <a:rPr lang="en-US" altLang="zh-CN" sz="3600" dirty="0" smtClean="0">
                <a:latin typeface="+mn-ea"/>
              </a:rPr>
              <a:t>4. </a:t>
            </a:r>
            <a:r>
              <a:rPr lang="en-US" altLang="zh-CN" sz="3600" dirty="0" err="1" smtClean="0">
                <a:latin typeface="+mn-ea"/>
              </a:rPr>
              <a:t>GateMp</a:t>
            </a:r>
            <a:r>
              <a:rPr lang="en-US" altLang="zh-CN" sz="3600" dirty="0">
                <a:latin typeface="+mn-ea"/>
              </a:rPr>
              <a:t/>
            </a:r>
            <a:br>
              <a:rPr lang="en-US" altLang="zh-CN" sz="3600" dirty="0">
                <a:latin typeface="+mn-ea"/>
              </a:rPr>
            </a:br>
            <a:r>
              <a:rPr lang="en-US" altLang="zh-CN" sz="3600" dirty="0" smtClean="0">
                <a:latin typeface="+mn-ea"/>
              </a:rPr>
              <a:t>5. </a:t>
            </a:r>
            <a:r>
              <a:rPr lang="en-US" altLang="zh-CN" sz="3600" dirty="0" err="1" smtClean="0">
                <a:latin typeface="+mn-ea"/>
              </a:rPr>
              <a:t>HeapBufMp</a:t>
            </a:r>
            <a:r>
              <a:rPr lang="en-US" altLang="zh-CN" sz="3600" dirty="0">
                <a:latin typeface="+mn-ea"/>
              </a:rPr>
              <a:t/>
            </a:r>
            <a:br>
              <a:rPr lang="en-US" altLang="zh-CN" sz="3600" dirty="0">
                <a:latin typeface="+mn-ea"/>
              </a:rPr>
            </a:br>
            <a:r>
              <a:rPr lang="en-US" altLang="zh-CN" sz="3600" dirty="0" smtClean="0">
                <a:latin typeface="+mn-ea"/>
              </a:rPr>
              <a:t>6. </a:t>
            </a:r>
            <a:r>
              <a:rPr lang="en-US" altLang="zh-CN" sz="3600" dirty="0" err="1" smtClean="0">
                <a:latin typeface="+mn-ea"/>
              </a:rPr>
              <a:t>HeapMemMp</a:t>
            </a:r>
            <a:r>
              <a:rPr lang="en-US" altLang="zh-CN" sz="3600" dirty="0">
                <a:latin typeface="+mn-ea"/>
              </a:rPr>
              <a:t/>
            </a:r>
            <a:br>
              <a:rPr lang="en-US" altLang="zh-CN" sz="3600" dirty="0">
                <a:latin typeface="+mn-ea"/>
              </a:rPr>
            </a:br>
            <a:r>
              <a:rPr lang="en-US" altLang="zh-CN" sz="3600" dirty="0" smtClean="0">
                <a:latin typeface="+mn-ea"/>
              </a:rPr>
              <a:t>7. </a:t>
            </a:r>
            <a:r>
              <a:rPr lang="en-US" altLang="zh-CN" sz="3600" dirty="0" err="1" smtClean="0">
                <a:latin typeface="+mn-ea"/>
              </a:rPr>
              <a:t>FrameQ</a:t>
            </a:r>
            <a:r>
              <a:rPr lang="en-US" altLang="zh-CN" sz="3600" dirty="0" smtClean="0">
                <a:latin typeface="+mn-ea"/>
              </a:rPr>
              <a:t> (</a:t>
            </a:r>
            <a:r>
              <a:rPr lang="zh-CN" altLang="en-US" sz="3600" dirty="0" smtClean="0">
                <a:latin typeface="+mn-ea"/>
              </a:rPr>
              <a:t>通常用于</a:t>
            </a:r>
            <a:r>
              <a:rPr lang="en-US" altLang="zh-CN" sz="3600" dirty="0" smtClean="0">
                <a:latin typeface="+mn-ea"/>
              </a:rPr>
              <a:t>raw</a:t>
            </a:r>
            <a:r>
              <a:rPr lang="zh-CN" altLang="en-US" sz="3600" dirty="0" smtClean="0">
                <a:latin typeface="+mn-ea"/>
              </a:rPr>
              <a:t>视频数据）</a:t>
            </a:r>
            <a:r>
              <a:rPr lang="en-US" altLang="zh-CN" sz="3600" dirty="0">
                <a:latin typeface="+mn-ea"/>
              </a:rPr>
              <a:t/>
            </a:r>
            <a:br>
              <a:rPr lang="en-US" altLang="zh-CN" sz="3600" dirty="0">
                <a:latin typeface="+mn-ea"/>
              </a:rPr>
            </a:br>
            <a:r>
              <a:rPr lang="en-US" altLang="zh-CN" sz="3600" dirty="0" smtClean="0">
                <a:latin typeface="+mn-ea"/>
              </a:rPr>
              <a:t>8. </a:t>
            </a:r>
            <a:r>
              <a:rPr lang="en-US" altLang="zh-CN" sz="3600" dirty="0" err="1" smtClean="0">
                <a:latin typeface="+mn-ea"/>
              </a:rPr>
              <a:t>RingIO</a:t>
            </a:r>
            <a:r>
              <a:rPr lang="zh-CN" altLang="en-US" sz="3600" dirty="0" smtClean="0">
                <a:latin typeface="+mn-ea"/>
              </a:rPr>
              <a:t>（通常用于音频数据）</a:t>
            </a:r>
            <a:r>
              <a:rPr lang="en-US" altLang="zh-CN" dirty="0"/>
              <a:t/>
            </a:r>
            <a:br>
              <a:rPr lang="en-US" altLang="zh-CN" dirty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1749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组件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612" name="文本框 21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16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167897" y="1195057"/>
            <a:ext cx="949839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zh-CN" sz="3600" dirty="0" err="1" smtClean="0">
                <a:latin typeface="+mn-ea"/>
              </a:rPr>
              <a:t>SharedRegion</a:t>
            </a:r>
            <a:endParaRPr lang="en-US" altLang="zh-CN" sz="3600" dirty="0" smtClean="0">
              <a:latin typeface="+mn-ea"/>
            </a:endParaRPr>
          </a:p>
          <a:p>
            <a:pPr marL="342900" indent="-342900">
              <a:buAutoNum type="arabicPeriod"/>
            </a:pPr>
            <a:endParaRPr lang="en-US" altLang="zh-CN" sz="36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en-US" altLang="zh-CN" sz="3600" dirty="0">
                <a:latin typeface="+mn-ea"/>
              </a:rPr>
              <a:t>List </a:t>
            </a:r>
            <a:br>
              <a:rPr lang="en-US" altLang="zh-CN" sz="3600" dirty="0">
                <a:latin typeface="+mn-ea"/>
              </a:rPr>
            </a:br>
            <a:endParaRPr lang="en-US" altLang="zh-CN" sz="3600" dirty="0" smtClean="0">
              <a:latin typeface="+mn-ea"/>
            </a:endParaRPr>
          </a:p>
          <a:p>
            <a:pPr marL="342900" indent="-342900">
              <a:buAutoNum type="arabicPeriod"/>
            </a:pPr>
            <a:r>
              <a:rPr lang="en-US" altLang="zh-CN" sz="3600" dirty="0">
                <a:latin typeface="+mn-ea"/>
              </a:rPr>
              <a:t>Trace </a:t>
            </a:r>
            <a:br>
              <a:rPr lang="en-US" altLang="zh-CN" sz="3600" dirty="0">
                <a:latin typeface="+mn-ea"/>
              </a:rPr>
            </a:br>
            <a:endParaRPr lang="en-US" altLang="zh-CN" sz="3600" dirty="0" smtClean="0">
              <a:latin typeface="+mn-ea"/>
            </a:endParaRPr>
          </a:p>
          <a:p>
            <a:pPr marL="342900" indent="-342900">
              <a:buAutoNum type="arabicPeriod"/>
            </a:pPr>
            <a:r>
              <a:rPr lang="en-US" altLang="zh-CN" sz="3600" dirty="0" err="1">
                <a:latin typeface="+mn-ea"/>
              </a:rPr>
              <a:t>MultiProc</a:t>
            </a:r>
            <a:r>
              <a:rPr lang="en-US" altLang="zh-CN" sz="3600" dirty="0">
                <a:latin typeface="+mn-ea"/>
              </a:rPr>
              <a:t> </a:t>
            </a:r>
            <a:br>
              <a:rPr lang="en-US" altLang="zh-CN" sz="3600" dirty="0">
                <a:latin typeface="+mn-ea"/>
              </a:rPr>
            </a:br>
            <a:endParaRPr lang="en-US" altLang="zh-CN" sz="3600" dirty="0" smtClean="0">
              <a:latin typeface="+mn-ea"/>
            </a:endParaRPr>
          </a:p>
          <a:p>
            <a:pPr marL="342900" indent="-342900">
              <a:buAutoNum type="arabicPeriod"/>
            </a:pPr>
            <a:r>
              <a:rPr lang="en-US" altLang="zh-CN" sz="3600" dirty="0" err="1">
                <a:latin typeface="+mn-ea"/>
              </a:rPr>
              <a:t>NameServer</a:t>
            </a:r>
            <a:r>
              <a:rPr lang="en-US" altLang="zh-CN" sz="3600" dirty="0">
                <a:latin typeface="+mn-ea"/>
              </a:rPr>
              <a:t> </a:t>
            </a:r>
            <a:endParaRPr lang="en-US" altLang="zh-CN" sz="36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06969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289685" y="1760220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41925" y="2769870"/>
            <a:ext cx="55769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A8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 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M3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通信例子讲解</a:t>
            </a: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54943" y="34290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255260" y="3375025"/>
            <a:ext cx="5367020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1637348" y="3027045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8063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A8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和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Video-M3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通信</a:t>
            </a:r>
            <a:endParaRPr kumimoji="0" 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050202" y="1086416"/>
            <a:ext cx="1019420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+mn-ea"/>
              </a:rPr>
              <a:t>例子：</a:t>
            </a:r>
            <a:endParaRPr lang="en-US" altLang="zh-CN" sz="3600" dirty="0" smtClean="0">
              <a:latin typeface="+mn-ea"/>
            </a:endParaRPr>
          </a:p>
          <a:p>
            <a:r>
              <a:rPr lang="en-US" altLang="zh-CN" sz="3600" dirty="0" smtClean="0">
                <a:latin typeface="+mn-ea"/>
              </a:rPr>
              <a:t>YUV420SP</a:t>
            </a:r>
            <a:r>
              <a:rPr lang="zh-CN" altLang="en-US" sz="3600" dirty="0" smtClean="0">
                <a:latin typeface="+mn-ea"/>
              </a:rPr>
              <a:t>数据送入</a:t>
            </a:r>
            <a:r>
              <a:rPr lang="en-US" altLang="zh-CN" sz="3600" dirty="0" smtClean="0">
                <a:latin typeface="+mn-ea"/>
              </a:rPr>
              <a:t>Video-M3</a:t>
            </a:r>
            <a:r>
              <a:rPr lang="zh-CN" altLang="en-US" sz="3600" dirty="0" smtClean="0">
                <a:latin typeface="+mn-ea"/>
              </a:rPr>
              <a:t>编码，然后数据输入给</a:t>
            </a:r>
            <a:r>
              <a:rPr lang="en-US" altLang="zh-CN" sz="3600" dirty="0" smtClean="0">
                <a:latin typeface="+mn-ea"/>
              </a:rPr>
              <a:t>A8</a:t>
            </a:r>
            <a:r>
              <a:rPr lang="zh-CN" altLang="en-US" sz="3600" dirty="0" smtClean="0">
                <a:latin typeface="+mn-ea"/>
              </a:rPr>
              <a:t>，保存到硬盘上，</a:t>
            </a:r>
            <a:r>
              <a:rPr lang="en-US" altLang="zh-CN" sz="3600" dirty="0" smtClean="0">
                <a:latin typeface="+mn-ea"/>
              </a:rPr>
              <a:t>A8</a:t>
            </a:r>
            <a:r>
              <a:rPr lang="zh-CN" altLang="en-US" sz="3600" dirty="0" smtClean="0">
                <a:latin typeface="+mn-ea"/>
              </a:rPr>
              <a:t>从硬盘读取数据传输到</a:t>
            </a:r>
            <a:r>
              <a:rPr lang="en-US" altLang="zh-CN" sz="3600" dirty="0" smtClean="0">
                <a:latin typeface="+mn-ea"/>
              </a:rPr>
              <a:t>Video-M3,</a:t>
            </a:r>
            <a:r>
              <a:rPr lang="en-US" altLang="zh-CN" sz="3600" dirty="0">
                <a:latin typeface="+mn-ea"/>
              </a:rPr>
              <a:t> </a:t>
            </a:r>
            <a:r>
              <a:rPr lang="en-US" altLang="zh-CN" sz="3600" dirty="0" smtClean="0">
                <a:latin typeface="+mn-ea"/>
              </a:rPr>
              <a:t>Video-M3</a:t>
            </a:r>
            <a:r>
              <a:rPr lang="zh-CN" altLang="en-US" sz="3600" dirty="0" smtClean="0">
                <a:latin typeface="+mn-ea"/>
              </a:rPr>
              <a:t>将数据解码成</a:t>
            </a:r>
            <a:r>
              <a:rPr lang="en-US" altLang="zh-CN" sz="3600" dirty="0" smtClean="0">
                <a:latin typeface="+mn-ea"/>
              </a:rPr>
              <a:t>YUV420SP</a:t>
            </a:r>
            <a:r>
              <a:rPr lang="zh-CN" altLang="en-US" sz="3600" dirty="0" smtClean="0">
                <a:latin typeface="+mn-ea"/>
              </a:rPr>
              <a:t>数据。</a:t>
            </a:r>
            <a:endParaRPr lang="en-US" altLang="zh-CN" sz="3600" dirty="0">
              <a:latin typeface="+mn-ea"/>
            </a:endParaRPr>
          </a:p>
          <a:p>
            <a:r>
              <a:rPr lang="zh-CN" altLang="en-US" sz="3600" dirty="0" smtClean="0">
                <a:latin typeface="+mn-ea"/>
              </a:rPr>
              <a:t>要点</a:t>
            </a:r>
            <a:r>
              <a:rPr lang="en-US" altLang="zh-CN" sz="3600" dirty="0" smtClean="0">
                <a:latin typeface="+mn-ea"/>
              </a:rPr>
              <a:t>:</a:t>
            </a:r>
          </a:p>
          <a:p>
            <a:pPr marL="742950" indent="-742950">
              <a:buAutoNum type="arabicPeriod"/>
            </a:pPr>
            <a:r>
              <a:rPr lang="en-US" altLang="zh-CN" sz="3600" dirty="0" smtClean="0">
                <a:latin typeface="+mn-ea"/>
              </a:rPr>
              <a:t>Video-M3</a:t>
            </a:r>
            <a:r>
              <a:rPr lang="zh-CN" altLang="en-US" sz="3600" dirty="0" smtClean="0">
                <a:latin typeface="+mn-ea"/>
              </a:rPr>
              <a:t>如何编码</a:t>
            </a:r>
            <a:r>
              <a:rPr lang="en-US" altLang="zh-CN" sz="3600" dirty="0" smtClean="0">
                <a:latin typeface="+mn-ea"/>
              </a:rPr>
              <a:t>?</a:t>
            </a:r>
          </a:p>
          <a:p>
            <a:pPr marL="742950" indent="-742950">
              <a:buAutoNum type="arabicPeriod"/>
            </a:pPr>
            <a:r>
              <a:rPr lang="zh-CN" altLang="en-US" sz="3600" dirty="0" smtClean="0">
                <a:latin typeface="+mn-ea"/>
              </a:rPr>
              <a:t>编码后的数据如何传输到</a:t>
            </a:r>
            <a:r>
              <a:rPr lang="en-US" altLang="zh-CN" sz="3600" dirty="0" smtClean="0">
                <a:latin typeface="+mn-ea"/>
              </a:rPr>
              <a:t>A8?</a:t>
            </a:r>
          </a:p>
          <a:p>
            <a:pPr marL="742950" indent="-742950">
              <a:buAutoNum type="arabicPeriod"/>
            </a:pPr>
            <a:r>
              <a:rPr lang="en-US" altLang="zh-CN" sz="3600" dirty="0" smtClean="0">
                <a:latin typeface="+mn-ea"/>
              </a:rPr>
              <a:t>A8</a:t>
            </a:r>
            <a:r>
              <a:rPr lang="zh-CN" altLang="en-US" sz="3600" dirty="0" smtClean="0">
                <a:latin typeface="+mn-ea"/>
              </a:rPr>
              <a:t>如何传输数据到</a:t>
            </a:r>
            <a:r>
              <a:rPr lang="en-US" altLang="zh-CN" sz="3600" dirty="0" smtClean="0">
                <a:latin typeface="+mn-ea"/>
              </a:rPr>
              <a:t>Video-M3</a:t>
            </a:r>
            <a:r>
              <a:rPr lang="zh-CN" altLang="en-US" sz="3600" dirty="0" smtClean="0">
                <a:latin typeface="+mn-ea"/>
              </a:rPr>
              <a:t>？</a:t>
            </a:r>
            <a:endParaRPr lang="en-US" altLang="zh-CN" sz="3600" dirty="0" smtClean="0">
              <a:latin typeface="+mn-ea"/>
            </a:endParaRPr>
          </a:p>
          <a:p>
            <a:pPr marL="742950" indent="-742950">
              <a:buFontTx/>
              <a:buAutoNum type="arabicPeriod"/>
            </a:pPr>
            <a:r>
              <a:rPr lang="en-US" altLang="zh-CN" sz="3600" dirty="0">
                <a:latin typeface="+mn-ea"/>
              </a:rPr>
              <a:t>Video-M3</a:t>
            </a:r>
            <a:r>
              <a:rPr lang="zh-CN" altLang="en-US" sz="3600" dirty="0" smtClean="0">
                <a:latin typeface="+mn-ea"/>
              </a:rPr>
              <a:t>如何解码</a:t>
            </a:r>
            <a:r>
              <a:rPr lang="en-US" altLang="zh-CN" sz="3600" dirty="0">
                <a:latin typeface="+mn-ea"/>
              </a:rPr>
              <a:t>?</a:t>
            </a:r>
          </a:p>
          <a:p>
            <a:pPr marL="742950" indent="-742950">
              <a:buAutoNum type="arabicPeriod"/>
            </a:pPr>
            <a:endParaRPr lang="en-US" altLang="zh-CN" sz="3600" dirty="0" smtClean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8063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程序流程</a:t>
            </a:r>
            <a:endParaRPr kumimoji="0" 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122630" y="2299580"/>
            <a:ext cx="114649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/>
              <a:t>YUV420SP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2948429" y="2299580"/>
            <a:ext cx="175788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M3</a:t>
            </a:r>
            <a:r>
              <a:rPr lang="zh-CN" altLang="en-US" dirty="0" smtClean="0"/>
              <a:t>编码成</a:t>
            </a:r>
            <a:r>
              <a:rPr lang="en-US" altLang="zh-CN" dirty="0" smtClean="0"/>
              <a:t>H264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5385614" y="2299580"/>
            <a:ext cx="114649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输出到</a:t>
            </a:r>
            <a:r>
              <a:rPr lang="en-US" altLang="zh-CN" dirty="0" smtClean="0"/>
              <a:t>A8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7211413" y="2299580"/>
            <a:ext cx="138272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A8</a:t>
            </a:r>
            <a:r>
              <a:rPr lang="zh-CN" altLang="en-US" dirty="0" smtClean="0"/>
              <a:t>写入硬盘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9296262" y="2299580"/>
            <a:ext cx="203645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A8</a:t>
            </a:r>
            <a:r>
              <a:rPr lang="zh-CN" altLang="en-US" dirty="0" smtClean="0"/>
              <a:t>从硬盘读出数据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9307539" y="3489618"/>
            <a:ext cx="202517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输出到</a:t>
            </a:r>
            <a:r>
              <a:rPr lang="en-US" altLang="zh-CN" dirty="0" smtClean="0"/>
              <a:t>M3</a:t>
            </a:r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6454294" y="3489618"/>
            <a:ext cx="216266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M3</a:t>
            </a:r>
            <a:r>
              <a:rPr lang="zh-CN" altLang="en-US" dirty="0" smtClean="0"/>
              <a:t>解码成</a:t>
            </a:r>
            <a:r>
              <a:rPr lang="en-US" altLang="zh-CN" dirty="0"/>
              <a:t>YUV420SP</a:t>
            </a:r>
            <a:endParaRPr lang="zh-CN" altLang="en-US" dirty="0"/>
          </a:p>
        </p:txBody>
      </p:sp>
      <p:cxnSp>
        <p:nvCxnSpPr>
          <p:cNvPr id="5" name="直接箭头连接符 4"/>
          <p:cNvCxnSpPr>
            <a:stCxn id="3" idx="3"/>
            <a:endCxn id="12" idx="1"/>
          </p:cNvCxnSpPr>
          <p:nvPr/>
        </p:nvCxnSpPr>
        <p:spPr>
          <a:xfrm>
            <a:off x="2269125" y="2484246"/>
            <a:ext cx="6793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>
            <a:off x="4706310" y="2484246"/>
            <a:ext cx="6793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>
            <a:off x="6532109" y="2495387"/>
            <a:ext cx="6793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>
            <a:off x="8616958" y="2471823"/>
            <a:ext cx="6793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>
            <a:stCxn id="15" idx="2"/>
            <a:endCxn id="21" idx="0"/>
          </p:cNvCxnSpPr>
          <p:nvPr/>
        </p:nvCxnSpPr>
        <p:spPr>
          <a:xfrm>
            <a:off x="10314488" y="2668912"/>
            <a:ext cx="5638" cy="8207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>
            <a:stCxn id="21" idx="1"/>
            <a:endCxn id="22" idx="3"/>
          </p:cNvCxnSpPr>
          <p:nvPr/>
        </p:nvCxnSpPr>
        <p:spPr>
          <a:xfrm flipH="1">
            <a:off x="8616958" y="3674284"/>
            <a:ext cx="6905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51213" y="1625600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049395" y="2936875"/>
            <a:ext cx="827088" cy="828675"/>
            <a:chOff x="2655801" y="3904558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655801" y="3904558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732794" y="4044259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395470" y="1721485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DM8148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多核框架简介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089842" y="3076575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Syslink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框架简介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704080" y="4305935"/>
            <a:ext cx="827088" cy="828675"/>
            <a:chOff x="2655801" y="3904558"/>
            <a:chExt cx="828000" cy="828000"/>
          </a:xfrm>
        </p:grpSpPr>
        <p:sp>
          <p:nvSpPr>
            <p:cNvPr id="6" name="椭圆 5"/>
            <p:cNvSpPr>
              <a:spLocks noChangeAspect="1"/>
            </p:cNvSpPr>
            <p:nvPr/>
          </p:nvSpPr>
          <p:spPr>
            <a:xfrm>
              <a:off x="2655801" y="3904558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732794" y="4044259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5696267" y="4445635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A8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 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M3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通信例子讲解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2667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/>
            </a:r>
            <a:b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panose="020F0302020204030204" charset="0"/>
              <a:ea typeface="宋体" panose="02010600030101010101" pitchFamily="2" charset="-122"/>
              <a:sym typeface="Calibri Light" panose="020F0302020204030204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22215" y="2568575"/>
            <a:ext cx="6141720" cy="1566545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en-US" altLang="zh-CN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           </a:t>
            </a:r>
            <a:r>
              <a:rPr lang="zh-CN" altLang="en-US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246188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313180" y="2545080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anose="020B0503020204020204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312863" y="3224530"/>
            <a:ext cx="3433762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官网:www.tronlong.com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论坛: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51</a:t>
            </a:r>
            <a:r>
              <a:rPr lang="en-US" altLang="zh-CN" dirty="0" err="1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ele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ne</a:t>
            </a:r>
            <a:r>
              <a:rPr lang="en-US" altLang="zh-CN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t</a:t>
            </a:r>
          </a:p>
        </p:txBody>
      </p:sp>
      <p:pic>
        <p:nvPicPr>
          <p:cNvPr id="2" name="图片 1" descr="二维码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215" y="2584450"/>
            <a:ext cx="1898015" cy="1554480"/>
          </a:xfrm>
          <a:prstGeom prst="rect">
            <a:avLst/>
          </a:prstGeom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289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DM8148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多核框架简介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2105" y="3375025"/>
            <a:ext cx="4289425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3382" y="311528"/>
            <a:ext cx="7113588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DM8148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硬件框图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5188" y="1461786"/>
            <a:ext cx="7609840" cy="493141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1101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DM8148 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多核软件框图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175" y="995881"/>
            <a:ext cx="9391650" cy="554303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MCFW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软件框图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432" y="1125098"/>
            <a:ext cx="6400800" cy="49913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Link</a:t>
            </a:r>
            <a:r>
              <a:rPr kumimoji="0" lang="en-US" altLang="zh-CN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机制框图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112" y="1067300"/>
            <a:ext cx="9401175" cy="526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49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Link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类型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08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887" y="1092068"/>
            <a:ext cx="9420225" cy="532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660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9250" y="2876550"/>
            <a:ext cx="4979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Syslink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框架简介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29250" y="3375025"/>
            <a:ext cx="4645025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1178</TotalTime>
  <Words>1319</Words>
  <Application>Microsoft Office PowerPoint</Application>
  <PresentationFormat>宽屏</PresentationFormat>
  <Paragraphs>210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Aharoni</vt:lpstr>
      <vt:lpstr>方正姚体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>王斌</dc:creator>
  <cp:lastModifiedBy>weifeng Liang</cp:lastModifiedBy>
  <cp:revision>1103</cp:revision>
  <dcterms:created xsi:type="dcterms:W3CDTF">2015-05-05T08:02:00Z</dcterms:created>
  <dcterms:modified xsi:type="dcterms:W3CDTF">2016-11-06T14:28:49Z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2052-10.1.0.5975</vt:lpwstr>
  </property>
</Properties>
</file>