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57" r:id="rId2"/>
    <p:sldId id="404" r:id="rId3"/>
    <p:sldId id="259" r:id="rId4"/>
    <p:sldId id="262" r:id="rId5"/>
    <p:sldId id="261" r:id="rId6"/>
    <p:sldId id="353" r:id="rId7"/>
    <p:sldId id="414" r:id="rId8"/>
    <p:sldId id="415" r:id="rId9"/>
    <p:sldId id="417" r:id="rId10"/>
    <p:sldId id="418" r:id="rId11"/>
    <p:sldId id="419" r:id="rId12"/>
    <p:sldId id="264" r:id="rId13"/>
    <p:sldId id="411" r:id="rId14"/>
    <p:sldId id="420" r:id="rId15"/>
    <p:sldId id="307" r:id="rId16"/>
    <p:sldId id="413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eifeng Liang" initials="wL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63" autoAdjust="0"/>
    <p:restoredTop sz="94660"/>
  </p:normalViewPr>
  <p:slideViewPr>
    <p:cSldViewPr snapToGrid="0">
      <p:cViewPr varScale="1">
        <p:scale>
          <a:sx n="82" d="100"/>
          <a:sy n="82" d="100"/>
        </p:scale>
        <p:origin x="55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并行通信：通常是将数据字节的各位用多条数据线同时进行传送 。</a:t>
            </a:r>
          </a:p>
          <a:p>
            <a:r>
              <a:rPr lang="zh-CN" altLang="en-US"/>
              <a:t>串行通信：将数据字节分成一位一位的形式在一条传输线上逐个地传送。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04931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16954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33041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lvl="0" indent="719455" eaLnBrk="1" hangingPunct="1">
              <a:lnSpc>
                <a:spcPct val="125000"/>
              </a:lnSpc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同步是指：发送方发出数据后，等接收方发回响应以后才发下一个数据包的通讯方式。 共享一个时钟  </a:t>
            </a:r>
          </a:p>
          <a:p>
            <a:r>
              <a:rPr lang="zh-CN" altLang="en-US"/>
              <a:t>异步是指：发送方发出数据后，不等接收方发回响应，接着发送下个数据包的通讯方式。不需要发送时钟 必须提前约定一致的时序参数和特殊位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24197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并行通信：通常是将数据字节的各位用多条数据线同时进行传送 。</a:t>
            </a:r>
          </a:p>
          <a:p>
            <a:r>
              <a:rPr lang="zh-CN" altLang="en-US"/>
              <a:t>串行通信：将数据字节分成一位一位的形式在一条传输线上逐个地传送。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17065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并行通信：通常是将数据字节的各位用多条数据线同时进行传送 。</a:t>
            </a:r>
          </a:p>
          <a:p>
            <a:r>
              <a:rPr lang="zh-CN" altLang="en-US"/>
              <a:t>串行通信：将数据字节分成一位一位的形式在一条传输线上逐个地传送。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1016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2016/11/14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2016/11/14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2016/11/14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62C8B-B14F-4D97-AF65-F5344CB8AC3E}" type="datetime1">
              <a:rPr lang="zh-CN" altLang="en-US"/>
              <a:t>2016/11/14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7531735" y="2723198"/>
            <a:ext cx="2573338" cy="6591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广州创龙电子科技有限公司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515225" y="3727450"/>
            <a:ext cx="2573338" cy="426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Guangzhou Tronlong Electronic Technology 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Co., Ltd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0088563" y="2716213"/>
            <a:ext cx="579437" cy="1362075"/>
            <a:chOff x="8564451" y="2716812"/>
            <a:chExt cx="579549" cy="1361673"/>
          </a:xfrm>
        </p:grpSpPr>
        <p:sp>
          <p:nvSpPr>
            <p:cNvPr id="12" name="矩形 11"/>
            <p:cNvSpPr/>
            <p:nvPr/>
          </p:nvSpPr>
          <p:spPr>
            <a:xfrm>
              <a:off x="8564451" y="2716812"/>
              <a:ext cx="579549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8564451" y="3805061"/>
              <a:ext cx="579549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26617" y="2716211"/>
            <a:ext cx="6555104" cy="1361582"/>
            <a:chOff x="0" y="2716812"/>
            <a:chExt cx="6189630" cy="1361673"/>
          </a:xfrm>
        </p:grpSpPr>
        <p:sp>
          <p:nvSpPr>
            <p:cNvPr id="30" name="矩形 29"/>
            <p:cNvSpPr/>
            <p:nvPr/>
          </p:nvSpPr>
          <p:spPr>
            <a:xfrm>
              <a:off x="0" y="3805061"/>
              <a:ext cx="5991141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0" y="2716812"/>
              <a:ext cx="5991142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12" name="文本框 6"/>
            <p:cNvSpPr txBox="1"/>
            <p:nvPr/>
          </p:nvSpPr>
          <p:spPr>
            <a:xfrm>
              <a:off x="2670001" y="2771426"/>
              <a:ext cx="3519629" cy="51184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lvl="0">
                <a:lnSpc>
                  <a:spcPct val="125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AM437x-PRU</a:t>
              </a: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架构讲解</a:t>
              </a:r>
              <a:endParaRPr 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730248" y="2768140"/>
            <a:ext cx="1223962" cy="1223963"/>
            <a:chOff x="1734969" y="2787385"/>
            <a:chExt cx="1224000" cy="1223998"/>
          </a:xfrm>
        </p:grpSpPr>
        <p:sp>
          <p:nvSpPr>
            <p:cNvPr id="27" name="椭圆 26"/>
            <p:cNvSpPr/>
            <p:nvPr/>
          </p:nvSpPr>
          <p:spPr>
            <a:xfrm>
              <a:off x="1734969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7" name="Freeform 9"/>
            <p:cNvSpPr>
              <a:spLocks noEditPoints="1"/>
            </p:cNvSpPr>
            <p:nvPr/>
          </p:nvSpPr>
          <p:spPr>
            <a:xfrm>
              <a:off x="1945451" y="3091502"/>
              <a:ext cx="803035" cy="615763"/>
            </a:xfrm>
            <a:custGeom>
              <a:avLst/>
              <a:gdLst/>
              <a:ahLst/>
              <a:cxnLst>
                <a:cxn ang="0">
                  <a:pos x="123544" y="15589"/>
                </a:cxn>
                <a:cxn ang="0">
                  <a:pos x="208480" y="31178"/>
                </a:cxn>
                <a:cxn ang="0">
                  <a:pos x="146708" y="374134"/>
                </a:cxn>
                <a:cxn ang="0">
                  <a:pos x="30886" y="350751"/>
                </a:cxn>
                <a:cxn ang="0">
                  <a:pos x="123544" y="15589"/>
                </a:cxn>
                <a:cxn ang="0">
                  <a:pos x="138987" y="506640"/>
                </a:cxn>
                <a:cxn ang="0">
                  <a:pos x="123544" y="561202"/>
                </a:cxn>
                <a:cxn ang="0">
                  <a:pos x="779871" y="561202"/>
                </a:cxn>
                <a:cxn ang="0">
                  <a:pos x="803035" y="561202"/>
                </a:cxn>
                <a:cxn ang="0">
                  <a:pos x="803035" y="530024"/>
                </a:cxn>
                <a:cxn ang="0">
                  <a:pos x="803035" y="202656"/>
                </a:cxn>
                <a:cxn ang="0">
                  <a:pos x="803035" y="187067"/>
                </a:cxn>
                <a:cxn ang="0">
                  <a:pos x="795314" y="179273"/>
                </a:cxn>
                <a:cxn ang="0">
                  <a:pos x="694934" y="77945"/>
                </a:cxn>
                <a:cxn ang="0">
                  <a:pos x="687213" y="70150"/>
                </a:cxn>
                <a:cxn ang="0">
                  <a:pos x="671770" y="70150"/>
                </a:cxn>
                <a:cxn ang="0">
                  <a:pos x="239366" y="70150"/>
                </a:cxn>
                <a:cxn ang="0">
                  <a:pos x="239366" y="132506"/>
                </a:cxn>
                <a:cxn ang="0">
                  <a:pos x="648605" y="132506"/>
                </a:cxn>
                <a:cxn ang="0">
                  <a:pos x="640884" y="218245"/>
                </a:cxn>
                <a:cxn ang="0">
                  <a:pos x="640884" y="233834"/>
                </a:cxn>
                <a:cxn ang="0">
                  <a:pos x="656327" y="233834"/>
                </a:cxn>
                <a:cxn ang="0">
                  <a:pos x="748985" y="226040"/>
                </a:cxn>
                <a:cxn ang="0">
                  <a:pos x="748985" y="506640"/>
                </a:cxn>
                <a:cxn ang="0">
                  <a:pos x="138987" y="506640"/>
                </a:cxn>
                <a:cxn ang="0">
                  <a:pos x="733542" y="202656"/>
                </a:cxn>
                <a:cxn ang="0">
                  <a:pos x="664048" y="202656"/>
                </a:cxn>
                <a:cxn ang="0">
                  <a:pos x="671770" y="140300"/>
                </a:cxn>
                <a:cxn ang="0">
                  <a:pos x="733542" y="202656"/>
                </a:cxn>
                <a:cxn ang="0">
                  <a:pos x="247088" y="335162"/>
                </a:cxn>
                <a:cxn ang="0">
                  <a:pos x="571390" y="335162"/>
                </a:cxn>
                <a:cxn ang="0">
                  <a:pos x="571390" y="350751"/>
                </a:cxn>
                <a:cxn ang="0">
                  <a:pos x="247088" y="350751"/>
                </a:cxn>
                <a:cxn ang="0">
                  <a:pos x="247088" y="335162"/>
                </a:cxn>
                <a:cxn ang="0">
                  <a:pos x="247088" y="249423"/>
                </a:cxn>
                <a:cxn ang="0">
                  <a:pos x="548226" y="249423"/>
                </a:cxn>
                <a:cxn ang="0">
                  <a:pos x="548226" y="272806"/>
                </a:cxn>
                <a:cxn ang="0">
                  <a:pos x="247088" y="272806"/>
                </a:cxn>
                <a:cxn ang="0">
                  <a:pos x="247088" y="249423"/>
                </a:cxn>
                <a:cxn ang="0">
                  <a:pos x="247088" y="171478"/>
                </a:cxn>
                <a:cxn ang="0">
                  <a:pos x="548226" y="171478"/>
                </a:cxn>
                <a:cxn ang="0">
                  <a:pos x="548226" y="194862"/>
                </a:cxn>
                <a:cxn ang="0">
                  <a:pos x="247088" y="194862"/>
                </a:cxn>
                <a:cxn ang="0">
                  <a:pos x="247088" y="171478"/>
                </a:cxn>
                <a:cxn ang="0">
                  <a:pos x="23164" y="514435"/>
                </a:cxn>
                <a:cxn ang="0">
                  <a:pos x="69493" y="530024"/>
                </a:cxn>
                <a:cxn ang="0">
                  <a:pos x="69493" y="576791"/>
                </a:cxn>
                <a:cxn ang="0">
                  <a:pos x="38607" y="615763"/>
                </a:cxn>
                <a:cxn ang="0">
                  <a:pos x="15443" y="607969"/>
                </a:cxn>
                <a:cxn ang="0">
                  <a:pos x="0" y="561202"/>
                </a:cxn>
                <a:cxn ang="0">
                  <a:pos x="23164" y="514435"/>
                </a:cxn>
                <a:cxn ang="0">
                  <a:pos x="30886" y="374134"/>
                </a:cxn>
                <a:cxn ang="0">
                  <a:pos x="15443" y="506640"/>
                </a:cxn>
                <a:cxn ang="0">
                  <a:pos x="92658" y="522229"/>
                </a:cxn>
                <a:cxn ang="0">
                  <a:pos x="131265" y="397518"/>
                </a:cxn>
                <a:cxn ang="0">
                  <a:pos x="30886" y="374134"/>
                </a:cxn>
              </a:cxnLst>
              <a:rect l="0" t="0" r="0" b="0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255584" y="2770346"/>
            <a:ext cx="1223963" cy="1223963"/>
            <a:chOff x="222586" y="2787385"/>
            <a:chExt cx="1224000" cy="1223998"/>
          </a:xfrm>
        </p:grpSpPr>
        <p:sp>
          <p:nvSpPr>
            <p:cNvPr id="20" name="椭圆 19"/>
            <p:cNvSpPr/>
            <p:nvPr/>
          </p:nvSpPr>
          <p:spPr>
            <a:xfrm>
              <a:off x="222586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9" name="Freeform 5"/>
            <p:cNvSpPr>
              <a:spLocks noEditPoints="1"/>
            </p:cNvSpPr>
            <p:nvPr/>
          </p:nvSpPr>
          <p:spPr>
            <a:xfrm>
              <a:off x="446632" y="3034538"/>
              <a:ext cx="775907" cy="729691"/>
            </a:xfrm>
            <a:custGeom>
              <a:avLst/>
              <a:gdLst/>
              <a:ahLst/>
              <a:cxnLst>
                <a:cxn ang="0">
                  <a:pos x="63992" y="80186"/>
                </a:cxn>
                <a:cxn ang="0">
                  <a:pos x="223973" y="80186"/>
                </a:cxn>
                <a:cxn ang="0">
                  <a:pos x="327961" y="360836"/>
                </a:cxn>
                <a:cxn ang="0">
                  <a:pos x="407951" y="328762"/>
                </a:cxn>
                <a:cxn ang="0">
                  <a:pos x="471943" y="368855"/>
                </a:cxn>
                <a:cxn ang="0">
                  <a:pos x="527937" y="216502"/>
                </a:cxn>
                <a:cxn ang="0">
                  <a:pos x="583930" y="272632"/>
                </a:cxn>
                <a:cxn ang="0">
                  <a:pos x="663920" y="184427"/>
                </a:cxn>
                <a:cxn ang="0">
                  <a:pos x="583930" y="320743"/>
                </a:cxn>
                <a:cxn ang="0">
                  <a:pos x="535936" y="264613"/>
                </a:cxn>
                <a:cxn ang="0">
                  <a:pos x="487942" y="408948"/>
                </a:cxn>
                <a:cxn ang="0">
                  <a:pos x="407951" y="360836"/>
                </a:cxn>
                <a:cxn ang="0">
                  <a:pos x="327961" y="360836"/>
                </a:cxn>
                <a:cxn ang="0">
                  <a:pos x="591929" y="689598"/>
                </a:cxn>
                <a:cxn ang="0">
                  <a:pos x="343959" y="729691"/>
                </a:cxn>
                <a:cxn ang="0">
                  <a:pos x="503940" y="545264"/>
                </a:cxn>
                <a:cxn ang="0">
                  <a:pos x="775907" y="545264"/>
                </a:cxn>
                <a:cxn ang="0">
                  <a:pos x="775907" y="48111"/>
                </a:cxn>
                <a:cxn ang="0">
                  <a:pos x="743911" y="24056"/>
                </a:cxn>
                <a:cxn ang="0">
                  <a:pos x="271967" y="72167"/>
                </a:cxn>
                <a:cxn ang="0">
                  <a:pos x="719914" y="489134"/>
                </a:cxn>
                <a:cxn ang="0">
                  <a:pos x="287965" y="545264"/>
                </a:cxn>
                <a:cxn ang="0">
                  <a:pos x="431948" y="673561"/>
                </a:cxn>
                <a:cxn ang="0">
                  <a:pos x="503940" y="545264"/>
                </a:cxn>
                <a:cxn ang="0">
                  <a:pos x="55993" y="441022"/>
                </a:cxn>
                <a:cxn ang="0">
                  <a:pos x="111987" y="729691"/>
                </a:cxn>
                <a:cxn ang="0">
                  <a:pos x="159981" y="481115"/>
                </a:cxn>
                <a:cxn ang="0">
                  <a:pos x="247970" y="729691"/>
                </a:cxn>
                <a:cxn ang="0">
                  <a:pos x="223973" y="264613"/>
                </a:cxn>
                <a:cxn ang="0">
                  <a:pos x="439947" y="192446"/>
                </a:cxn>
                <a:cxn ang="0">
                  <a:pos x="159981" y="184427"/>
                </a:cxn>
                <a:cxn ang="0">
                  <a:pos x="151982" y="216502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27985" y="216502"/>
                </a:cxn>
                <a:cxn ang="0">
                  <a:pos x="127985" y="184427"/>
                </a:cxn>
                <a:cxn ang="0">
                  <a:pos x="0" y="400929"/>
                </a:cxn>
              </a:cxnLst>
              <a:rect l="0" t="0" r="0" b="0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2943225" y="361950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F</a:t>
            </a:r>
            <a:r>
              <a:rPr lang="en-US" altLang="zh-CN" sz="3200" b="1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ast</a:t>
            </a:r>
            <a:r>
              <a:rPr lang="en-US" altLang="zh-CN" sz="3200" b="1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IO</a:t>
            </a:r>
            <a:r>
              <a:rPr lang="zh-CN" altLang="en-US" sz="3200" b="1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功能</a:t>
            </a:r>
            <a:endParaRPr lang="zh-CN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565" y="1080952"/>
            <a:ext cx="9782175" cy="5325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332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11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2943225" y="361950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工业以太网协议</a:t>
            </a:r>
            <a:r>
              <a:rPr lang="zh-CN" altLang="en-US" sz="3200" b="1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功能</a:t>
            </a:r>
            <a:endParaRPr lang="zh-CN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282" y="946725"/>
            <a:ext cx="9715500" cy="5459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921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29250" y="2876550"/>
            <a:ext cx="46450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PRU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开发实例分析</a:t>
            </a:r>
          </a:p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da-DK" altLang="zh-CN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293706"/>
            <a:ext cx="3144383" cy="189269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 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 </a:t>
            </a:r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13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3115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PRU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和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A9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的软件框图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962" y="1067300"/>
            <a:ext cx="9744075" cy="548368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14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2044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PRU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控制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LED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71600" y="1184988"/>
            <a:ext cx="951722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+mn-ea"/>
              </a:rPr>
              <a:t>1. </a:t>
            </a:r>
            <a:r>
              <a:rPr lang="zh-CN" altLang="en-US" sz="2800" dirty="0">
                <a:latin typeface="+mn-ea"/>
              </a:rPr>
              <a:t>开发工具：</a:t>
            </a:r>
            <a:r>
              <a:rPr lang="en-US" altLang="zh-CN" sz="2800" dirty="0">
                <a:latin typeface="+mn-ea"/>
              </a:rPr>
              <a:t>CCS</a:t>
            </a:r>
          </a:p>
          <a:p>
            <a:endParaRPr lang="en-US" altLang="zh-CN" sz="2800" dirty="0">
              <a:latin typeface="+mn-ea"/>
            </a:endParaRPr>
          </a:p>
          <a:p>
            <a:r>
              <a:rPr lang="en-US" altLang="zh-CN" sz="2800" dirty="0">
                <a:latin typeface="+mn-ea"/>
              </a:rPr>
              <a:t>2. </a:t>
            </a:r>
            <a:r>
              <a:rPr lang="zh-CN" altLang="en-US" sz="2800" dirty="0">
                <a:latin typeface="+mn-ea"/>
              </a:rPr>
              <a:t>开发语言：</a:t>
            </a:r>
            <a:r>
              <a:rPr lang="en-US" altLang="zh-CN" sz="2800" dirty="0">
                <a:latin typeface="+mn-ea"/>
              </a:rPr>
              <a:t>C</a:t>
            </a:r>
            <a:r>
              <a:rPr lang="zh-CN" altLang="en-US" sz="2800" dirty="0">
                <a:latin typeface="+mn-ea"/>
              </a:rPr>
              <a:t>语言</a:t>
            </a:r>
            <a:endParaRPr lang="en-US" altLang="zh-CN" sz="2800" dirty="0">
              <a:latin typeface="+mn-ea"/>
            </a:endParaRPr>
          </a:p>
          <a:p>
            <a:endParaRPr lang="en-US" altLang="zh-CN" sz="2800" dirty="0">
              <a:latin typeface="+mn-ea"/>
            </a:endParaRPr>
          </a:p>
          <a:p>
            <a:r>
              <a:rPr lang="en-US" altLang="zh-CN" sz="2800" dirty="0">
                <a:latin typeface="+mn-ea"/>
              </a:rPr>
              <a:t>3. </a:t>
            </a:r>
            <a:r>
              <a:rPr lang="zh-CN" altLang="en-US" sz="2800" dirty="0">
                <a:latin typeface="+mn-ea"/>
              </a:rPr>
              <a:t>程序功能：</a:t>
            </a:r>
            <a:endParaRPr lang="en-US" altLang="zh-CN" sz="2800" dirty="0">
              <a:latin typeface="+mn-ea"/>
            </a:endParaRPr>
          </a:p>
          <a:p>
            <a:r>
              <a:rPr lang="en-US" altLang="zh-CN" sz="2800" dirty="0">
                <a:latin typeface="+mn-ea"/>
              </a:rPr>
              <a:t>   </a:t>
            </a:r>
            <a:r>
              <a:rPr lang="zh-CN" altLang="en-US" sz="2800" dirty="0">
                <a:latin typeface="+mn-ea"/>
              </a:rPr>
              <a:t>通过</a:t>
            </a:r>
            <a:r>
              <a:rPr lang="en-US" altLang="zh-CN" sz="2800" dirty="0">
                <a:latin typeface="+mn-ea"/>
              </a:rPr>
              <a:t>PRU</a:t>
            </a:r>
            <a:r>
              <a:rPr lang="zh-CN" altLang="en-US" sz="2800" dirty="0">
                <a:latin typeface="+mn-ea"/>
              </a:rPr>
              <a:t>控制</a:t>
            </a:r>
            <a:r>
              <a:rPr lang="en-US" altLang="zh-CN" sz="2800" dirty="0">
                <a:latin typeface="+mn-ea"/>
              </a:rPr>
              <a:t>4</a:t>
            </a:r>
            <a:r>
              <a:rPr lang="zh-CN" altLang="en-US" sz="2800" dirty="0">
                <a:latin typeface="+mn-ea"/>
              </a:rPr>
              <a:t>个</a:t>
            </a:r>
            <a:r>
              <a:rPr lang="en-US" altLang="zh-CN" sz="2800" dirty="0">
                <a:latin typeface="+mn-ea"/>
              </a:rPr>
              <a:t>LED</a:t>
            </a:r>
            <a:r>
              <a:rPr lang="zh-CN" altLang="en-US" sz="2800" dirty="0">
                <a:latin typeface="+mn-ea"/>
              </a:rPr>
              <a:t>灯，实现流水灯功能</a:t>
            </a:r>
          </a:p>
        </p:txBody>
      </p:sp>
    </p:spTree>
    <p:extLst>
      <p:ext uri="{BB962C8B-B14F-4D97-AF65-F5344CB8AC3E}">
        <p14:creationId xmlns:p14="http://schemas.microsoft.com/office/powerpoint/2010/main" val="2862729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1" name="矩形 20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612" name="文本框 21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15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2959099" y="368300"/>
            <a:ext cx="3189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PRU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实现按键功能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371600" y="1184988"/>
            <a:ext cx="951722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+mn-ea"/>
              </a:rPr>
              <a:t>1. </a:t>
            </a:r>
            <a:r>
              <a:rPr lang="zh-CN" altLang="en-US" sz="2800" dirty="0">
                <a:latin typeface="+mn-ea"/>
              </a:rPr>
              <a:t>开发工具：</a:t>
            </a:r>
            <a:r>
              <a:rPr lang="en-US" altLang="zh-CN" sz="2800" dirty="0">
                <a:latin typeface="+mn-ea"/>
              </a:rPr>
              <a:t>CCS</a:t>
            </a:r>
          </a:p>
          <a:p>
            <a:endParaRPr lang="en-US" altLang="zh-CN" sz="2800" dirty="0">
              <a:latin typeface="+mn-ea"/>
            </a:endParaRPr>
          </a:p>
          <a:p>
            <a:r>
              <a:rPr lang="en-US" altLang="zh-CN" sz="2800" dirty="0">
                <a:latin typeface="+mn-ea"/>
              </a:rPr>
              <a:t>2. </a:t>
            </a:r>
            <a:r>
              <a:rPr lang="zh-CN" altLang="en-US" sz="2800" dirty="0">
                <a:latin typeface="+mn-ea"/>
              </a:rPr>
              <a:t>开发语言：</a:t>
            </a:r>
            <a:r>
              <a:rPr lang="en-US" altLang="zh-CN" sz="2800" dirty="0">
                <a:latin typeface="+mn-ea"/>
              </a:rPr>
              <a:t>C</a:t>
            </a:r>
            <a:r>
              <a:rPr lang="zh-CN" altLang="en-US" sz="2800" dirty="0">
                <a:latin typeface="+mn-ea"/>
              </a:rPr>
              <a:t>语言</a:t>
            </a:r>
            <a:endParaRPr lang="en-US" altLang="zh-CN" sz="2800" dirty="0">
              <a:latin typeface="+mn-ea"/>
            </a:endParaRPr>
          </a:p>
          <a:p>
            <a:endParaRPr lang="en-US" altLang="zh-CN" sz="2800" dirty="0">
              <a:latin typeface="+mn-ea"/>
            </a:endParaRPr>
          </a:p>
          <a:p>
            <a:r>
              <a:rPr lang="en-US" altLang="zh-CN" sz="2800" dirty="0">
                <a:latin typeface="+mn-ea"/>
              </a:rPr>
              <a:t>3. </a:t>
            </a:r>
            <a:r>
              <a:rPr lang="zh-CN" altLang="en-US" sz="2800" dirty="0">
                <a:latin typeface="+mn-ea"/>
              </a:rPr>
              <a:t>程序功能：</a:t>
            </a:r>
            <a:endParaRPr lang="en-US" altLang="zh-CN" sz="2800" dirty="0">
              <a:latin typeface="+mn-ea"/>
            </a:endParaRPr>
          </a:p>
          <a:p>
            <a:r>
              <a:rPr lang="en-US" altLang="zh-CN" sz="2800" dirty="0">
                <a:latin typeface="+mn-ea"/>
              </a:rPr>
              <a:t>   </a:t>
            </a:r>
            <a:r>
              <a:rPr lang="zh-CN" altLang="en-US" sz="2800" dirty="0">
                <a:latin typeface="+mn-ea"/>
              </a:rPr>
              <a:t>通过</a:t>
            </a:r>
            <a:r>
              <a:rPr lang="en-US" altLang="zh-CN" sz="2800" dirty="0">
                <a:latin typeface="+mn-ea"/>
              </a:rPr>
              <a:t>PRU</a:t>
            </a:r>
            <a:r>
              <a:rPr lang="zh-CN" altLang="en-US" sz="2800" dirty="0">
                <a:latin typeface="+mn-ea"/>
              </a:rPr>
              <a:t>读取按键的状态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组合 5"/>
          <p:cNvGrpSpPr/>
          <p:nvPr/>
        </p:nvGrpSpPr>
        <p:grpSpPr>
          <a:xfrm>
            <a:off x="0" y="26670"/>
            <a:ext cx="12192000" cy="6872288"/>
            <a:chOff x="0" y="0"/>
            <a:chExt cx="12192000" cy="6872515"/>
          </a:xfrm>
        </p:grpSpPr>
        <p:sp>
          <p:nvSpPr>
            <p:cNvPr id="32771" name="矩形 4"/>
            <p:cNvSpPr/>
            <p:nvPr/>
          </p:nvSpPr>
          <p:spPr>
            <a:xfrm>
              <a:off x="0" y="5406913"/>
              <a:ext cx="12192000" cy="1465602"/>
            </a:xfrm>
            <a:prstGeom prst="rect">
              <a:avLst/>
            </a:prstGeom>
            <a:solidFill>
              <a:srgbClr val="D8D8D8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2772" name="矩形 3"/>
            <p:cNvSpPr/>
            <p:nvPr/>
          </p:nvSpPr>
          <p:spPr>
            <a:xfrm>
              <a:off x="0" y="0"/>
              <a:ext cx="12192000" cy="5529943"/>
            </a:xfrm>
            <a:prstGeom prst="rect">
              <a:avLst/>
            </a:prstGeom>
            <a:solidFill>
              <a:srgbClr val="1E4E79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32773" name="直接连接符 14"/>
          <p:cNvSpPr/>
          <p:nvPr/>
        </p:nvSpPr>
        <p:spPr>
          <a:xfrm>
            <a:off x="-65087" y="5511800"/>
            <a:ext cx="12285662" cy="0"/>
          </a:xfrm>
          <a:prstGeom prst="line">
            <a:avLst/>
          </a:prstGeom>
          <a:ln w="3810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4" name="直接连接符 9"/>
          <p:cNvSpPr/>
          <p:nvPr/>
        </p:nvSpPr>
        <p:spPr>
          <a:xfrm>
            <a:off x="6096000" y="5556250"/>
            <a:ext cx="6096000" cy="0"/>
          </a:xfrm>
          <a:prstGeom prst="line">
            <a:avLst/>
          </a:prstGeom>
          <a:ln w="38100" cap="flat" cmpd="sng">
            <a:solidFill>
              <a:srgbClr val="595959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5" name="Title 1"/>
          <p:cNvSpPr/>
          <p:nvPr/>
        </p:nvSpPr>
        <p:spPr>
          <a:xfrm>
            <a:off x="1143000" y="841375"/>
            <a:ext cx="6858000" cy="17907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ctr">
            <a:normAutofit/>
          </a:bodyPr>
          <a:lstStyle/>
          <a:p>
            <a:pPr lvl="0" algn="l" eaLnBrk="1" latinLnBrk="0" hangingPunct="1">
              <a:spcBef>
                <a:spcPct val="0"/>
              </a:spcBef>
              <a:buNone/>
            </a:pPr>
            <a:br>
              <a:rPr lang="zh-CN" altLang="en-US" sz="1800" dirty="0">
                <a:solidFill>
                  <a:srgbClr val="000000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</a:br>
            <a:endParaRPr lang="zh-CN" altLang="en-US" sz="1800" dirty="0">
              <a:solidFill>
                <a:srgbClr val="000000"/>
              </a:solidFill>
              <a:latin typeface="Calibri Light" panose="020F0302020204030204" charset="0"/>
              <a:ea typeface="宋体" panose="02010600030101010101" pitchFamily="2" charset="-122"/>
              <a:sym typeface="Calibri Light" panose="020F0302020204030204" charset="0"/>
            </a:endParaRPr>
          </a:p>
        </p:txBody>
      </p:sp>
      <p:sp>
        <p:nvSpPr>
          <p:cNvPr id="32776" name="直接连接符 5"/>
          <p:cNvSpPr/>
          <p:nvPr/>
        </p:nvSpPr>
        <p:spPr>
          <a:xfrm flipV="1">
            <a:off x="4876800" y="2568575"/>
            <a:ext cx="0" cy="1570038"/>
          </a:xfrm>
          <a:prstGeom prst="line">
            <a:avLst/>
          </a:prstGeom>
          <a:ln w="5715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7" name="文本框 6"/>
          <p:cNvSpPr/>
          <p:nvPr/>
        </p:nvSpPr>
        <p:spPr>
          <a:xfrm>
            <a:off x="5022215" y="2568575"/>
            <a:ext cx="6141720" cy="1566545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en-US" altLang="zh-CN" sz="9600" dirty="0">
                <a:solidFill>
                  <a:srgbClr val="276399"/>
                </a:solidFill>
                <a:latin typeface="Impact" panose="020B0806030902050204" charset="0"/>
                <a:ea typeface="宋体" panose="02010600030101010101" pitchFamily="2" charset="-122"/>
                <a:sym typeface="Impact" panose="020B0806030902050204" charset="0"/>
              </a:rPr>
              <a:t>           </a:t>
            </a:r>
            <a:r>
              <a:rPr lang="zh-CN" altLang="en-US" sz="9600" dirty="0">
                <a:solidFill>
                  <a:srgbClr val="276399"/>
                </a:solidFill>
                <a:latin typeface="Impact" panose="020B0806030902050204" charset="0"/>
                <a:ea typeface="宋体" panose="02010600030101010101" pitchFamily="2" charset="-122"/>
                <a:sym typeface="Impact" panose="020B0806030902050204" charset="0"/>
              </a:rPr>
              <a:t>谢谢</a:t>
            </a:r>
          </a:p>
        </p:txBody>
      </p:sp>
      <p:sp>
        <p:nvSpPr>
          <p:cNvPr id="32778" name="矩形 21"/>
          <p:cNvSpPr/>
          <p:nvPr/>
        </p:nvSpPr>
        <p:spPr>
          <a:xfrm>
            <a:off x="10560050" y="2568575"/>
            <a:ext cx="1631950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9" name="矩形 22"/>
          <p:cNvSpPr/>
          <p:nvPr/>
        </p:nvSpPr>
        <p:spPr>
          <a:xfrm>
            <a:off x="0" y="2544763"/>
            <a:ext cx="1246188" cy="1568450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80" name="矩形 25"/>
          <p:cNvSpPr/>
          <p:nvPr/>
        </p:nvSpPr>
        <p:spPr>
          <a:xfrm>
            <a:off x="1313180" y="2545080"/>
            <a:ext cx="2925763" cy="3841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/>
            <a:r>
              <a:rPr lang="zh-CN" altLang="en-US" dirty="0">
                <a:solidFill>
                  <a:schemeClr val="bg1"/>
                </a:solidFill>
                <a:latin typeface="Aharoni" charset="0"/>
                <a:ea typeface="微软雅黑" panose="020B0503020204020204" pitchFamily="34" charset="-122"/>
                <a:sym typeface="Aharoni" charset="0"/>
              </a:rPr>
              <a:t>广州创龙电子科技有限公司</a:t>
            </a:r>
          </a:p>
        </p:txBody>
      </p:sp>
      <p:sp>
        <p:nvSpPr>
          <p:cNvPr id="32781" name="矩形 24"/>
          <p:cNvSpPr/>
          <p:nvPr/>
        </p:nvSpPr>
        <p:spPr>
          <a:xfrm>
            <a:off x="1312863" y="3224530"/>
            <a:ext cx="3433762" cy="9144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l" eaLnBrk="1" hangingPunct="1"/>
            <a:endParaRPr lang="zh-CN" altLang="en-US" dirty="0">
              <a:solidFill>
                <a:schemeClr val="bg1"/>
              </a:solidFill>
              <a:latin typeface="方正姚体" panose="02010601030101010101" charset="-122"/>
              <a:ea typeface="方正姚体" panose="02010601030101010101" charset="-122"/>
              <a:sym typeface="方正姚体" panose="02010601030101010101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官网:www.tronlong.com</a:t>
            </a: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论坛:51</a:t>
            </a:r>
            <a:r>
              <a:rPr lang="en-US" altLang="zh-CN" dirty="0" err="1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ele</a:t>
            </a:r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.ne</a:t>
            </a:r>
            <a:r>
              <a:rPr lang="en-US" altLang="zh-CN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t</a:t>
            </a:r>
          </a:p>
        </p:txBody>
      </p:sp>
      <p:pic>
        <p:nvPicPr>
          <p:cNvPr id="2" name="图片 1" descr="二维码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2215" y="2584450"/>
            <a:ext cx="1898015" cy="1554480"/>
          </a:xfrm>
          <a:prstGeom prst="rect">
            <a:avLst/>
          </a:prstGeom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边形 4"/>
          <p:cNvSpPr/>
          <p:nvPr/>
        </p:nvSpPr>
        <p:spPr>
          <a:xfrm flipH="1">
            <a:off x="1497013" y="-6350"/>
            <a:ext cx="4635500" cy="6904038"/>
          </a:xfrm>
          <a:custGeom>
            <a:avLst/>
            <a:gdLst>
              <a:gd name="connsiteX0" fmla="*/ 0 w 4608514"/>
              <a:gd name="connsiteY0" fmla="*/ 6043981 h 6043981"/>
              <a:gd name="connsiteX1" fmla="*/ 2819212 w 4608514"/>
              <a:gd name="connsiteY1" fmla="*/ 0 h 6043981"/>
              <a:gd name="connsiteX2" fmla="*/ 4608514 w 4608514"/>
              <a:gd name="connsiteY2" fmla="*/ 0 h 6043981"/>
              <a:gd name="connsiteX3" fmla="*/ 1789302 w 4608514"/>
              <a:gd name="connsiteY3" fmla="*/ 6043981 h 6043981"/>
              <a:gd name="connsiteX4" fmla="*/ 0 w 4608514"/>
              <a:gd name="connsiteY4" fmla="*/ 6043981 h 6043981"/>
              <a:gd name="connsiteX0-1" fmla="*/ 0 w 4613184"/>
              <a:gd name="connsiteY0-2" fmla="*/ 6043981 h 6084322"/>
              <a:gd name="connsiteX1-3" fmla="*/ 2819212 w 4613184"/>
              <a:gd name="connsiteY1-4" fmla="*/ 0 h 6084322"/>
              <a:gd name="connsiteX2-5" fmla="*/ 4608514 w 4613184"/>
              <a:gd name="connsiteY2-6" fmla="*/ 0 h 6084322"/>
              <a:gd name="connsiteX3-7" fmla="*/ 4613184 w 4613184"/>
              <a:gd name="connsiteY3-8" fmla="*/ 6084322 h 6084322"/>
              <a:gd name="connsiteX4-9" fmla="*/ 0 w 4613184"/>
              <a:gd name="connsiteY4-10" fmla="*/ 6043981 h 6084322"/>
              <a:gd name="connsiteX0-11" fmla="*/ 0 w 4613184"/>
              <a:gd name="connsiteY0-12" fmla="*/ 6864251 h 6904592"/>
              <a:gd name="connsiteX1-13" fmla="*/ 3209177 w 4613184"/>
              <a:gd name="connsiteY1-14" fmla="*/ 0 h 6904592"/>
              <a:gd name="connsiteX2-15" fmla="*/ 4608514 w 4613184"/>
              <a:gd name="connsiteY2-16" fmla="*/ 820270 h 6904592"/>
              <a:gd name="connsiteX3-17" fmla="*/ 4613184 w 4613184"/>
              <a:gd name="connsiteY3-18" fmla="*/ 6904592 h 6904592"/>
              <a:gd name="connsiteX4-19" fmla="*/ 0 w 4613184"/>
              <a:gd name="connsiteY4-20" fmla="*/ 6864251 h 6904592"/>
              <a:gd name="connsiteX0-21" fmla="*/ 0 w 4635476"/>
              <a:gd name="connsiteY0-22" fmla="*/ 6864251 h 6904592"/>
              <a:gd name="connsiteX1-23" fmla="*/ 3209177 w 4635476"/>
              <a:gd name="connsiteY1-24" fmla="*/ 0 h 6904592"/>
              <a:gd name="connsiteX2-25" fmla="*/ 4635408 w 4635476"/>
              <a:gd name="connsiteY2-26" fmla="*/ 0 h 6904592"/>
              <a:gd name="connsiteX3-27" fmla="*/ 4613184 w 4635476"/>
              <a:gd name="connsiteY3-28" fmla="*/ 6904592 h 6904592"/>
              <a:gd name="connsiteX4-29" fmla="*/ 0 w 4635476"/>
              <a:gd name="connsiteY4-30" fmla="*/ 6864251 h 6904592"/>
            </a:gdLst>
            <a:ahLst/>
            <a:cxnLst>
              <a:cxn ang="0">
                <a:pos x="connsiteX0-21" y="connsiteY0-22"/>
              </a:cxn>
              <a:cxn ang="0">
                <a:pos x="connsiteX1-23" y="connsiteY1-24"/>
              </a:cxn>
              <a:cxn ang="0">
                <a:pos x="connsiteX2-25" y="connsiteY2-26"/>
              </a:cxn>
              <a:cxn ang="0">
                <a:pos x="connsiteX3-27" y="connsiteY3-28"/>
              </a:cxn>
              <a:cxn ang="0">
                <a:pos x="connsiteX4-29" y="connsiteY4-30"/>
              </a:cxn>
            </a:cxnLst>
            <a:rect l="l" t="t" r="r" b="b"/>
            <a:pathLst>
              <a:path w="4635476" h="6904592">
                <a:moveTo>
                  <a:pt x="0" y="6864251"/>
                </a:moveTo>
                <a:lnTo>
                  <a:pt x="3209177" y="0"/>
                </a:lnTo>
                <a:lnTo>
                  <a:pt x="4635408" y="0"/>
                </a:lnTo>
                <a:cubicBezTo>
                  <a:pt x="4636965" y="2028107"/>
                  <a:pt x="4611627" y="4876485"/>
                  <a:pt x="4613184" y="6904592"/>
                </a:cubicBezTo>
                <a:lnTo>
                  <a:pt x="0" y="686425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465221" y="1791592"/>
            <a:ext cx="828675" cy="828675"/>
            <a:chOff x="1827149" y="1625954"/>
            <a:chExt cx="828000" cy="828000"/>
          </a:xfrm>
        </p:grpSpPr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1827149" y="1625954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904142" y="1782985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01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293896" y="3542207"/>
            <a:ext cx="828675" cy="828675"/>
            <a:chOff x="2984793" y="4046659"/>
            <a:chExt cx="828000" cy="828000"/>
          </a:xfrm>
        </p:grpSpPr>
        <p:sp>
          <p:nvSpPr>
            <p:cNvPr id="11" name="椭圆 10"/>
            <p:cNvSpPr>
              <a:spLocks noChangeAspect="1"/>
            </p:cNvSpPr>
            <p:nvPr/>
          </p:nvSpPr>
          <p:spPr>
            <a:xfrm>
              <a:off x="2984793" y="4046659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061786" y="4199049"/>
              <a:ext cx="674014" cy="5227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02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509411" y="1948751"/>
            <a:ext cx="558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PRU-ICSS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287723" y="3725498"/>
            <a:ext cx="5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PRU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开发实例分析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971625" y="2901970"/>
            <a:ext cx="466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PRU-ICSS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45025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da-DK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03037"/>
            <a:ext cx="3862841" cy="179938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1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AM437X 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硬件框图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162" y="1067300"/>
            <a:ext cx="6496050" cy="5437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3200" b="1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PRU</a:t>
            </a:r>
            <a:r>
              <a:rPr lang="zh-CN" altLang="en-US" sz="3200" b="1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简介</a:t>
            </a:r>
            <a:endParaRPr lang="zh-CN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557280" y="1610862"/>
            <a:ext cx="11201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+mn-ea"/>
              </a:rPr>
              <a:t>1. </a:t>
            </a:r>
            <a:r>
              <a:rPr lang="zh-CN" altLang="en-US" sz="2800" dirty="0">
                <a:latin typeface="+mn-ea"/>
              </a:rPr>
              <a:t>可编程实时单元</a:t>
            </a:r>
          </a:p>
          <a:p>
            <a:endParaRPr lang="zh-CN" altLang="en-US" sz="2800" dirty="0">
              <a:latin typeface="+mn-ea"/>
            </a:endParaRPr>
          </a:p>
          <a:p>
            <a:r>
              <a:rPr lang="en-US" altLang="zh-CN" sz="2800" dirty="0">
                <a:latin typeface="+mn-ea"/>
              </a:rPr>
              <a:t>2. 32</a:t>
            </a:r>
            <a:r>
              <a:rPr lang="zh-CN" altLang="en-US" sz="2800" dirty="0">
                <a:latin typeface="+mn-ea"/>
              </a:rPr>
              <a:t>位精简指令集处理器</a:t>
            </a:r>
          </a:p>
          <a:p>
            <a:endParaRPr lang="zh-CN" altLang="en-US" sz="2800" dirty="0">
              <a:latin typeface="+mn-ea"/>
            </a:endParaRPr>
          </a:p>
          <a:p>
            <a:r>
              <a:rPr lang="en-US" altLang="zh-CN" sz="2800" dirty="0">
                <a:latin typeface="+mn-ea"/>
              </a:rPr>
              <a:t>3. </a:t>
            </a:r>
            <a:r>
              <a:rPr lang="zh-CN" altLang="en-US" sz="2800" dirty="0">
                <a:latin typeface="+mn-ea"/>
              </a:rPr>
              <a:t>指令和数据</a:t>
            </a:r>
            <a:r>
              <a:rPr lang="en-US" altLang="zh-CN" sz="2800" dirty="0">
                <a:latin typeface="+mn-ea"/>
              </a:rPr>
              <a:t>RAM</a:t>
            </a:r>
          </a:p>
          <a:p>
            <a:endParaRPr lang="en-US" altLang="zh-CN" sz="2800" dirty="0">
              <a:latin typeface="+mn-ea"/>
            </a:endParaRPr>
          </a:p>
          <a:p>
            <a:r>
              <a:rPr lang="en-US" altLang="zh-CN" sz="2800" dirty="0">
                <a:latin typeface="+mn-ea"/>
              </a:rPr>
              <a:t>4. </a:t>
            </a:r>
            <a:r>
              <a:rPr lang="zh-CN" altLang="en-US" sz="2800" dirty="0">
                <a:latin typeface="+mn-ea"/>
              </a:rPr>
              <a:t>可访问</a:t>
            </a:r>
            <a:r>
              <a:rPr lang="en-US" altLang="zh-CN" sz="2800" dirty="0">
                <a:latin typeface="+mn-ea"/>
              </a:rPr>
              <a:t>SOC</a:t>
            </a:r>
            <a:r>
              <a:rPr lang="zh-CN" altLang="en-US" sz="2800" dirty="0">
                <a:latin typeface="+mn-ea"/>
              </a:rPr>
              <a:t>的资源</a:t>
            </a:r>
            <a:endParaRPr lang="en-US" altLang="zh-CN" sz="2800" dirty="0">
              <a:latin typeface="+mn-ea"/>
            </a:endParaRPr>
          </a:p>
          <a:p>
            <a:endParaRPr lang="en-US" altLang="zh-CN" sz="2800" dirty="0">
              <a:latin typeface="+mn-ea"/>
            </a:endParaRPr>
          </a:p>
          <a:p>
            <a:r>
              <a:rPr lang="en-US" altLang="zh-CN" sz="2800" dirty="0">
                <a:latin typeface="+mn-ea"/>
              </a:rPr>
              <a:t>5. </a:t>
            </a:r>
            <a:r>
              <a:rPr lang="zh-CN" altLang="en-US" sz="2800" dirty="0">
                <a:latin typeface="+mn-ea"/>
              </a:rPr>
              <a:t>快速</a:t>
            </a:r>
            <a:r>
              <a:rPr lang="en-US" altLang="zh-CN" sz="2800" dirty="0">
                <a:latin typeface="+mn-ea"/>
              </a:rPr>
              <a:t>IO</a:t>
            </a:r>
            <a:r>
              <a:rPr lang="zh-CN" altLang="en-US" sz="2800" dirty="0">
                <a:latin typeface="+mn-ea"/>
              </a:rPr>
              <a:t>操作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06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654" y="1127375"/>
            <a:ext cx="8953500" cy="5190625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2943225" y="361950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3200" b="1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PRU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功能</a:t>
            </a:r>
            <a:endParaRPr lang="zh-CN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07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2943225" y="361950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3200" b="1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ARM+PRU</a:t>
            </a:r>
            <a:r>
              <a:rPr lang="zh-CN" altLang="en-US" sz="3200" b="1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框架</a:t>
            </a:r>
            <a:endParaRPr lang="zh-CN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05" y="946725"/>
            <a:ext cx="9791700" cy="5551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534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08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2943225" y="361950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3200" b="1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PRU</a:t>
            </a:r>
            <a:r>
              <a:rPr lang="zh-CN" altLang="en-US" sz="3200" b="1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硬件框图</a:t>
            </a:r>
            <a:endParaRPr lang="zh-CN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188" y="966735"/>
            <a:ext cx="7335383" cy="5554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345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09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2943225" y="361950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3200" b="1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PRU</a:t>
            </a:r>
            <a:r>
              <a:rPr lang="zh-CN" altLang="en-US" sz="3200" b="1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系统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框图</a:t>
            </a:r>
            <a:endParaRPr lang="zh-CN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629" y="1182689"/>
            <a:ext cx="10010775" cy="531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674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405</Words>
  <Application>Microsoft Office PowerPoint</Application>
  <PresentationFormat>宽屏</PresentationFormat>
  <Paragraphs>99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Aharoni</vt:lpstr>
      <vt:lpstr>方正姚体</vt:lpstr>
      <vt:lpstr>宋体</vt:lpstr>
      <vt:lpstr>微软雅黑</vt:lpstr>
      <vt:lpstr>Arial</vt:lpstr>
      <vt:lpstr>Calibri</vt:lpstr>
      <vt:lpstr>Calibri Light</vt:lpstr>
      <vt:lpstr>Impact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广州创龙电子科技有限公司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串口 UART</dc:title>
  <dc:creator>王斌</dc:creator>
  <cp:lastModifiedBy>weifeng Liang</cp:lastModifiedBy>
  <cp:revision>1050</cp:revision>
  <dcterms:created xsi:type="dcterms:W3CDTF">2015-05-05T08:02:00Z</dcterms:created>
  <dcterms:modified xsi:type="dcterms:W3CDTF">2016-11-14T14:36:05Z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2052-10.1.0.5866</vt:lpwstr>
  </property>
</Properties>
</file>