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7" r:id="rId2"/>
    <p:sldId id="404" r:id="rId3"/>
    <p:sldId id="259" r:id="rId4"/>
    <p:sldId id="262" r:id="rId5"/>
    <p:sldId id="442" r:id="rId6"/>
    <p:sldId id="443" r:id="rId7"/>
    <p:sldId id="444" r:id="rId8"/>
    <p:sldId id="264" r:id="rId9"/>
    <p:sldId id="432" r:id="rId10"/>
    <p:sldId id="445" r:id="rId11"/>
    <p:sldId id="446" r:id="rId12"/>
    <p:sldId id="447" r:id="rId13"/>
    <p:sldId id="448" r:id="rId14"/>
    <p:sldId id="449" r:id="rId15"/>
    <p:sldId id="450" r:id="rId16"/>
    <p:sldId id="451" r:id="rId17"/>
    <p:sldId id="452" r:id="rId18"/>
    <p:sldId id="453" r:id="rId19"/>
    <p:sldId id="454" r:id="rId20"/>
    <p:sldId id="455" r:id="rId21"/>
    <p:sldId id="456" r:id="rId22"/>
    <p:sldId id="457" r:id="rId23"/>
    <p:sldId id="458" r:id="rId24"/>
    <p:sldId id="436" r:id="rId25"/>
    <p:sldId id="433" r:id="rId26"/>
    <p:sldId id="459" r:id="rId27"/>
    <p:sldId id="460" r:id="rId28"/>
    <p:sldId id="46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3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87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 function depends on the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operating mode (bypass or RFBI). The DSSLCDDIR[2:0] control signals are used to control the pad OEN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the associated signals as shown.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83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display controller has two I/O pad modes at the module level: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RFBI mode (RFBI enabled), which implements the MIPI DBI 2.0 protocol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Bypass mode (RFBI disabled), which implements the MIPI DPI 1.0 protocol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endParaRPr lang="en-US" altLang="zh-CN" dirty="0" smtClean="0"/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RFB of the LCD panel is connected directly to the RFBI module of the device. The RFBI controls the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reads/writes from/to the RFB. The RFBI receives the output from the DISPC (which takes data from the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memory) and generates the signals to control the LCD panel. Through the RFBI, the MPU can send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commands or parameter/display data to the LCD panel and directly set the DISPC registers to read/write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data from/to the memory in the LCD panel. The RFBI can manage up to two LCD panels when the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serial interface is not used.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75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331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808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56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8279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无源阵列显示器是一种伪彩显，即每个显示像 </a:t>
            </a:r>
            <a:endParaRPr lang="zh-CN" altLang="en-US" dirty="0" smtClean="0">
              <a:effectLst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素是单色，彩色发光是由屏幕两侧或周围的彩色光源所激活，因此显示器在亮度 </a:t>
            </a:r>
            <a:endParaRPr lang="zh-CN" altLang="en-US" dirty="0" smtClean="0">
              <a:effectLst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、对比度、色度及响应速度等方面都较差。有源阵列显示器是一种真彩显，显示 </a:t>
            </a:r>
            <a:endParaRPr lang="zh-CN" altLang="en-US" dirty="0" smtClean="0">
              <a:effectLst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屏上每个像素后面都有四个（一个单色、三个ＢＧＲ彩色）相互独立的薄膜晶体 </a:t>
            </a:r>
            <a:endParaRPr lang="zh-CN" altLang="en-US" dirty="0" smtClean="0">
              <a:effectLst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管驱动像素发出彩色光，因此显示器在亮度、对比度、色度及响应速度等方面已 </a:t>
            </a:r>
            <a:endParaRPr lang="zh-CN" altLang="en-US" dirty="0" smtClean="0">
              <a:effectLst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接近ＣＲＴ显示器 </a:t>
            </a:r>
            <a:endParaRPr lang="zh-CN" altLang="en-US" dirty="0" smtClean="0">
              <a:effectLst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475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Monochrome displays use either a 4-bit or 8-bit interface. Each bit represents one pixel (on or off),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means that either 4 or 8 pixels are sent to the LCD at each pixel clock.</a:t>
            </a:r>
            <a:r>
              <a:rPr lang="en-US" altLang="zh-CN" dirty="0" smtClean="0"/>
              <a:t> </a:t>
            </a:r>
          </a:p>
          <a:p>
            <a:r>
              <a:rPr lang="zh-CN" altLang="en-US" dirty="0" smtClean="0"/>
              <a:t>单色模式支持</a:t>
            </a:r>
            <a:r>
              <a:rPr lang="en-US" altLang="zh-CN" dirty="0" smtClean="0"/>
              <a:t>4bit </a:t>
            </a:r>
            <a:r>
              <a:rPr lang="zh-CN" altLang="en-US" dirty="0" smtClean="0"/>
              <a:t>和 </a:t>
            </a:r>
            <a:r>
              <a:rPr lang="en-US" altLang="zh-CN" dirty="0" smtClean="0"/>
              <a:t>8bit </a:t>
            </a:r>
            <a:r>
              <a:rPr lang="zh-CN" altLang="en-US" dirty="0" smtClean="0"/>
              <a:t>的接口。</a:t>
            </a:r>
            <a:endParaRPr lang="en-US" altLang="zh-CN" dirty="0" smtClean="0"/>
          </a:p>
          <a:p>
            <a:r>
              <a:rPr lang="zh-CN" altLang="en-US" dirty="0" smtClean="0"/>
              <a:t>单色属于无源模式。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164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Monochrome displays use either a 4-bit or 8-bit interface. Each bit represents one pixel (on or off),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means that either 4 or 8 pixels are sent to the LCD at each pixel clock.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768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Passive matrix technology, color mode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无源彩色模式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 passive displays use 8-bit data input lines. In a given pixel clock cycle, each line represents one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 component (red, green, or blue).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30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 matrix technology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有源彩色模式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 matrix displays bypass the STN dithering logic block and the output FIFO. Each line represents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pixel.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1370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24-BPP</a:t>
            </a:r>
            <a:r>
              <a:rPr lang="zh-CN" altLang="en-US" dirty="0" smtClean="0"/>
              <a:t>：</a:t>
            </a:r>
            <a:r>
              <a:rPr lang="en-US" altLang="zh-CN" dirty="0" smtClean="0"/>
              <a:t>24bit per pixel</a:t>
            </a:r>
            <a:br>
              <a:rPr lang="en-US" altLang="zh-CN" dirty="0" smtClean="0"/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supported formats for the graphics layer are CLUT bitmaps (1-, 2-, 4-, and 8-BPP) and true color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bitmaps in RGB formats (12-, 16-, and 24-BPP [packet and </a:t>
            </a:r>
            <a:r>
              <a:rPr lang="en-US" altLang="zh-C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nonpacket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RGB24]) and in ARGB or RGBA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formats (ARGB 16-, and 32-BPP, and RGBA 32-BPP)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9252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24-BPP</a:t>
            </a:r>
            <a:r>
              <a:rPr lang="zh-CN" altLang="en-US" dirty="0" smtClean="0"/>
              <a:t>：</a:t>
            </a:r>
            <a:r>
              <a:rPr lang="en-US" altLang="zh-CN" dirty="0" smtClean="0"/>
              <a:t>24bit per pixel</a:t>
            </a:r>
            <a:br>
              <a:rPr lang="en-US" altLang="zh-CN" dirty="0" smtClean="0"/>
            </a:br>
            <a:endParaRPr lang="en-US" altLang="zh-CN" dirty="0" smtClean="0"/>
          </a:p>
          <a:p>
            <a:r>
              <a:rPr lang="zh-CN" altLang="en-US" dirty="0" smtClean="0"/>
              <a:t>具体查看</a:t>
            </a:r>
            <a:r>
              <a:rPr lang="en-US" altLang="zh-CN" dirty="0" smtClean="0"/>
              <a:t>TRM </a:t>
            </a:r>
            <a:r>
              <a:rPr lang="en-US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13.3.3.2.1 Graphics Memory Format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592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颜色补偿</a:t>
            </a:r>
            <a:endParaRPr lang="en-US" altLang="zh-CN" dirty="0" smtClean="0"/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replication logic increases the color depth of the graphics and video encoded pixels (from true color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RGB 12-, and 16-BPP to 24-BPP).</a:t>
            </a:r>
            <a:r>
              <a:rPr lang="en-US" altLang="zh-CN" dirty="0" smtClean="0"/>
              <a:t>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533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2881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8210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每个参数对应</a:t>
            </a:r>
            <a:r>
              <a:rPr lang="en-US" altLang="zh-CN" dirty="0" err="1" smtClean="0"/>
              <a:t>lcd</a:t>
            </a:r>
            <a:r>
              <a:rPr lang="zh-CN" altLang="en-US" dirty="0" smtClean="0"/>
              <a:t>的手册来改。</a:t>
            </a:r>
          </a:p>
          <a:p>
            <a:r>
              <a:rPr lang="en-US" altLang="zh-CN" dirty="0" smtClean="0"/>
              <a:t>"panel-timing" </a:t>
            </a:r>
            <a:r>
              <a:rPr lang="zh-CN" altLang="en-US" dirty="0" smtClean="0"/>
              <a:t>的参数说明在 </a:t>
            </a:r>
            <a:r>
              <a:rPr lang="en-US" altLang="zh-CN" dirty="0" smtClean="0"/>
              <a:t>(Documentation/</a:t>
            </a:r>
            <a:r>
              <a:rPr lang="en-US" altLang="zh-CN" dirty="0" err="1" smtClean="0"/>
              <a:t>devicetree</a:t>
            </a:r>
            <a:r>
              <a:rPr lang="en-US" altLang="zh-CN" dirty="0" smtClean="0"/>
              <a:t>/bindings/video/display-timing.txt)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288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69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05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193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278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895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121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device includes a Display Subsystem (DSS) that reads display data from external memory and drives</a:t>
            </a:r>
            <a:b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several different types of LCD displays.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31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1"/>
            <a:ext cx="6555374" cy="1361582"/>
            <a:chOff x="0" y="2716812"/>
            <a:chExt cx="6189882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711471" y="2957636"/>
              <a:ext cx="3478411" cy="5118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AM437x-DSS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显示框架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391" y="1193967"/>
            <a:ext cx="8678382" cy="507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0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39" y="2710005"/>
            <a:ext cx="10578408" cy="15331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86926" y="1585319"/>
            <a:ext cx="9366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The DSS.DISPC_CTRL[16:15] GPOUT[1:0] bits control selection of the display subsystem </a:t>
            </a:r>
            <a:r>
              <a:rPr lang="en-US" altLang="zh-CN" dirty="0" smtClean="0"/>
              <a:t>modules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47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——RFBI Mode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011" y="1067300"/>
            <a:ext cx="8431260" cy="53796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947011" y="5873532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zh-CN" sz="1400" b="1" dirty="0">
                <a:solidFill>
                  <a:srgbClr val="000000"/>
                </a:solidFill>
                <a:latin typeface="Arial-BoldMT"/>
              </a:rPr>
              <a:t>LCD Support Parallel Interface (RFBI Mode)</a:t>
            </a:r>
            <a:r>
              <a:rPr lang="fr-FR" altLang="zh-CN" sz="1400" dirty="0"/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4438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——RFBI Mode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436" y="2186042"/>
            <a:ext cx="10355870" cy="34780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000000"/>
                </a:solidFill>
                <a:latin typeface="Arial-BoldMT"/>
              </a:rPr>
              <a:t>LCD Interface </a:t>
            </a:r>
            <a:r>
              <a:rPr lang="en-US" altLang="zh-CN" b="1" dirty="0" smtClean="0">
                <a:solidFill>
                  <a:srgbClr val="000000"/>
                </a:solidFill>
                <a:latin typeface="Arial-BoldMT"/>
              </a:rPr>
              <a:t>Signals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654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——Bypass Mode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028" y="1361208"/>
            <a:ext cx="10411075" cy="41498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02290" y="520330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b="1" dirty="0">
                <a:solidFill>
                  <a:srgbClr val="000000"/>
                </a:solidFill>
                <a:latin typeface="Arial-BoldMT"/>
              </a:rPr>
              <a:t>LCD Support Parallel Interface (Bypass Mode)</a:t>
            </a:r>
            <a:r>
              <a:rPr lang="en-US" altLang="zh-CN" sz="1400" dirty="0"/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3907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——Bypass Mode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99" y="2546736"/>
            <a:ext cx="10811379" cy="209856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000000"/>
                </a:solidFill>
                <a:latin typeface="Arial-BoldMT"/>
              </a:rPr>
              <a:t>LCD Interface </a:t>
            </a:r>
            <a:r>
              <a:rPr lang="en-US" altLang="zh-CN" b="1" dirty="0" smtClean="0">
                <a:solidFill>
                  <a:srgbClr val="000000"/>
                </a:solidFill>
                <a:latin typeface="Arial-BoldMT"/>
              </a:rPr>
              <a:t>Signals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868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——LCD Output and Data Format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000000"/>
                </a:solidFill>
                <a:latin typeface="Arial-BoldMT"/>
              </a:rPr>
              <a:t>LCD Output and Data Format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380" y="2396404"/>
            <a:ext cx="9627997" cy="19290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18380" y="4776350"/>
            <a:ext cx="5307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Passive matrix </a:t>
            </a:r>
            <a:r>
              <a:rPr lang="zh-CN" altLang="en-US" dirty="0" smtClean="0"/>
              <a:t>：无源（被动）阵列</a:t>
            </a:r>
            <a:endParaRPr lang="en-US" altLang="zh-CN" dirty="0" smtClean="0"/>
          </a:p>
          <a:p>
            <a:r>
              <a:rPr lang="en-US" altLang="zh-CN" dirty="0"/>
              <a:t>Active matrix </a:t>
            </a:r>
            <a:r>
              <a:rPr lang="zh-CN" altLang="en-US" dirty="0" smtClean="0"/>
              <a:t>：有源（主动）阵列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6765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——LCD Output and Data Format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LCD Pixel Data </a:t>
            </a:r>
            <a:r>
              <a:rPr lang="en-US" altLang="zh-CN" dirty="0" smtClean="0"/>
              <a:t>Monochrome4 </a:t>
            </a:r>
            <a:r>
              <a:rPr lang="en-US" altLang="zh-CN" dirty="0"/>
              <a:t>Passive Matrix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656" y="1906055"/>
            <a:ext cx="7689326" cy="41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6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——LCD Output and Data Format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LCD Pixel Data Monochrome8 Passive Matrix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633" y="1782291"/>
            <a:ext cx="7977661" cy="442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——LCD Output and Data Format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LCD Pixel Data Color Passive Matrix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188" y="1813410"/>
            <a:ext cx="7857259" cy="446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9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41495" y="16325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83845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474335" y="421988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驱动配置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——LCD Output and Data Format</a:t>
            </a:r>
          </a:p>
          <a:p>
            <a:pPr lvl="0">
              <a:defRPr/>
            </a:pP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9" y="1664110"/>
            <a:ext cx="7190750" cy="491389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17864" y="14129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LCD Pixel Data </a:t>
            </a:r>
            <a:r>
              <a:rPr lang="en-US" altLang="zh-CN" dirty="0" smtClean="0"/>
              <a:t>Color24 </a:t>
            </a:r>
            <a:r>
              <a:rPr lang="en-US" altLang="zh-CN" dirty="0"/>
              <a:t>Active Matrix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682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——Graphics Memory Format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84" y="1918677"/>
            <a:ext cx="9745936" cy="82928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196384" y="1549345"/>
            <a:ext cx="6329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BITMAP 1-BPP data memory organization (CLUT) (little endian)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196383" y="3345853"/>
            <a:ext cx="6329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BITMAP 1-BPP data memory organization (CLUT) (big endian)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383" y="3715185"/>
            <a:ext cx="9745937" cy="82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51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——Graphics Memory Format</a:t>
            </a:r>
          </a:p>
        </p:txBody>
      </p:sp>
      <p:sp>
        <p:nvSpPr>
          <p:cNvPr id="14" name="矩形 13"/>
          <p:cNvSpPr/>
          <p:nvPr/>
        </p:nvSpPr>
        <p:spPr>
          <a:xfrm>
            <a:off x="1196384" y="1549345"/>
            <a:ext cx="5426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RGB 12-BPP data memory organization (little endian)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196383" y="3089633"/>
            <a:ext cx="5426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RGB 16-BPP data memory organization (little endian)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83" y="1985042"/>
            <a:ext cx="9745937" cy="6242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383" y="3555412"/>
            <a:ext cx="9745937" cy="60866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6383" y="4941441"/>
            <a:ext cx="9745937" cy="63066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96383" y="4564962"/>
            <a:ext cx="601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RGB 24-BPP data memory organization (little or big endian)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51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6849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en-US" altLang="zh-CN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——Replication Logic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39" y="1584947"/>
            <a:ext cx="9783778" cy="402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3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29288" y="2905646"/>
            <a:ext cx="4578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驱动配置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164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9361" y="1065433"/>
            <a:ext cx="1050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1. DSS</a:t>
            </a:r>
            <a:r>
              <a:rPr lang="zh-CN" altLang="en-US" sz="2000" dirty="0" smtClean="0"/>
              <a:t> </a:t>
            </a:r>
            <a:r>
              <a:rPr lang="en-US" altLang="zh-CN" sz="2000" dirty="0" err="1"/>
              <a:t>pinmux</a:t>
            </a:r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367" y="1460622"/>
            <a:ext cx="6383625" cy="496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164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9361" y="1065433"/>
            <a:ext cx="1050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2. </a:t>
            </a:r>
            <a:r>
              <a:rPr lang="zh-CN" altLang="en-US" sz="2000" dirty="0" smtClean="0"/>
              <a:t>增加</a:t>
            </a:r>
            <a:r>
              <a:rPr lang="en-US" altLang="zh-CN" sz="2000" dirty="0" smtClean="0"/>
              <a:t>DSS</a:t>
            </a:r>
            <a:r>
              <a:rPr lang="zh-CN" altLang="en-US" sz="2000" dirty="0" smtClean="0"/>
              <a:t>节点</a:t>
            </a:r>
            <a:endParaRPr lang="zh-CN" alt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563" y="1701011"/>
            <a:ext cx="7271471" cy="404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4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164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9361" y="1065433"/>
            <a:ext cx="1050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3. </a:t>
            </a:r>
            <a:r>
              <a:rPr lang="zh-CN" altLang="en-US" sz="2000" dirty="0" smtClean="0"/>
              <a:t>增加</a:t>
            </a:r>
            <a:r>
              <a:rPr lang="en-US" altLang="zh-CN" sz="2000" dirty="0" smtClean="0"/>
              <a:t>LCD</a:t>
            </a:r>
            <a:r>
              <a:rPr lang="zh-CN" altLang="en-US" sz="2000" dirty="0" smtClean="0"/>
              <a:t>参数相关的节点</a:t>
            </a:r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439" y="1605463"/>
            <a:ext cx="5930523" cy="474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03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75624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932882" y="1306351"/>
            <a:ext cx="7335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DSS</a:t>
            </a:r>
            <a:r>
              <a:rPr lang="zh-CN" altLang="en-US" sz="2400" dirty="0" smtClean="0"/>
              <a:t>：</a:t>
            </a:r>
            <a:r>
              <a:rPr lang="en-US" altLang="zh-CN" sz="2400" dirty="0"/>
              <a:t>Display </a:t>
            </a:r>
            <a:r>
              <a:rPr lang="en-US" altLang="zh-CN" sz="2400" dirty="0" smtClean="0"/>
              <a:t>Subsystem        </a:t>
            </a:r>
            <a:r>
              <a:rPr lang="zh-CN" altLang="en-US" sz="2400" dirty="0" smtClean="0"/>
              <a:t>显示子系统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986783" y="2088483"/>
            <a:ext cx="2052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Display </a:t>
            </a:r>
            <a:r>
              <a:rPr lang="en-US" altLang="zh-CN" sz="2000" dirty="0"/>
              <a:t>Modes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744788" y="2724284"/>
            <a:ext cx="672133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— </a:t>
            </a:r>
            <a:r>
              <a:rPr lang="zh-CN" altLang="en-US" dirty="0" smtClean="0"/>
              <a:t>可编程的像素内存格式</a:t>
            </a:r>
            <a:r>
              <a:rPr lang="zh-CN" altLang="en-US" dirty="0" smtClean="0">
                <a:latin typeface="+mn-ea"/>
              </a:rPr>
              <a:t>（</a:t>
            </a:r>
            <a:r>
              <a:rPr lang="zh-CN" altLang="en-US" dirty="0">
                <a:latin typeface="+mn-ea"/>
              </a:rPr>
              <a:t>每</a:t>
            </a:r>
            <a:r>
              <a:rPr lang="zh-CN" altLang="en-US" dirty="0" smtClean="0">
                <a:latin typeface="+mn-ea"/>
              </a:rPr>
              <a:t>像素</a:t>
            </a:r>
            <a:r>
              <a:rPr lang="en-US" altLang="zh-CN" sz="2000" dirty="0"/>
              <a:t>1</a:t>
            </a:r>
            <a:r>
              <a:rPr lang="zh-CN" altLang="en-US" dirty="0" smtClean="0">
                <a:latin typeface="+mn-ea"/>
              </a:rPr>
              <a:t>位</a:t>
            </a:r>
            <a:r>
              <a:rPr lang="zh-CN" altLang="en-US" dirty="0">
                <a:latin typeface="+mn-ea"/>
              </a:rPr>
              <a:t>、 </a:t>
            </a:r>
            <a:r>
              <a:rPr lang="en-US" altLang="zh-CN" sz="2000" dirty="0"/>
              <a:t>2</a:t>
            </a:r>
            <a:r>
              <a:rPr lang="zh-CN" altLang="en-US" dirty="0" smtClean="0">
                <a:latin typeface="+mn-ea"/>
              </a:rPr>
              <a:t>位</a:t>
            </a:r>
            <a:r>
              <a:rPr lang="zh-CN" altLang="en-US" dirty="0">
                <a:latin typeface="+mn-ea"/>
              </a:rPr>
              <a:t>、 </a:t>
            </a:r>
            <a:r>
              <a:rPr lang="en-US" altLang="zh-CN" sz="2000" dirty="0"/>
              <a:t>4</a:t>
            </a:r>
            <a:r>
              <a:rPr lang="zh-CN" altLang="en-US" dirty="0" smtClean="0">
                <a:latin typeface="+mn-ea"/>
              </a:rPr>
              <a:t>位和</a:t>
            </a:r>
            <a:r>
              <a:rPr lang="en-US" altLang="zh-CN" sz="2000" dirty="0"/>
              <a:t>8</a:t>
            </a:r>
            <a:r>
              <a:rPr lang="zh-CN" altLang="en-US" dirty="0" smtClean="0">
                <a:latin typeface="+mn-ea"/>
              </a:rPr>
              <a:t>位；</a:t>
            </a:r>
            <a:endParaRPr lang="en-US" altLang="zh-CN" dirty="0" smtClean="0">
              <a:latin typeface="+mn-ea"/>
            </a:endParaRPr>
          </a:p>
          <a:p>
            <a:r>
              <a:rPr lang="zh-CN" altLang="en-US" dirty="0" smtClean="0">
                <a:latin typeface="+mn-ea"/>
              </a:rPr>
              <a:t>    每像素</a:t>
            </a:r>
            <a:r>
              <a:rPr lang="en-US" altLang="zh-CN" sz="2000" dirty="0"/>
              <a:t>RGB</a:t>
            </a:r>
            <a:r>
              <a:rPr lang="en-US" altLang="zh-CN" dirty="0" smtClean="0">
                <a:latin typeface="+mn-ea"/>
              </a:rPr>
              <a:t> </a:t>
            </a:r>
            <a:r>
              <a:rPr lang="en-US" altLang="zh-CN" sz="2000" dirty="0"/>
              <a:t>16</a:t>
            </a:r>
            <a:r>
              <a:rPr lang="zh-CN" altLang="en-US" dirty="0" smtClean="0">
                <a:latin typeface="+mn-ea"/>
              </a:rPr>
              <a:t>位和</a:t>
            </a:r>
            <a:r>
              <a:rPr lang="en-US" altLang="zh-CN" sz="2000" dirty="0"/>
              <a:t>24</a:t>
            </a:r>
            <a:r>
              <a:rPr lang="zh-CN" altLang="en-US" dirty="0" smtClean="0">
                <a:latin typeface="+mn-ea"/>
              </a:rPr>
              <a:t>位；以及 </a:t>
            </a:r>
            <a:r>
              <a:rPr lang="en-US" altLang="zh-CN" sz="2000" dirty="0"/>
              <a:t>YUV4:2:2</a:t>
            </a:r>
            <a:r>
              <a:rPr lang="zh-CN" altLang="en-US" dirty="0" smtClean="0">
                <a:latin typeface="+mn-ea"/>
              </a:rPr>
              <a:t>）</a:t>
            </a:r>
            <a:endParaRPr lang="en-US" altLang="zh-CN" dirty="0" smtClean="0">
              <a:latin typeface="+mn-ea"/>
            </a:endParaRPr>
          </a:p>
          <a:p>
            <a:r>
              <a:rPr lang="en-US" altLang="zh-CN" dirty="0"/>
              <a:t>— 256 x 24 </a:t>
            </a:r>
            <a:r>
              <a:rPr lang="zh-CN" altLang="en-US" dirty="0"/>
              <a:t>位 </a:t>
            </a:r>
            <a:r>
              <a:rPr lang="en-US" altLang="zh-CN" dirty="0"/>
              <a:t>RGB </a:t>
            </a:r>
            <a:r>
              <a:rPr lang="zh-CN" altLang="en-US" dirty="0"/>
              <a:t>输入</a:t>
            </a:r>
            <a:r>
              <a:rPr lang="zh-CN" altLang="en-US" dirty="0" smtClean="0"/>
              <a:t>调色板</a:t>
            </a:r>
            <a:endParaRPr lang="en-US" altLang="zh-CN" dirty="0" smtClean="0"/>
          </a:p>
          <a:p>
            <a:r>
              <a:rPr lang="en-US" altLang="zh-CN" dirty="0" smtClean="0"/>
              <a:t>— </a:t>
            </a:r>
            <a:r>
              <a:rPr lang="zh-CN" altLang="en-US" dirty="0" smtClean="0"/>
              <a:t>最高 </a:t>
            </a:r>
            <a:r>
              <a:rPr lang="en-US" altLang="zh-CN" dirty="0"/>
              <a:t>2048 x 2048 </a:t>
            </a:r>
            <a:r>
              <a:rPr lang="zh-CN" altLang="en-US" dirty="0"/>
              <a:t>分辨率 </a:t>
            </a:r>
            <a:br>
              <a:rPr lang="zh-CN" altLang="en-US" dirty="0"/>
            </a:b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986783" y="1537760"/>
            <a:ext cx="2225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Display Support 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744788" y="2204738"/>
            <a:ext cx="76980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—</a:t>
            </a:r>
            <a:r>
              <a:rPr lang="zh-CN" altLang="en-US" dirty="0"/>
              <a:t>支持四种类型的显示： 被动和主动</a:t>
            </a:r>
            <a:r>
              <a:rPr lang="zh-CN" altLang="en-US" dirty="0" smtClean="0"/>
              <a:t>彩色；被动</a:t>
            </a:r>
            <a:r>
              <a:rPr lang="zh-CN" altLang="en-US" dirty="0"/>
              <a:t>和主动</a:t>
            </a:r>
            <a:r>
              <a:rPr lang="zh-CN" altLang="en-US" dirty="0" smtClean="0"/>
              <a:t>单色</a:t>
            </a:r>
            <a:endParaRPr lang="en-US" altLang="zh-CN" dirty="0" smtClean="0"/>
          </a:p>
          <a:p>
            <a:r>
              <a:rPr lang="en-US" altLang="zh-CN" dirty="0" smtClean="0"/>
              <a:t>— </a:t>
            </a:r>
            <a:r>
              <a:rPr lang="en-US" altLang="zh-CN" dirty="0"/>
              <a:t>4 </a:t>
            </a:r>
            <a:r>
              <a:rPr lang="zh-CN" altLang="en-US" dirty="0"/>
              <a:t>位和 </a:t>
            </a:r>
            <a:r>
              <a:rPr lang="en-US" altLang="zh-CN" dirty="0"/>
              <a:t>8 </a:t>
            </a:r>
            <a:r>
              <a:rPr lang="zh-CN" altLang="en-US" dirty="0"/>
              <a:t>位单色被动面板接口支持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en-US" altLang="zh-CN" dirty="0"/>
              <a:t>RGB 8 </a:t>
            </a:r>
            <a:r>
              <a:rPr lang="zh-CN" altLang="en-US" dirty="0"/>
              <a:t>位彩色被动面板接口支持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en-US" altLang="zh-CN" dirty="0"/>
              <a:t>RGB 12 </a:t>
            </a:r>
            <a:r>
              <a:rPr lang="zh-CN" altLang="en-US" dirty="0"/>
              <a:t>位、 </a:t>
            </a:r>
            <a:r>
              <a:rPr lang="en-US" altLang="zh-CN" dirty="0"/>
              <a:t>16 </a:t>
            </a:r>
            <a:r>
              <a:rPr lang="zh-CN" altLang="en-US" dirty="0"/>
              <a:t>位、 </a:t>
            </a:r>
            <a:r>
              <a:rPr lang="en-US" altLang="zh-CN" dirty="0"/>
              <a:t>18 </a:t>
            </a:r>
            <a:r>
              <a:rPr lang="zh-CN" altLang="en-US" dirty="0"/>
              <a:t>位和 </a:t>
            </a:r>
            <a:r>
              <a:rPr lang="en-US" altLang="zh-CN" dirty="0"/>
              <a:t>24 </a:t>
            </a:r>
            <a:r>
              <a:rPr lang="zh-CN" altLang="en-US" dirty="0"/>
              <a:t>位主动</a:t>
            </a:r>
            <a:r>
              <a:rPr lang="zh-CN" altLang="en-US" dirty="0" smtClean="0"/>
              <a:t>面板</a:t>
            </a:r>
            <a:r>
              <a:rPr lang="zh-CN" altLang="en-US" dirty="0"/>
              <a:t>接口</a:t>
            </a:r>
            <a:r>
              <a:rPr lang="zh-CN" altLang="en-US" dirty="0" smtClean="0"/>
              <a:t>支持</a:t>
            </a:r>
            <a:endParaRPr lang="en-US" altLang="zh-CN" dirty="0" smtClean="0"/>
          </a:p>
          <a:p>
            <a:r>
              <a:rPr lang="en-US" altLang="zh-CN" dirty="0" smtClean="0"/>
              <a:t>—</a:t>
            </a:r>
            <a:r>
              <a:rPr lang="zh-CN" altLang="en-US" dirty="0"/>
              <a:t>通过 </a:t>
            </a:r>
            <a:r>
              <a:rPr lang="en-US" altLang="zh-CN" dirty="0"/>
              <a:t>RFBI </a:t>
            </a:r>
            <a:r>
              <a:rPr lang="zh-CN" altLang="en-US" dirty="0"/>
              <a:t>模块支持远程帧缓冲器（ </a:t>
            </a:r>
            <a:r>
              <a:rPr lang="zh-CN" altLang="en-US" dirty="0" smtClean="0"/>
              <a:t>嵌入在 </a:t>
            </a:r>
            <a:r>
              <a:rPr lang="en-US" altLang="zh-CN" dirty="0"/>
              <a:t>LCD </a:t>
            </a:r>
            <a:r>
              <a:rPr lang="zh-CN" altLang="en-US" dirty="0"/>
              <a:t>面板中） 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en-US" altLang="zh-CN" dirty="0" smtClean="0"/>
              <a:t>—</a:t>
            </a:r>
            <a:r>
              <a:rPr lang="zh-CN" altLang="en-US" dirty="0"/>
              <a:t>通过 </a:t>
            </a:r>
            <a:r>
              <a:rPr lang="en-US" altLang="zh-CN" dirty="0"/>
              <a:t>RFBI </a:t>
            </a:r>
            <a:r>
              <a:rPr lang="zh-CN" altLang="en-US" dirty="0"/>
              <a:t>模块局部刷新远程帧缓冲器 </a:t>
            </a:r>
            <a:br>
              <a:rPr lang="zh-CN" altLang="en-US" dirty="0"/>
            </a:br>
            <a:r>
              <a:rPr lang="en-US" altLang="zh-CN" dirty="0" smtClean="0"/>
              <a:t>—</a:t>
            </a:r>
            <a:r>
              <a:rPr lang="zh-CN" altLang="en-US" dirty="0"/>
              <a:t>局部显示 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920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986783" y="1537760"/>
            <a:ext cx="2368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Signal Processing 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2744788" y="2204738"/>
            <a:ext cx="76980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— </a:t>
            </a:r>
            <a:r>
              <a:rPr lang="zh-CN" altLang="en-US" dirty="0" smtClean="0"/>
              <a:t>对</a:t>
            </a:r>
            <a:r>
              <a:rPr lang="zh-CN" altLang="en-US" dirty="0"/>
              <a:t>一个图形层（ </a:t>
            </a:r>
            <a:r>
              <a:rPr lang="en-US" altLang="zh-CN" dirty="0"/>
              <a:t>RGB </a:t>
            </a:r>
            <a:r>
              <a:rPr lang="zh-CN" altLang="en-US" dirty="0"/>
              <a:t>或 </a:t>
            </a:r>
            <a:r>
              <a:rPr lang="en-US" altLang="zh-CN" dirty="0"/>
              <a:t>CLUT</a:t>
            </a:r>
            <a:r>
              <a:rPr lang="zh-CN" altLang="en-US" dirty="0" smtClean="0"/>
              <a:t>）和</a:t>
            </a:r>
            <a:r>
              <a:rPr lang="zh-CN" altLang="en-US" dirty="0"/>
              <a:t>两个</a:t>
            </a:r>
            <a:r>
              <a:rPr lang="zh-CN" altLang="en-US" dirty="0" smtClean="0"/>
              <a:t>视频</a:t>
            </a:r>
            <a:r>
              <a:rPr lang="zh-CN" altLang="en-US" dirty="0"/>
              <a:t>层</a:t>
            </a:r>
            <a:r>
              <a:rPr lang="zh-CN" altLang="en-US" dirty="0" smtClean="0"/>
              <a:t>（</a:t>
            </a:r>
            <a:r>
              <a:rPr lang="en-US" altLang="zh-CN" dirty="0" smtClean="0"/>
              <a:t>YUV </a:t>
            </a:r>
            <a:r>
              <a:rPr lang="en-US" altLang="zh-CN" dirty="0"/>
              <a:t>4:2:2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RGB16 </a:t>
            </a:r>
            <a:r>
              <a:rPr lang="zh-CN" altLang="en-US" dirty="0"/>
              <a:t>和 </a:t>
            </a:r>
            <a:r>
              <a:rPr lang="en-US" altLang="zh-CN" dirty="0"/>
              <a:t>RGB24</a:t>
            </a:r>
            <a:r>
              <a:rPr lang="zh-CN" altLang="en-US" dirty="0" smtClean="0"/>
              <a:t>）的</a:t>
            </a:r>
            <a:r>
              <a:rPr lang="zh-CN" altLang="en-US" dirty="0"/>
              <a:t>覆盖和窗口化</a:t>
            </a:r>
            <a:r>
              <a:rPr lang="zh-CN" altLang="en-US" dirty="0" smtClean="0"/>
              <a:t>支持</a:t>
            </a:r>
            <a:endParaRPr lang="en-US" altLang="zh-CN" dirty="0" smtClean="0"/>
          </a:p>
          <a:p>
            <a:r>
              <a:rPr lang="en-US" altLang="zh-CN" dirty="0" smtClean="0"/>
              <a:t>— </a:t>
            </a:r>
            <a:r>
              <a:rPr lang="zh-CN" altLang="en-US" dirty="0" smtClean="0"/>
              <a:t>显示</a:t>
            </a:r>
            <a:r>
              <a:rPr lang="zh-CN" altLang="en-US" dirty="0"/>
              <a:t>接口上支持 </a:t>
            </a:r>
            <a:r>
              <a:rPr lang="en-US" altLang="zh-CN" dirty="0"/>
              <a:t>RGB 24 </a:t>
            </a:r>
            <a:r>
              <a:rPr lang="zh-CN" altLang="en-US" dirty="0"/>
              <a:t>位， 可抖动</a:t>
            </a:r>
            <a:r>
              <a:rPr lang="zh-CN" altLang="en-US" dirty="0" smtClean="0"/>
              <a:t>至</a:t>
            </a:r>
            <a:r>
              <a:rPr lang="en-US" altLang="zh-CN" dirty="0" smtClean="0"/>
              <a:t>RGB </a:t>
            </a:r>
            <a:r>
              <a:rPr lang="en-US" altLang="zh-CN" dirty="0"/>
              <a:t>18 </a:t>
            </a:r>
            <a:r>
              <a:rPr lang="zh-CN" altLang="en-US" dirty="0"/>
              <a:t>位像素输出加上 </a:t>
            </a:r>
            <a:r>
              <a:rPr lang="en-US" altLang="zh-CN" dirty="0"/>
              <a:t>6 </a:t>
            </a:r>
            <a:r>
              <a:rPr lang="zh-CN" altLang="en-US" dirty="0"/>
              <a:t>位帧率</a:t>
            </a:r>
            <a:r>
              <a:rPr lang="zh-CN" altLang="en-US" dirty="0" smtClean="0"/>
              <a:t>控制</a:t>
            </a:r>
            <a:r>
              <a:rPr lang="zh-CN" altLang="en-US" dirty="0"/>
              <a:t>（ 空间和</a:t>
            </a:r>
            <a:r>
              <a:rPr lang="zh-CN" altLang="en-US" dirty="0" smtClean="0"/>
              <a:t>时间</a:t>
            </a:r>
            <a:r>
              <a:rPr lang="zh-CN" altLang="en-US" dirty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— </a:t>
            </a:r>
            <a:r>
              <a:rPr lang="zh-CN" altLang="en-US" dirty="0" smtClean="0"/>
              <a:t>透明</a:t>
            </a:r>
            <a:r>
              <a:rPr lang="zh-CN" altLang="en-US" dirty="0"/>
              <a:t>颜色键（ 源和目标）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zh-CN" altLang="en-US" dirty="0" smtClean="0"/>
              <a:t>同步</a:t>
            </a:r>
            <a:r>
              <a:rPr lang="zh-CN" altLang="en-US" dirty="0"/>
              <a:t>缓冲器更新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zh-CN" altLang="en-US" dirty="0" smtClean="0"/>
              <a:t>伽</a:t>
            </a:r>
            <a:r>
              <a:rPr lang="zh-CN" altLang="en-US" dirty="0"/>
              <a:t>玛曲线支持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zh-CN" altLang="en-US" dirty="0" smtClean="0"/>
              <a:t>多</a:t>
            </a:r>
            <a:r>
              <a:rPr lang="zh-CN" altLang="en-US" dirty="0"/>
              <a:t>缓冲器支持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zh-CN" altLang="en-US" dirty="0" smtClean="0"/>
              <a:t>裁</a:t>
            </a:r>
            <a:r>
              <a:rPr lang="zh-CN" altLang="en-US" dirty="0"/>
              <a:t>切支持 </a:t>
            </a:r>
            <a:br>
              <a:rPr lang="zh-CN" altLang="en-US" dirty="0"/>
            </a:br>
            <a:r>
              <a:rPr lang="en-US" altLang="zh-CN" dirty="0" smtClean="0"/>
              <a:t>— </a:t>
            </a:r>
            <a:r>
              <a:rPr lang="zh-CN" altLang="en-US" dirty="0" smtClean="0"/>
              <a:t>颜色</a:t>
            </a:r>
            <a:r>
              <a:rPr lang="zh-CN" altLang="en-US" dirty="0"/>
              <a:t>相位旋转 </a:t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2678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特性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986783" y="1537760"/>
            <a:ext cx="2127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 </a:t>
            </a:r>
            <a:r>
              <a:rPr lang="zh-CN" altLang="en-US" sz="2000" dirty="0" smtClean="0"/>
              <a:t>不支持的特性</a:t>
            </a:r>
            <a:endParaRPr lang="zh-CN" altLang="en-US" sz="2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711" y="2676784"/>
            <a:ext cx="9101216" cy="163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9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433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155" y="1026326"/>
            <a:ext cx="8778942" cy="547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0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724</Words>
  <Application>Microsoft Office PowerPoint</Application>
  <PresentationFormat>宽屏</PresentationFormat>
  <Paragraphs>185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Aharoni</vt:lpstr>
      <vt:lpstr>Arial-BoldMT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1254</cp:revision>
  <dcterms:created xsi:type="dcterms:W3CDTF">2015-05-05T08:02:00Z</dcterms:created>
  <dcterms:modified xsi:type="dcterms:W3CDTF">2016-11-12T07:27:34Z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