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7" r:id="rId2"/>
    <p:sldId id="404" r:id="rId3"/>
    <p:sldId id="259" r:id="rId4"/>
    <p:sldId id="262" r:id="rId5"/>
    <p:sldId id="443" r:id="rId6"/>
    <p:sldId id="450" r:id="rId7"/>
    <p:sldId id="447" r:id="rId8"/>
    <p:sldId id="449" r:id="rId9"/>
    <p:sldId id="453" r:id="rId10"/>
    <p:sldId id="451" r:id="rId11"/>
    <p:sldId id="454" r:id="rId12"/>
    <p:sldId id="455" r:id="rId13"/>
    <p:sldId id="456" r:id="rId14"/>
    <p:sldId id="452" r:id="rId15"/>
    <p:sldId id="458" r:id="rId16"/>
    <p:sldId id="460" r:id="rId17"/>
    <p:sldId id="459" r:id="rId18"/>
    <p:sldId id="461" r:id="rId19"/>
    <p:sldId id="436" r:id="rId20"/>
    <p:sldId id="433" r:id="rId21"/>
    <p:sldId id="462" r:id="rId22"/>
    <p:sldId id="463" r:id="rId23"/>
    <p:sldId id="464" r:id="rId24"/>
    <p:sldId id="465" r:id="rId25"/>
    <p:sldId id="466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3" autoAdjust="0"/>
    <p:restoredTop sz="82767" autoAdjust="0"/>
  </p:normalViewPr>
  <p:slideViewPr>
    <p:cSldViewPr snapToGrid="0">
      <p:cViewPr varScale="1">
        <p:scale>
          <a:sx n="73" d="100"/>
          <a:sy n="73" d="100"/>
        </p:scale>
        <p:origin x="87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287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816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210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64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crt0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C-runtime Startup Code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的简称，意思就是运行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代码之前的准备工作。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793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012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3287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dirty="0" smtClean="0"/>
              <a:t>relocate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185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dirty="0" smtClean="0"/>
              <a:t>relocate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114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21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board_init</a:t>
            </a:r>
            <a:r>
              <a:rPr lang="en-US" altLang="zh-CN" dirty="0" smtClean="0"/>
              <a:t>,</a:t>
            </a:r>
          </a:p>
          <a:p>
            <a:r>
              <a:rPr lang="en-US" altLang="zh-CN" dirty="0" err="1" smtClean="0"/>
              <a:t>initr_nand</a:t>
            </a:r>
            <a:r>
              <a:rPr lang="en-US" altLang="zh-CN" dirty="0" smtClean="0"/>
              <a:t>,</a:t>
            </a:r>
          </a:p>
          <a:p>
            <a:r>
              <a:rPr lang="en-US" altLang="zh-CN" dirty="0" err="1" smtClean="0"/>
              <a:t>initr_mmc</a:t>
            </a:r>
            <a:r>
              <a:rPr lang="en-US" altLang="zh-CN" dirty="0" smtClean="0"/>
              <a:t>,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2881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9495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9304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3089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接下来就是解析</a:t>
            </a:r>
            <a:r>
              <a:rPr lang="en-US" altLang="zh-CN" dirty="0" err="1" smtClean="0"/>
              <a:t>uboot</a:t>
            </a:r>
            <a:r>
              <a:rPr lang="zh-CN" altLang="en-US" dirty="0" smtClean="0"/>
              <a:t>命令，或者解析</a:t>
            </a:r>
            <a:r>
              <a:rPr lang="en-US" altLang="zh-CN" dirty="0" err="1" smtClean="0"/>
              <a:t>uboot</a:t>
            </a:r>
            <a:r>
              <a:rPr lang="zh-CN" altLang="en-US" dirty="0" smtClean="0"/>
              <a:t>启动参数来启动内核。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8135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052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加入图片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uboot-vivi-redboot</a:t>
            </a:r>
            <a:r>
              <a:rPr lang="zh-CN" altLang="en-US" baseline="0" dirty="0" smtClean="0"/>
              <a:t>等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6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加入图片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uboot-vivi-redboot</a:t>
            </a:r>
            <a:r>
              <a:rPr lang="zh-CN" altLang="en-US" baseline="0" dirty="0" smtClean="0"/>
              <a:t>等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350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848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096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1"/>
            <a:ext cx="6469583" cy="1361582"/>
            <a:chOff x="0" y="2716812"/>
            <a:chExt cx="6108881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828959" y="2833775"/>
              <a:ext cx="3279922" cy="70793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u-boot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启动流程</a:t>
              </a:r>
              <a:endPara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346783" y="1271819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reset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45673" y="2079790"/>
            <a:ext cx="8582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在</a:t>
            </a:r>
            <a:r>
              <a:rPr lang="zh-CN" altLang="en-US" dirty="0"/>
              <a:t>上电或者重启后，处理器取得第一条指令就是</a:t>
            </a:r>
            <a:r>
              <a:rPr lang="en-US" altLang="zh-CN" dirty="0"/>
              <a:t>b reset</a:t>
            </a:r>
            <a:r>
              <a:rPr lang="zh-CN" altLang="en-US" dirty="0"/>
              <a:t>，所以会直接跳转到</a:t>
            </a:r>
            <a:r>
              <a:rPr lang="en-US" altLang="zh-CN" dirty="0"/>
              <a:t>reset</a:t>
            </a:r>
            <a:r>
              <a:rPr lang="zh-CN" altLang="en-US" dirty="0"/>
              <a:t>函数处。</a:t>
            </a:r>
            <a:r>
              <a:rPr lang="en-US" altLang="zh-CN" dirty="0"/>
              <a:t>reset</a:t>
            </a:r>
            <a:r>
              <a:rPr lang="zh-CN" altLang="en-US" dirty="0"/>
              <a:t>首先是跳转到</a:t>
            </a:r>
            <a:r>
              <a:rPr lang="en-US" altLang="zh-CN" dirty="0" err="1"/>
              <a:t>save_boot_params</a:t>
            </a:r>
            <a:r>
              <a:rPr lang="zh-CN" altLang="en-US" dirty="0" smtClean="0"/>
              <a:t>中。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745673" y="4622992"/>
            <a:ext cx="3477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reset: arch/arm/</a:t>
            </a:r>
            <a:r>
              <a:rPr lang="en-US" altLang="zh-CN" dirty="0" err="1" smtClean="0"/>
              <a:t>cpu</a:t>
            </a:r>
            <a:r>
              <a:rPr lang="en-US" altLang="zh-CN" dirty="0" smtClean="0"/>
              <a:t>/armv7/</a:t>
            </a:r>
            <a:r>
              <a:rPr lang="en-US" altLang="zh-CN" dirty="0" err="1" smtClean="0"/>
              <a:t>start.S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745673" y="3072427"/>
            <a:ext cx="5362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执行完</a:t>
            </a:r>
            <a:r>
              <a:rPr lang="en-US" altLang="zh-CN" dirty="0" smtClean="0"/>
              <a:t>cpu_init_cp15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cpu_init_crit</a:t>
            </a:r>
            <a:r>
              <a:rPr lang="zh-CN" altLang="en-US" dirty="0" smtClean="0"/>
              <a:t>后跳转到</a:t>
            </a:r>
            <a:r>
              <a:rPr lang="en-US" altLang="zh-CN" dirty="0" smtClean="0"/>
              <a:t>_main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637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771506" y="1599029"/>
            <a:ext cx="814647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u="sng" dirty="0">
                <a:solidFill>
                  <a:srgbClr val="FF0000"/>
                </a:solidFill>
              </a:rPr>
              <a:t>reset:</a:t>
            </a:r>
          </a:p>
          <a:p>
            <a:r>
              <a:rPr lang="zh-CN" altLang="en-US" dirty="0"/>
              <a:t>	</a:t>
            </a:r>
            <a:r>
              <a:rPr lang="zh-CN" altLang="en-US" dirty="0">
                <a:solidFill>
                  <a:schemeClr val="accent5"/>
                </a:solidFill>
              </a:rPr>
              <a:t>/* Allow the board to save important registers */</a:t>
            </a:r>
          </a:p>
          <a:p>
            <a:r>
              <a:rPr lang="zh-CN" altLang="en-US" dirty="0"/>
              <a:t>	b	</a:t>
            </a:r>
            <a:r>
              <a:rPr lang="zh-CN" altLang="en-US" dirty="0">
                <a:solidFill>
                  <a:srgbClr val="00B050"/>
                </a:solidFill>
              </a:rPr>
              <a:t>save_boot_params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save_boot_params_ret:</a:t>
            </a:r>
          </a:p>
          <a:p>
            <a:r>
              <a:rPr lang="zh-CN" altLang="en-US" dirty="0"/>
              <a:t>	</a:t>
            </a:r>
            <a:r>
              <a:rPr lang="zh-CN" altLang="en-US" dirty="0">
                <a:solidFill>
                  <a:schemeClr val="accent5"/>
                </a:solidFill>
              </a:rPr>
              <a:t>/*</a:t>
            </a:r>
          </a:p>
          <a:p>
            <a:r>
              <a:rPr lang="zh-CN" altLang="en-US" dirty="0">
                <a:solidFill>
                  <a:schemeClr val="accent5"/>
                </a:solidFill>
              </a:rPr>
              <a:t>	 * disable interrupts (FIQ and IRQ), also set the cpu to SVC32 mode,</a:t>
            </a:r>
          </a:p>
          <a:p>
            <a:r>
              <a:rPr lang="zh-CN" altLang="en-US" dirty="0">
                <a:solidFill>
                  <a:schemeClr val="accent5"/>
                </a:solidFill>
              </a:rPr>
              <a:t>	 * except if in HYP mode already</a:t>
            </a:r>
          </a:p>
          <a:p>
            <a:r>
              <a:rPr lang="zh-CN" altLang="en-US" dirty="0">
                <a:solidFill>
                  <a:schemeClr val="accent5"/>
                </a:solidFill>
              </a:rPr>
              <a:t>	 */</a:t>
            </a:r>
          </a:p>
          <a:p>
            <a:r>
              <a:rPr lang="zh-CN" altLang="en-US" dirty="0"/>
              <a:t>	mrs	r0, cpsr</a:t>
            </a:r>
          </a:p>
          <a:p>
            <a:r>
              <a:rPr lang="zh-CN" altLang="en-US" dirty="0"/>
              <a:t>	and	r1, r0, #0x1f		</a:t>
            </a:r>
            <a:r>
              <a:rPr lang="zh-CN" altLang="en-US" dirty="0">
                <a:solidFill>
                  <a:schemeClr val="accent5"/>
                </a:solidFill>
              </a:rPr>
              <a:t>@ mask mode bits</a:t>
            </a:r>
          </a:p>
          <a:p>
            <a:r>
              <a:rPr lang="zh-CN" altLang="en-US" dirty="0"/>
              <a:t>	teq	r1, #0x1a		</a:t>
            </a:r>
            <a:r>
              <a:rPr lang="en-US" altLang="zh-CN" dirty="0" smtClean="0"/>
              <a:t>	</a:t>
            </a:r>
            <a:r>
              <a:rPr lang="zh-CN" altLang="en-US" dirty="0" smtClean="0">
                <a:solidFill>
                  <a:schemeClr val="accent5"/>
                </a:solidFill>
              </a:rPr>
              <a:t>@ </a:t>
            </a:r>
            <a:r>
              <a:rPr lang="zh-CN" altLang="en-US" dirty="0">
                <a:solidFill>
                  <a:schemeClr val="accent5"/>
                </a:solidFill>
              </a:rPr>
              <a:t>test for HYP mode</a:t>
            </a:r>
          </a:p>
          <a:p>
            <a:r>
              <a:rPr lang="zh-CN" altLang="en-US" dirty="0"/>
              <a:t>	bicne	r0, r0, #0x1f		</a:t>
            </a:r>
            <a:r>
              <a:rPr lang="zh-CN" altLang="en-US" dirty="0">
                <a:solidFill>
                  <a:schemeClr val="accent5"/>
                </a:solidFill>
              </a:rPr>
              <a:t>@ clear all mode bits</a:t>
            </a:r>
          </a:p>
          <a:p>
            <a:r>
              <a:rPr lang="zh-CN" altLang="en-US" dirty="0"/>
              <a:t>	orrne	r0, r0, #0x13		</a:t>
            </a:r>
            <a:r>
              <a:rPr lang="zh-CN" altLang="en-US" dirty="0">
                <a:solidFill>
                  <a:schemeClr val="accent5"/>
                </a:solidFill>
              </a:rPr>
              <a:t>@ set SVC mode</a:t>
            </a:r>
          </a:p>
          <a:p>
            <a:r>
              <a:rPr lang="zh-CN" altLang="en-US" dirty="0"/>
              <a:t>	orr	r0, r0, #0xc0		</a:t>
            </a:r>
            <a:r>
              <a:rPr lang="zh-CN" altLang="en-US" dirty="0">
                <a:solidFill>
                  <a:schemeClr val="accent5"/>
                </a:solidFill>
              </a:rPr>
              <a:t>@ disable FIQ and IRQ</a:t>
            </a:r>
          </a:p>
          <a:p>
            <a:r>
              <a:rPr lang="zh-CN" altLang="en-US" dirty="0"/>
              <a:t>	msr	cpsr,r0</a:t>
            </a:r>
          </a:p>
        </p:txBody>
      </p:sp>
      <p:sp>
        <p:nvSpPr>
          <p:cNvPr id="16" name="矩形 15"/>
          <p:cNvSpPr/>
          <p:nvPr/>
        </p:nvSpPr>
        <p:spPr>
          <a:xfrm>
            <a:off x="1288210" y="1137364"/>
            <a:ext cx="3018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save_boot_params</a:t>
            </a:r>
          </a:p>
        </p:txBody>
      </p:sp>
    </p:spTree>
    <p:extLst>
      <p:ext uri="{BB962C8B-B14F-4D97-AF65-F5344CB8AC3E}">
        <p14:creationId xmlns:p14="http://schemas.microsoft.com/office/powerpoint/2010/main" val="175412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1288210" y="1137364"/>
            <a:ext cx="2416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 cpu_init_cp15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39110" y="4761407"/>
            <a:ext cx="4281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cpu_init_cp15: arch/arm/</a:t>
            </a:r>
            <a:r>
              <a:rPr lang="en-US" altLang="zh-CN" dirty="0" err="1" smtClean="0"/>
              <a:t>cpu</a:t>
            </a:r>
            <a:r>
              <a:rPr lang="en-US" altLang="zh-CN" dirty="0" smtClean="0"/>
              <a:t>/armv7/</a:t>
            </a:r>
            <a:r>
              <a:rPr lang="en-US" altLang="zh-CN" dirty="0" err="1" smtClean="0"/>
              <a:t>start.S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91051" y="2210721"/>
            <a:ext cx="6717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</a:t>
            </a:r>
            <a:r>
              <a:rPr lang="en-US" altLang="zh-CN" dirty="0" smtClean="0"/>
              <a:t>cp15</a:t>
            </a:r>
            <a:r>
              <a:rPr lang="zh-CN" altLang="en-US" dirty="0" smtClean="0"/>
              <a:t>是协处理器，该函数</a:t>
            </a:r>
            <a:r>
              <a:rPr lang="zh-CN" altLang="en-US" dirty="0"/>
              <a:t>是配置</a:t>
            </a:r>
            <a:r>
              <a:rPr lang="en-US" altLang="zh-CN" dirty="0"/>
              <a:t>cp15</a:t>
            </a:r>
            <a:r>
              <a:rPr lang="zh-CN" altLang="en-US" dirty="0"/>
              <a:t>协处理器相关寄存器来设置处理器的</a:t>
            </a:r>
            <a:r>
              <a:rPr lang="en-US" altLang="zh-CN" dirty="0"/>
              <a:t>MMU</a:t>
            </a:r>
            <a:r>
              <a:rPr lang="zh-CN" altLang="en-US" dirty="0"/>
              <a:t>，</a:t>
            </a:r>
            <a:r>
              <a:rPr lang="en-US" altLang="zh-CN" dirty="0"/>
              <a:t>cache</a:t>
            </a:r>
            <a:r>
              <a:rPr lang="zh-CN" altLang="en-US" dirty="0" smtClean="0"/>
              <a:t>以及</a:t>
            </a:r>
            <a:r>
              <a:rPr lang="en-US" altLang="zh-CN" dirty="0"/>
              <a:t>TLBs 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090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1288210" y="1137364"/>
            <a:ext cx="2223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cpu_init_crit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41683" y="5674660"/>
            <a:ext cx="4281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cpu_init_cp15: arch/arm/</a:t>
            </a:r>
            <a:r>
              <a:rPr lang="en-US" altLang="zh-CN" dirty="0" err="1" smtClean="0"/>
              <a:t>cpu</a:t>
            </a:r>
            <a:r>
              <a:rPr lang="en-US" altLang="zh-CN" dirty="0" smtClean="0"/>
              <a:t>/armv7/</a:t>
            </a:r>
            <a:r>
              <a:rPr lang="en-US" altLang="zh-CN" dirty="0" err="1" smtClean="0"/>
              <a:t>start.S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135188" y="4552459"/>
            <a:ext cx="79957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lowlevel_init</a:t>
            </a:r>
            <a:r>
              <a:rPr lang="zh-CN" altLang="en-US" dirty="0"/>
              <a:t>函数是与特定开发板相关的初始化函数</a:t>
            </a:r>
            <a:r>
              <a:rPr lang="zh-CN" altLang="en-US" dirty="0" smtClean="0"/>
              <a:t>，会</a:t>
            </a:r>
            <a:r>
              <a:rPr lang="zh-CN" altLang="en-US" dirty="0"/>
              <a:t>做一些</a:t>
            </a:r>
            <a:r>
              <a:rPr lang="en-US" altLang="zh-CN" dirty="0" err="1" smtClean="0"/>
              <a:t>pll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pinmux</a:t>
            </a:r>
            <a:r>
              <a:rPr lang="zh-CN" altLang="en-US" dirty="0" smtClean="0"/>
              <a:t>、</a:t>
            </a:r>
            <a:r>
              <a:rPr lang="en-US" altLang="zh-CN" dirty="0" smtClean="0"/>
              <a:t>memory</a:t>
            </a:r>
            <a:r>
              <a:rPr lang="zh-CN" altLang="en-US" dirty="0"/>
              <a:t>初始化，方便后续拷贝到</a:t>
            </a:r>
            <a:r>
              <a:rPr lang="en-US" altLang="zh-CN" smtClean="0"/>
              <a:t>memory</a:t>
            </a:r>
            <a:r>
              <a:rPr lang="zh-CN" altLang="en-US" smtClean="0"/>
              <a:t>中</a:t>
            </a:r>
            <a:r>
              <a:rPr lang="zh-CN" altLang="en-US" dirty="0"/>
              <a:t>运行。</a:t>
            </a:r>
          </a:p>
        </p:txBody>
      </p:sp>
      <p:sp>
        <p:nvSpPr>
          <p:cNvPr id="6" name="矩形 5"/>
          <p:cNvSpPr/>
          <p:nvPr/>
        </p:nvSpPr>
        <p:spPr>
          <a:xfrm>
            <a:off x="2577873" y="1757893"/>
            <a:ext cx="67402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B050"/>
                </a:solidFill>
              </a:rPr>
              <a:t>ENTRY(cpu_init_crit)</a:t>
            </a:r>
          </a:p>
          <a:p>
            <a:r>
              <a:rPr lang="zh-CN" altLang="en-US" dirty="0"/>
              <a:t>	</a:t>
            </a:r>
            <a:r>
              <a:rPr lang="zh-CN" altLang="en-US" dirty="0">
                <a:solidFill>
                  <a:schemeClr val="accent5"/>
                </a:solidFill>
              </a:rPr>
              <a:t>/*</a:t>
            </a:r>
          </a:p>
          <a:p>
            <a:r>
              <a:rPr lang="zh-CN" altLang="en-US" dirty="0">
                <a:solidFill>
                  <a:schemeClr val="accent5"/>
                </a:solidFill>
              </a:rPr>
              <a:t>	 * Jump to board specific initialization...</a:t>
            </a:r>
          </a:p>
          <a:p>
            <a:r>
              <a:rPr lang="zh-CN" altLang="en-US" dirty="0">
                <a:solidFill>
                  <a:schemeClr val="accent5"/>
                </a:solidFill>
              </a:rPr>
              <a:t>	 * The Mask ROM will have already initialized</a:t>
            </a:r>
          </a:p>
          <a:p>
            <a:r>
              <a:rPr lang="zh-CN" altLang="en-US" dirty="0">
                <a:solidFill>
                  <a:schemeClr val="accent5"/>
                </a:solidFill>
              </a:rPr>
              <a:t>	 * basic memory. Go here to bump up clock rate and handle</a:t>
            </a:r>
          </a:p>
          <a:p>
            <a:r>
              <a:rPr lang="zh-CN" altLang="en-US" dirty="0">
                <a:solidFill>
                  <a:schemeClr val="accent5"/>
                </a:solidFill>
              </a:rPr>
              <a:t>	 * wake up conditions.</a:t>
            </a:r>
          </a:p>
          <a:p>
            <a:r>
              <a:rPr lang="zh-CN" altLang="en-US" dirty="0">
                <a:solidFill>
                  <a:schemeClr val="accent5"/>
                </a:solidFill>
              </a:rPr>
              <a:t>	 */</a:t>
            </a:r>
          </a:p>
          <a:p>
            <a:r>
              <a:rPr lang="zh-CN" altLang="en-US" dirty="0"/>
              <a:t>	b	</a:t>
            </a:r>
            <a:r>
              <a:rPr lang="zh-CN" altLang="en-US" dirty="0">
                <a:solidFill>
                  <a:srgbClr val="00B050"/>
                </a:solidFill>
              </a:rPr>
              <a:t>lowlevel_init</a:t>
            </a:r>
            <a:r>
              <a:rPr lang="zh-CN" altLang="en-US" dirty="0"/>
              <a:t>	</a:t>
            </a:r>
            <a:r>
              <a:rPr lang="zh-CN" altLang="en-US" dirty="0" smtClean="0">
                <a:solidFill>
                  <a:schemeClr val="accent5"/>
                </a:solidFill>
              </a:rPr>
              <a:t>@ </a:t>
            </a:r>
            <a:r>
              <a:rPr lang="zh-CN" altLang="en-US" dirty="0">
                <a:solidFill>
                  <a:schemeClr val="accent5"/>
                </a:solidFill>
              </a:rPr>
              <a:t>go setup pll,mux,memory</a:t>
            </a:r>
          </a:p>
          <a:p>
            <a:r>
              <a:rPr lang="zh-CN" altLang="en-US" dirty="0">
                <a:solidFill>
                  <a:srgbClr val="00B050"/>
                </a:solidFill>
              </a:rPr>
              <a:t>ENDPROC(cpu_init_crit)</a:t>
            </a:r>
          </a:p>
        </p:txBody>
      </p:sp>
    </p:spTree>
    <p:extLst>
      <p:ext uri="{BB962C8B-B14F-4D97-AF65-F5344CB8AC3E}">
        <p14:creationId xmlns:p14="http://schemas.microsoft.com/office/powerpoint/2010/main" val="2988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346783" y="1271819"/>
            <a:ext cx="1263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_main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06569" y="5159143"/>
            <a:ext cx="3949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_</a:t>
            </a:r>
            <a:r>
              <a:rPr lang="en-US" altLang="zh-CN" dirty="0" smtClean="0"/>
              <a:t>main: arch/arm/lib/crt0.S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902035" y="1859431"/>
            <a:ext cx="94210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这个段汇编主要作用是</a:t>
            </a:r>
            <a:r>
              <a:rPr lang="en-US" altLang="zh-CN" dirty="0"/>
              <a:t>: </a:t>
            </a:r>
          </a:p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）初始化一个</a:t>
            </a:r>
            <a:r>
              <a:rPr lang="en-US" altLang="zh-CN" dirty="0"/>
              <a:t>C</a:t>
            </a:r>
            <a:r>
              <a:rPr lang="zh-CN" altLang="en-US" dirty="0"/>
              <a:t>语言能够运行的环境 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  <a:r>
              <a:rPr lang="en-US" altLang="zh-CN" dirty="0" err="1"/>
              <a:t>bl</a:t>
            </a:r>
            <a:r>
              <a:rPr lang="en-US" altLang="zh-CN" dirty="0"/>
              <a:t> </a:t>
            </a:r>
            <a:r>
              <a:rPr lang="en-US" altLang="zh-CN" dirty="0" err="1" smtClean="0"/>
              <a:t>board_init_f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）设置堆栈地址 </a:t>
            </a:r>
          </a:p>
          <a:p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）设置全局变量</a:t>
            </a:r>
            <a:r>
              <a:rPr lang="en-US" altLang="zh-CN" dirty="0" err="1"/>
              <a:t>gd</a:t>
            </a:r>
            <a:r>
              <a:rPr lang="zh-CN" altLang="en-US" dirty="0"/>
              <a:t>结构体 </a:t>
            </a:r>
          </a:p>
          <a:p>
            <a:r>
              <a:rPr lang="zh-CN" altLang="en-US" dirty="0"/>
              <a:t>（</a:t>
            </a:r>
            <a:r>
              <a:rPr lang="en-US" altLang="zh-CN" dirty="0"/>
              <a:t>5</a:t>
            </a:r>
            <a:r>
              <a:rPr lang="zh-CN" altLang="en-US" dirty="0"/>
              <a:t>）中断向量表的重映射 </a:t>
            </a:r>
          </a:p>
          <a:p>
            <a:r>
              <a:rPr lang="zh-CN" altLang="en-US" dirty="0"/>
              <a:t>（</a:t>
            </a:r>
            <a:r>
              <a:rPr lang="en-US" altLang="zh-CN" dirty="0"/>
              <a:t>6</a:t>
            </a:r>
            <a:r>
              <a:rPr lang="zh-CN" altLang="en-US" dirty="0"/>
              <a:t>）未初始化段（</a:t>
            </a:r>
            <a:r>
              <a:rPr lang="en-US" altLang="zh-CN" dirty="0" err="1"/>
              <a:t>bss</a:t>
            </a:r>
            <a:r>
              <a:rPr lang="zh-CN" altLang="en-US" dirty="0"/>
              <a:t>）的清除 </a:t>
            </a:r>
          </a:p>
          <a:p>
            <a:r>
              <a:rPr lang="zh-CN" altLang="en-US" dirty="0"/>
              <a:t>（</a:t>
            </a:r>
            <a:r>
              <a:rPr lang="en-US" altLang="zh-CN" dirty="0"/>
              <a:t>7</a:t>
            </a:r>
            <a:r>
              <a:rPr lang="zh-CN" altLang="en-US" dirty="0"/>
              <a:t>）最后调用</a:t>
            </a:r>
            <a:r>
              <a:rPr lang="en-US" altLang="zh-CN" dirty="0" err="1"/>
              <a:t>ldr</a:t>
            </a:r>
            <a:r>
              <a:rPr lang="en-US" altLang="zh-CN" dirty="0"/>
              <a:t> pc, =</a:t>
            </a:r>
            <a:r>
              <a:rPr lang="en-US" altLang="zh-CN" dirty="0" err="1" smtClean="0"/>
              <a:t>board_init_r</a:t>
            </a:r>
            <a:r>
              <a:rPr lang="en-US" altLang="zh-CN" dirty="0" smtClean="0"/>
              <a:t>, </a:t>
            </a:r>
            <a:r>
              <a:rPr lang="zh-CN" altLang="en-US" dirty="0" smtClean="0"/>
              <a:t>跳转到</a:t>
            </a:r>
            <a:r>
              <a:rPr lang="en-US" altLang="zh-CN" dirty="0" smtClean="0"/>
              <a:t>u-boot</a:t>
            </a:r>
            <a:r>
              <a:rPr lang="zh-CN" altLang="en-US" dirty="0" smtClean="0"/>
              <a:t>的第二阶段。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567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346783" y="1271819"/>
            <a:ext cx="2253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board_init_f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26226" y="2206457"/>
            <a:ext cx="73775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调用</a:t>
            </a:r>
            <a:r>
              <a:rPr lang="en-US" altLang="zh-CN" dirty="0" err="1" smtClean="0"/>
              <a:t>init_sequence_f</a:t>
            </a:r>
            <a:r>
              <a:rPr lang="en-US" altLang="zh-CN" dirty="0" smtClean="0"/>
              <a:t>[]</a:t>
            </a:r>
            <a:r>
              <a:rPr lang="zh-CN" altLang="en-US" dirty="0" smtClean="0"/>
              <a:t>数组中的函数，完成</a:t>
            </a:r>
            <a:r>
              <a:rPr lang="zh-CN" altLang="en-US" dirty="0"/>
              <a:t>一些前期的初始化工作，例如：</a:t>
            </a:r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a</a:t>
            </a:r>
            <a:r>
              <a:rPr lang="zh-CN" altLang="en-US" dirty="0" smtClean="0"/>
              <a:t>）</a:t>
            </a:r>
            <a:r>
              <a:rPr lang="zh-CN" altLang="en-US" dirty="0"/>
              <a:t>点亮一个</a:t>
            </a:r>
            <a:r>
              <a:rPr lang="en-US" altLang="zh-CN" dirty="0"/>
              <a:t>Debug</a:t>
            </a:r>
            <a:r>
              <a:rPr lang="zh-CN" altLang="en-US" dirty="0"/>
              <a:t>用的</a:t>
            </a:r>
            <a:r>
              <a:rPr lang="en-US" altLang="zh-CN" dirty="0"/>
              <a:t>LED</a:t>
            </a:r>
            <a:r>
              <a:rPr lang="zh-CN" altLang="en-US" dirty="0"/>
              <a:t>灯，表示</a:t>
            </a:r>
            <a:r>
              <a:rPr lang="en-US" altLang="zh-CN" dirty="0"/>
              <a:t>u-boot</a:t>
            </a:r>
            <a:r>
              <a:rPr lang="zh-CN" altLang="en-US" dirty="0" smtClean="0"/>
              <a:t>已经</a:t>
            </a:r>
            <a:r>
              <a:rPr lang="zh-CN" altLang="en-US" dirty="0"/>
              <a:t>启动</a:t>
            </a:r>
            <a:r>
              <a:rPr lang="zh-CN" altLang="en-US" dirty="0" smtClean="0"/>
              <a:t>。</a:t>
            </a:r>
            <a:endParaRPr lang="zh-CN" altLang="en-US" dirty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b</a:t>
            </a:r>
            <a:r>
              <a:rPr lang="zh-CN" altLang="en-US" dirty="0"/>
              <a:t>）初始化</a:t>
            </a:r>
            <a:r>
              <a:rPr lang="en-US" altLang="zh-CN" dirty="0"/>
              <a:t>DRAM</a:t>
            </a:r>
            <a:r>
              <a:rPr lang="zh-CN" altLang="en-US" dirty="0"/>
              <a:t>、</a:t>
            </a:r>
            <a:r>
              <a:rPr lang="en-US" altLang="zh-CN" dirty="0" smtClean="0"/>
              <a:t>DDR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c</a:t>
            </a:r>
            <a:r>
              <a:rPr lang="zh-CN" altLang="en-US" dirty="0" smtClean="0"/>
              <a:t>）初始化调试串口。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d</a:t>
            </a:r>
            <a:r>
              <a:rPr lang="zh-CN" altLang="en-US" dirty="0" smtClean="0"/>
              <a:t>）打印</a:t>
            </a:r>
            <a:r>
              <a:rPr lang="en-US" altLang="zh-CN" dirty="0" smtClean="0"/>
              <a:t>CPU</a:t>
            </a:r>
            <a:r>
              <a:rPr lang="zh-CN" altLang="en-US" dirty="0" smtClean="0"/>
              <a:t>信息等。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715313" y="4730561"/>
            <a:ext cx="3288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board_init_f</a:t>
            </a:r>
            <a:r>
              <a:rPr lang="en-US" altLang="zh-CN" dirty="0" smtClean="0"/>
              <a:t>: common/</a:t>
            </a:r>
            <a:r>
              <a:rPr lang="en-US" altLang="zh-CN" dirty="0" err="1" smtClean="0"/>
              <a:t>board_f.c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625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346783" y="1271819"/>
            <a:ext cx="3189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3.1.1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board_early_init_f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15313" y="5747820"/>
            <a:ext cx="5622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board_early_init_f</a:t>
            </a:r>
            <a:r>
              <a:rPr lang="en-US" altLang="zh-CN" dirty="0"/>
              <a:t>: </a:t>
            </a:r>
            <a:r>
              <a:rPr lang="en-US" altLang="zh-CN" dirty="0" smtClean="0"/>
              <a:t>arch/arm/</a:t>
            </a:r>
            <a:r>
              <a:rPr lang="en-US" altLang="zh-CN" dirty="0" err="1" smtClean="0"/>
              <a:t>cpu</a:t>
            </a:r>
            <a:r>
              <a:rPr lang="en-US" altLang="zh-CN" dirty="0" smtClean="0"/>
              <a:t>/armv7/am33xx/</a:t>
            </a:r>
            <a:r>
              <a:rPr lang="en-US" altLang="zh-CN" dirty="0" err="1" smtClean="0"/>
              <a:t>board.c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9405" y="1946275"/>
            <a:ext cx="7277100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4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346783" y="1271819"/>
            <a:ext cx="2428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relocate_code</a:t>
            </a:r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2320636" y="2349206"/>
            <a:ext cx="72078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        代码重定位，不管从哪里启动，</a:t>
            </a:r>
            <a:r>
              <a:rPr lang="en-US" altLang="zh-CN" sz="2000" dirty="0" smtClean="0"/>
              <a:t>u-boot</a:t>
            </a:r>
            <a:r>
              <a:rPr lang="zh-CN" altLang="en-US" sz="2000" dirty="0"/>
              <a:t>运行后会将自身代码拷贝到</a:t>
            </a:r>
            <a:r>
              <a:rPr lang="en-US" altLang="zh-CN" sz="2000" dirty="0" err="1"/>
              <a:t>sdram</a:t>
            </a:r>
            <a:r>
              <a:rPr lang="zh-CN" altLang="en-US" sz="2000" dirty="0"/>
              <a:t>的另一个位置继续</a:t>
            </a:r>
            <a:r>
              <a:rPr lang="zh-CN" altLang="en-US" sz="2000" dirty="0" smtClean="0"/>
              <a:t>运行。</a:t>
            </a:r>
            <a:r>
              <a:rPr lang="zh-CN" altLang="en-US" sz="2000" dirty="0"/>
              <a:t>旧版的</a:t>
            </a:r>
            <a:r>
              <a:rPr lang="en-US" altLang="zh-CN" sz="2000" dirty="0" smtClean="0"/>
              <a:t>u-boot</a:t>
            </a:r>
            <a:r>
              <a:rPr lang="zh-CN" altLang="en-US" sz="2000" dirty="0"/>
              <a:t>会通过判断</a:t>
            </a:r>
            <a:r>
              <a:rPr lang="en-US" altLang="zh-CN" sz="2000" dirty="0"/>
              <a:t>_start</a:t>
            </a:r>
            <a:r>
              <a:rPr lang="zh-CN" altLang="en-US" sz="2000" dirty="0"/>
              <a:t>和</a:t>
            </a:r>
            <a:r>
              <a:rPr lang="en-US" altLang="zh-CN" sz="2000" dirty="0"/>
              <a:t>TEXT_BASE</a:t>
            </a:r>
            <a:r>
              <a:rPr lang="zh-CN" altLang="en-US" sz="2000" dirty="0"/>
              <a:t>（链接地址）是否相等来确定是否需要</a:t>
            </a:r>
            <a:r>
              <a:rPr lang="en-US" altLang="zh-CN" sz="2000" dirty="0"/>
              <a:t>relocate</a:t>
            </a:r>
            <a:r>
              <a:rPr lang="zh-CN" altLang="en-US" sz="2000" dirty="0"/>
              <a:t>。</a:t>
            </a:r>
          </a:p>
          <a:p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346783" y="5034783"/>
            <a:ext cx="4437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relocate_code</a:t>
            </a:r>
            <a:r>
              <a:rPr lang="en-US" altLang="zh-CN" dirty="0" smtClean="0"/>
              <a:t>: arch/arm/lib/</a:t>
            </a:r>
            <a:r>
              <a:rPr lang="en-US" altLang="zh-CN" dirty="0" err="1" smtClean="0"/>
              <a:t>relocate.S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998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331844" y="1342798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跳转运行第二第阶段代码</a:t>
            </a:r>
          </a:p>
        </p:txBody>
      </p:sp>
      <p:sp>
        <p:nvSpPr>
          <p:cNvPr id="7" name="矩形 6"/>
          <p:cNvSpPr/>
          <p:nvPr/>
        </p:nvSpPr>
        <p:spPr>
          <a:xfrm>
            <a:off x="2306781" y="2580357"/>
            <a:ext cx="74398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 u-boot</a:t>
            </a:r>
            <a:r>
              <a:rPr lang="zh-CN" altLang="en-US" sz="2000" dirty="0" smtClean="0"/>
              <a:t>代码重定位后，接下来调用</a:t>
            </a:r>
            <a:r>
              <a:rPr lang="en-US" altLang="zh-CN" sz="2000" dirty="0" err="1"/>
              <a:t>board_init_r</a:t>
            </a:r>
            <a:r>
              <a:rPr lang="zh-CN" altLang="en-US" sz="2000" dirty="0"/>
              <a:t>，</a:t>
            </a:r>
            <a:r>
              <a:rPr lang="zh-CN" altLang="en-US" sz="2000" dirty="0" smtClean="0"/>
              <a:t>这个就是</a:t>
            </a:r>
            <a:r>
              <a:rPr lang="en-US" altLang="zh-CN" sz="2000" dirty="0" smtClean="0"/>
              <a:t>u-boot</a:t>
            </a:r>
            <a:r>
              <a:rPr lang="zh-CN" altLang="en-US" sz="2000" dirty="0"/>
              <a:t>启动的第二</a:t>
            </a:r>
            <a:r>
              <a:rPr lang="zh-CN" altLang="en-US" sz="2000" dirty="0" smtClean="0"/>
              <a:t>阶段。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9590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5426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-boot 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启动第二阶段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29288" y="3401878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138745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41495" y="163258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boot </a:t>
            </a:r>
            <a:r>
              <a:rPr lang="zh-CN" altLang="en-US" sz="2400" b="1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启动流程概述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22837" y="2838450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-boot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74335" y="4219882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启动第二阶段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16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启动第二阶段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5188" y="2148870"/>
            <a:ext cx="73091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  </a:t>
            </a:r>
            <a:r>
              <a:rPr lang="zh-CN" altLang="en-US" sz="2000" dirty="0" smtClean="0">
                <a:latin typeface="+mn-ea"/>
              </a:rPr>
              <a:t>调用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init_sequence_r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[]</a:t>
            </a:r>
            <a:r>
              <a:rPr lang="zh-CN" altLang="en-US" sz="2000" dirty="0" smtClean="0">
                <a:latin typeface="+mn-ea"/>
              </a:rPr>
              <a:t>数组中的函数，完成第二阶段的初始化工作。</a:t>
            </a:r>
            <a:r>
              <a:rPr lang="zh-CN" altLang="en-US" sz="2000" dirty="0">
                <a:latin typeface="+mn-ea"/>
              </a:rPr>
              <a:t>包括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nand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flash</a:t>
            </a:r>
            <a:r>
              <a:rPr lang="zh-CN" altLang="en-US" sz="2000" dirty="0">
                <a:latin typeface="+mn-ea"/>
              </a:rPr>
              <a:t>的初始化，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spi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flash </a:t>
            </a:r>
            <a:r>
              <a:rPr lang="zh-CN" altLang="en-US" sz="2000" dirty="0">
                <a:latin typeface="+mn-ea"/>
              </a:rPr>
              <a:t>等等设备</a:t>
            </a:r>
            <a:r>
              <a:rPr lang="zh-CN" altLang="en-US" sz="2000" dirty="0" smtClean="0">
                <a:latin typeface="+mn-ea"/>
              </a:rPr>
              <a:t>初始化。</a:t>
            </a:r>
            <a:r>
              <a:rPr lang="zh-CN" altLang="en-US" sz="2000" dirty="0" smtClean="0"/>
              <a:t>其中</a:t>
            </a:r>
            <a:r>
              <a:rPr lang="en-US" altLang="zh-CN" sz="2000" dirty="0" err="1"/>
              <a:t>board_init</a:t>
            </a:r>
            <a:r>
              <a:rPr lang="zh-CN" altLang="en-US" sz="2000" dirty="0"/>
              <a:t>函数是与特定开发板相关的初始化</a:t>
            </a:r>
            <a:r>
              <a:rPr lang="zh-CN" altLang="en-US" sz="2000" dirty="0" smtClean="0"/>
              <a:t>函数。</a:t>
            </a:r>
            <a:endParaRPr lang="zh-CN" altLang="en-US" sz="2000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43907" y="1243805"/>
            <a:ext cx="2043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1. </a:t>
            </a:r>
            <a:r>
              <a:rPr lang="zh-CN" altLang="en-US" sz="2400" dirty="0" smtClean="0"/>
              <a:t>board</a:t>
            </a:r>
            <a:r>
              <a:rPr lang="zh-CN" altLang="en-US" sz="2400" dirty="0"/>
              <a:t>_init_r</a:t>
            </a:r>
          </a:p>
        </p:txBody>
      </p:sp>
      <p:sp>
        <p:nvSpPr>
          <p:cNvPr id="15" name="矩形 14"/>
          <p:cNvSpPr/>
          <p:nvPr/>
        </p:nvSpPr>
        <p:spPr>
          <a:xfrm>
            <a:off x="1543907" y="4997685"/>
            <a:ext cx="36752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board_init_</a:t>
            </a:r>
            <a:r>
              <a:rPr lang="zh-CN" altLang="en-US" dirty="0" smtClean="0"/>
              <a:t>r</a:t>
            </a:r>
            <a:r>
              <a:rPr lang="en-US" altLang="zh-CN" dirty="0" smtClean="0"/>
              <a:t>: common/</a:t>
            </a:r>
            <a:r>
              <a:rPr lang="en-US" altLang="zh-CN" dirty="0" err="1" smtClean="0"/>
              <a:t>board_r.c</a:t>
            </a:r>
            <a:endParaRPr lang="en-US" altLang="zh-CN" dirty="0" smtClean="0"/>
          </a:p>
          <a:p>
            <a:r>
              <a:rPr lang="en-US" altLang="zh-CN" dirty="0" err="1" smtClean="0"/>
              <a:t>board_init</a:t>
            </a:r>
            <a:r>
              <a:rPr lang="en-US" altLang="zh-CN" dirty="0" smtClean="0"/>
              <a:t>: board/ti/am437x/</a:t>
            </a:r>
            <a:r>
              <a:rPr lang="en-US" altLang="zh-CN" dirty="0" err="1" smtClean="0"/>
              <a:t>board.c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223061" y="3600178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      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00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16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启动第二阶段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43907" y="1243805"/>
            <a:ext cx="2406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2</a:t>
            </a:r>
            <a:r>
              <a:rPr lang="en-US" altLang="zh-CN" sz="2400" dirty="0"/>
              <a:t>. </a:t>
            </a:r>
            <a:r>
              <a:rPr lang="en-US" altLang="zh-CN" sz="2400" dirty="0" err="1"/>
              <a:t>run_main_loop</a:t>
            </a:r>
            <a:endParaRPr lang="zh-CN" altLang="en-US" sz="2400" dirty="0"/>
          </a:p>
        </p:txBody>
      </p:sp>
      <p:sp>
        <p:nvSpPr>
          <p:cNvPr id="18" name="矩形 17"/>
          <p:cNvSpPr/>
          <p:nvPr/>
        </p:nvSpPr>
        <p:spPr>
          <a:xfrm>
            <a:off x="1543907" y="4997685"/>
            <a:ext cx="3543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run_main_loop</a:t>
            </a:r>
            <a:r>
              <a:rPr lang="en-US" altLang="zh-CN" dirty="0" smtClean="0"/>
              <a:t>: common/</a:t>
            </a:r>
            <a:r>
              <a:rPr lang="en-US" altLang="zh-CN" dirty="0" err="1" smtClean="0"/>
              <a:t>board_r.c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12512" y="1889141"/>
            <a:ext cx="802178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B050"/>
                </a:solidFill>
              </a:rPr>
              <a:t>static int </a:t>
            </a:r>
            <a:r>
              <a:rPr lang="zh-CN" altLang="en-US" sz="2400" dirty="0">
                <a:solidFill>
                  <a:schemeClr val="accent5">
                    <a:lumMod val="50000"/>
                  </a:schemeClr>
                </a:solidFill>
              </a:rPr>
              <a:t>run_main_loop</a:t>
            </a:r>
            <a:r>
              <a:rPr lang="zh-CN" altLang="en-US" dirty="0">
                <a:solidFill>
                  <a:srgbClr val="CC3399"/>
                </a:solidFill>
              </a:rPr>
              <a:t>(</a:t>
            </a:r>
            <a:r>
              <a:rPr lang="zh-CN" altLang="en-US" dirty="0">
                <a:solidFill>
                  <a:srgbClr val="00B050"/>
                </a:solidFill>
              </a:rPr>
              <a:t>void</a:t>
            </a:r>
            <a:r>
              <a:rPr lang="zh-CN" altLang="en-US" dirty="0">
                <a:solidFill>
                  <a:srgbClr val="CC3399"/>
                </a:solidFill>
              </a:rPr>
              <a:t>)</a:t>
            </a:r>
          </a:p>
          <a:p>
            <a:r>
              <a:rPr lang="zh-CN" altLang="en-US" dirty="0">
                <a:solidFill>
                  <a:srgbClr val="CC3399"/>
                </a:solidFill>
              </a:rPr>
              <a:t>{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#ifdef </a:t>
            </a:r>
            <a:r>
              <a:rPr lang="zh-CN" altLang="en-US" dirty="0"/>
              <a:t>CONFIG_SANDBOX</a:t>
            </a:r>
          </a:p>
          <a:p>
            <a:r>
              <a:rPr lang="zh-CN" altLang="en-US" dirty="0"/>
              <a:t>	</a:t>
            </a:r>
            <a:r>
              <a:rPr lang="zh-CN" altLang="en-US" dirty="0">
                <a:solidFill>
                  <a:srgbClr val="00B050"/>
                </a:solidFill>
              </a:rPr>
              <a:t>sandbox_main_loop_init</a:t>
            </a:r>
            <a:r>
              <a:rPr lang="zh-CN" altLang="en-US" dirty="0">
                <a:solidFill>
                  <a:srgbClr val="CC3399"/>
                </a:solidFill>
              </a:rPr>
              <a:t>();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#endif</a:t>
            </a:r>
          </a:p>
          <a:p>
            <a:r>
              <a:rPr lang="zh-CN" altLang="en-US" dirty="0"/>
              <a:t>	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</a:rPr>
              <a:t>/* main_loop() can return to retry autoboot, if so just run it again */</a:t>
            </a:r>
          </a:p>
          <a:p>
            <a:r>
              <a:rPr lang="zh-CN" altLang="en-US" dirty="0"/>
              <a:t>	</a:t>
            </a:r>
            <a:r>
              <a:rPr lang="zh-CN" altLang="en-US" dirty="0">
                <a:solidFill>
                  <a:srgbClr val="FF0000"/>
                </a:solidFill>
              </a:rPr>
              <a:t>for </a:t>
            </a:r>
            <a:r>
              <a:rPr lang="zh-CN" altLang="en-US" dirty="0">
                <a:solidFill>
                  <a:srgbClr val="CC3399"/>
                </a:solidFill>
              </a:rPr>
              <a:t>(;;)</a:t>
            </a:r>
          </a:p>
          <a:p>
            <a:r>
              <a:rPr lang="zh-CN" altLang="en-US" dirty="0"/>
              <a:t>		</a:t>
            </a:r>
            <a:r>
              <a:rPr lang="zh-CN" altLang="en-US" dirty="0">
                <a:solidFill>
                  <a:srgbClr val="00B050"/>
                </a:solidFill>
              </a:rPr>
              <a:t>main_loop</a:t>
            </a:r>
            <a:r>
              <a:rPr lang="zh-CN" altLang="en-US" dirty="0">
                <a:solidFill>
                  <a:srgbClr val="CC3399"/>
                </a:solidFill>
              </a:rPr>
              <a:t>();</a:t>
            </a:r>
          </a:p>
          <a:p>
            <a:r>
              <a:rPr lang="zh-CN" altLang="en-US" dirty="0"/>
              <a:t>	</a:t>
            </a:r>
            <a:r>
              <a:rPr lang="zh-CN" altLang="en-US" dirty="0">
                <a:solidFill>
                  <a:srgbClr val="FF0000"/>
                </a:solidFill>
              </a:rPr>
              <a:t>return 0</a:t>
            </a:r>
            <a:r>
              <a:rPr lang="zh-CN" altLang="en-US" dirty="0">
                <a:solidFill>
                  <a:srgbClr val="CC3399"/>
                </a:solidFill>
              </a:rPr>
              <a:t>;</a:t>
            </a:r>
          </a:p>
          <a:p>
            <a:r>
              <a:rPr lang="zh-CN" altLang="en-US" dirty="0">
                <a:solidFill>
                  <a:srgbClr val="CC3399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6255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16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启动第二阶段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43907" y="1243805"/>
            <a:ext cx="1821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main_loop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32697" y="5577169"/>
            <a:ext cx="2787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main_loop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common/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main.c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04926" y="2477656"/>
            <a:ext cx="926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bootdelay_process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zh-CN" dirty="0" smtClean="0"/>
              <a:t>               </a:t>
            </a:r>
            <a:r>
              <a:rPr lang="zh-CN" altLang="en-US" dirty="0" smtClean="0"/>
              <a:t>把</a:t>
            </a:r>
            <a:r>
              <a:rPr lang="zh-CN" altLang="en-US" dirty="0"/>
              <a:t>环境变量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bootcmd</a:t>
            </a:r>
            <a:r>
              <a:rPr lang="zh-CN" altLang="en-US" dirty="0"/>
              <a:t>获取</a:t>
            </a:r>
            <a:r>
              <a:rPr lang="zh-CN" altLang="en-US" dirty="0" smtClean="0"/>
              <a:t>出来，</a:t>
            </a:r>
            <a:r>
              <a:rPr lang="zh-CN" altLang="en-US" dirty="0"/>
              <a:t>最后将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bootcmd</a:t>
            </a:r>
            <a:r>
              <a:rPr lang="zh-CN" altLang="en-US" dirty="0"/>
              <a:t>的内容返回上层。</a:t>
            </a:r>
          </a:p>
        </p:txBody>
      </p:sp>
      <p:sp>
        <p:nvSpPr>
          <p:cNvPr id="10" name="矩形 9"/>
          <p:cNvSpPr/>
          <p:nvPr/>
        </p:nvSpPr>
        <p:spPr>
          <a:xfrm>
            <a:off x="2404926" y="4405872"/>
            <a:ext cx="8261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cli_loop()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parse_file_outer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 -&gt;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parse_stream_outer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u-boot</a:t>
            </a:r>
            <a:r>
              <a:rPr lang="zh-CN" altLang="en-US" dirty="0"/>
              <a:t>的命令行</a:t>
            </a:r>
            <a:r>
              <a:rPr lang="zh-CN" altLang="en-US" dirty="0" smtClean="0"/>
              <a:t>模式。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04926" y="1895295"/>
            <a:ext cx="5569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bootstage_mark_name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zh-CN" dirty="0" smtClean="0"/>
              <a:t>        </a:t>
            </a:r>
            <a:r>
              <a:rPr lang="zh-CN" altLang="en-US" dirty="0" smtClean="0"/>
              <a:t>来</a:t>
            </a:r>
            <a:r>
              <a:rPr lang="zh-CN" altLang="en-US" dirty="0"/>
              <a:t>标记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u-boot</a:t>
            </a:r>
            <a:r>
              <a:rPr lang="zh-CN" altLang="en-US" dirty="0"/>
              <a:t>的运行状态。</a:t>
            </a:r>
          </a:p>
        </p:txBody>
      </p:sp>
      <p:sp>
        <p:nvSpPr>
          <p:cNvPr id="15" name="矩形 14"/>
          <p:cNvSpPr/>
          <p:nvPr/>
        </p:nvSpPr>
        <p:spPr>
          <a:xfrm>
            <a:off x="2394565" y="3058742"/>
            <a:ext cx="9118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cli_process_ftd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r>
              <a:rPr lang="en-US" altLang="zh-CN" dirty="0" smtClean="0"/>
              <a:t>                    </a:t>
            </a:r>
            <a:r>
              <a:rPr lang="zh-CN" altLang="en-US" dirty="0" smtClean="0"/>
              <a:t>由于</a:t>
            </a:r>
            <a:r>
              <a:rPr lang="zh-CN" altLang="en-US" dirty="0"/>
              <a:t>该函数永远返回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false</a:t>
            </a:r>
            <a:r>
              <a:rPr lang="zh-CN" altLang="en-US" dirty="0"/>
              <a:t>，因此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zh-CN" altLang="en-US" dirty="0"/>
              <a:t>判断永远不成立。</a:t>
            </a:r>
          </a:p>
        </p:txBody>
      </p:sp>
      <p:sp>
        <p:nvSpPr>
          <p:cNvPr id="22" name="矩形 21"/>
          <p:cNvSpPr/>
          <p:nvPr/>
        </p:nvSpPr>
        <p:spPr>
          <a:xfrm>
            <a:off x="2394566" y="3575858"/>
            <a:ext cx="7839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autoboot_command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 -&gt;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abortboot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 -&gt;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abortboot_normal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run_command_list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 -&gt;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parse_stream_outer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altLang="zh-CN" dirty="0" smtClean="0"/>
              <a:t>        </a:t>
            </a:r>
            <a:r>
              <a:rPr lang="zh-CN" altLang="en-US" dirty="0" smtClean="0"/>
              <a:t>自启模式。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295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16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启动第二阶段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43907" y="1243805"/>
            <a:ext cx="3374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parse_stream_outer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48000" y="2136339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common/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cli_hush.c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-&gt;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parse_stream_outer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common/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cli_hush.c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-&gt;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run_list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common/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cli_hush.c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-&gt;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run_list_real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common/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cli_hush.c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-&gt;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run_pipe_real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common/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command.c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-&gt;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cmd_process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common/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command.c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-&gt;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cmd_call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44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164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启动第二阶段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2480" y="997585"/>
            <a:ext cx="1050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43907" y="1243805"/>
            <a:ext cx="1968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altLang="zh-CN" sz="2400" dirty="0" smtClean="0"/>
              <a:t>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cmd_call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11927" y="2274699"/>
            <a:ext cx="7824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 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cmd_call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zh-CN" altLang="en-US" dirty="0"/>
              <a:t>通过一个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cmd_tbl_t</a:t>
            </a:r>
            <a:r>
              <a:rPr lang="zh-CN" altLang="en-US" dirty="0"/>
              <a:t>结构，并调用其一个函数指针进行对实际命令的调用</a:t>
            </a:r>
            <a:r>
              <a:rPr lang="zh-CN" altLang="en-US" dirty="0" smtClean="0"/>
              <a:t>。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u-boot</a:t>
            </a:r>
            <a:r>
              <a:rPr lang="zh-CN" altLang="en-US" dirty="0"/>
              <a:t>的</a:t>
            </a:r>
            <a:r>
              <a:rPr lang="zh-CN" altLang="en-US" dirty="0" smtClean="0"/>
              <a:t>命令位于根目录下的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cmd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dirty="0" smtClean="0"/>
              <a:t>中。</a:t>
            </a:r>
            <a:endParaRPr lang="en-US" altLang="zh-CN" dirty="0" smtClean="0"/>
          </a:p>
        </p:txBody>
      </p:sp>
      <p:sp>
        <p:nvSpPr>
          <p:cNvPr id="7" name="矩形 6"/>
          <p:cNvSpPr/>
          <p:nvPr/>
        </p:nvSpPr>
        <p:spPr>
          <a:xfrm>
            <a:off x="1911927" y="4211671"/>
            <a:ext cx="9546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        旧版的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uboot</a:t>
            </a:r>
            <a:r>
              <a:rPr lang="zh-CN" altLang="en-US" dirty="0" smtClean="0"/>
              <a:t>命令源码在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common/</a:t>
            </a:r>
            <a:r>
              <a:rPr lang="zh-CN" altLang="en-US" dirty="0" smtClean="0"/>
              <a:t>中，每</a:t>
            </a:r>
            <a:r>
              <a:rPr lang="zh-CN" altLang="en-US" dirty="0"/>
              <a:t>一个命令都</a:t>
            </a:r>
            <a:r>
              <a:rPr lang="zh-CN" altLang="en-US" dirty="0" smtClean="0"/>
              <a:t>以“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cmd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en-US" dirty="0" smtClean="0"/>
              <a:t>开头</a:t>
            </a:r>
            <a:r>
              <a:rPr lang="zh-CN" altLang="en-US" dirty="0"/>
              <a:t>的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dirty="0"/>
              <a:t>文件形式存在。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009" y="4689656"/>
            <a:ext cx="8316191" cy="61565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8309" y="3093904"/>
            <a:ext cx="8314891" cy="61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57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启动流程概述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-boot 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启动流程概述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806176" y="2068645"/>
            <a:ext cx="83248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stage1</a:t>
            </a:r>
            <a:r>
              <a:rPr lang="zh-CN" altLang="en-US" sz="2400" dirty="0" smtClean="0"/>
              <a:t>通常</a:t>
            </a:r>
            <a:r>
              <a:rPr lang="zh-CN" altLang="en-US" sz="2400" dirty="0"/>
              <a:t>是开发板的配置等设备初始化代码，需要</a:t>
            </a:r>
            <a:r>
              <a:rPr lang="zh-CN" altLang="en-US" sz="2400" dirty="0" smtClean="0"/>
              <a:t>依赖于</a:t>
            </a:r>
            <a:r>
              <a:rPr lang="en-US" altLang="zh-CN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</a:t>
            </a:r>
            <a:r>
              <a:rPr lang="zh-CN" altLang="en-US" sz="2400" dirty="0"/>
              <a:t>体系结构，通常用汇编语言来</a:t>
            </a:r>
            <a:r>
              <a:rPr lang="zh-CN" altLang="en-US" sz="2400" dirty="0" smtClean="0"/>
              <a:t>实现</a:t>
            </a:r>
            <a:r>
              <a:rPr lang="zh-CN" altLang="en-US" sz="2400" dirty="0"/>
              <a:t>。</a:t>
            </a:r>
            <a:endParaRPr lang="en-US" altLang="zh-CN" sz="2400" dirty="0" smtClean="0"/>
          </a:p>
        </p:txBody>
      </p:sp>
      <p:sp>
        <p:nvSpPr>
          <p:cNvPr id="4" name="矩形 3"/>
          <p:cNvSpPr/>
          <p:nvPr/>
        </p:nvSpPr>
        <p:spPr>
          <a:xfrm>
            <a:off x="1806175" y="3165611"/>
            <a:ext cx="82401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prstClr val="black"/>
                </a:solidFill>
              </a:rPr>
              <a:t>         </a:t>
            </a:r>
            <a:r>
              <a:rPr lang="en-US" altLang="zh-CN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stage2</a:t>
            </a:r>
            <a:r>
              <a:rPr lang="zh-CN" altLang="en-US" sz="2400" dirty="0">
                <a:solidFill>
                  <a:prstClr val="black"/>
                </a:solidFill>
              </a:rPr>
              <a:t>阶段主要是对外部设备如网卡、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Flash</a:t>
            </a:r>
            <a:r>
              <a:rPr lang="zh-CN" altLang="en-US" sz="2400" dirty="0">
                <a:solidFill>
                  <a:prstClr val="black"/>
                </a:solidFill>
              </a:rPr>
              <a:t>等的初始化以及</a:t>
            </a:r>
            <a:r>
              <a:rPr lang="en-US" altLang="zh-CN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u-boot</a:t>
            </a:r>
            <a:r>
              <a:rPr lang="zh-CN" altLang="en-US" sz="2400" dirty="0">
                <a:solidFill>
                  <a:prstClr val="black"/>
                </a:solidFill>
              </a:rPr>
              <a:t>命令集等的自身实现，通常用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400" dirty="0">
                <a:solidFill>
                  <a:prstClr val="black"/>
                </a:solidFill>
              </a:rPr>
              <a:t>语言来实现，这样可以实现复杂的功能，而且有更好的可读性和移植性。</a:t>
            </a:r>
          </a:p>
        </p:txBody>
      </p:sp>
      <p:sp>
        <p:nvSpPr>
          <p:cNvPr id="7" name="矩形 6"/>
          <p:cNvSpPr/>
          <p:nvPr/>
        </p:nvSpPr>
        <p:spPr>
          <a:xfrm>
            <a:off x="1375386" y="1341011"/>
            <a:ext cx="5804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u-boot</a:t>
            </a:r>
            <a:r>
              <a:rPr lang="zh-CN" altLang="en-US" sz="2400" dirty="0">
                <a:solidFill>
                  <a:prstClr val="black"/>
                </a:solidFill>
              </a:rPr>
              <a:t>启动分为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stage1</a:t>
            </a:r>
            <a:r>
              <a:rPr lang="zh-CN" altLang="en-US" sz="2400" dirty="0">
                <a:solidFill>
                  <a:prstClr val="black"/>
                </a:solidFill>
              </a:rPr>
              <a:t>和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stage2</a:t>
            </a:r>
            <a:r>
              <a:rPr lang="zh-CN" altLang="en-US" sz="2400" dirty="0">
                <a:solidFill>
                  <a:prstClr val="black"/>
                </a:solidFill>
              </a:rPr>
              <a:t>两个阶段：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启动流程概述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711535" y="1972634"/>
            <a:ext cx="873875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u-boot</a:t>
            </a:r>
            <a:r>
              <a:rPr lang="zh-CN" altLang="en-US" sz="2000" dirty="0"/>
              <a:t>的</a:t>
            </a:r>
            <a:r>
              <a:rPr lang="en-US" altLang="zh-CN" sz="2000" dirty="0"/>
              <a:t>stage1</a:t>
            </a:r>
            <a:r>
              <a:rPr lang="zh-CN" altLang="en-US" sz="2000" dirty="0"/>
              <a:t>代码通常放在</a:t>
            </a:r>
            <a:r>
              <a:rPr lang="en-US" altLang="zh-CN" sz="2000" dirty="0" err="1" smtClean="0"/>
              <a:t>start.S</a:t>
            </a:r>
            <a:r>
              <a:rPr lang="zh-CN" altLang="en-US" sz="2000" dirty="0" smtClean="0"/>
              <a:t>文件</a:t>
            </a:r>
            <a:r>
              <a:rPr lang="zh-CN" altLang="en-US" sz="2000" dirty="0"/>
              <a:t>中</a:t>
            </a:r>
            <a:r>
              <a:rPr lang="zh-CN" altLang="en-US" sz="2000" dirty="0" smtClean="0"/>
              <a:t>，用</a:t>
            </a:r>
            <a:r>
              <a:rPr lang="zh-CN" altLang="en-US" sz="2000" dirty="0"/>
              <a:t>汇编语言写成，其主要代码部分如下：</a:t>
            </a:r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 定义入口</a:t>
            </a:r>
            <a:r>
              <a:rPr lang="zh-CN" altLang="en-US" sz="2000" dirty="0" smtClean="0"/>
              <a:t>。系统复位转入</a:t>
            </a:r>
            <a:r>
              <a:rPr lang="en-US" altLang="zh-CN" sz="2000" dirty="0" smtClean="0"/>
              <a:t>u-boot</a:t>
            </a:r>
            <a:r>
              <a:rPr lang="zh-CN" altLang="en-US" sz="2000" dirty="0" smtClean="0"/>
              <a:t>的</a:t>
            </a:r>
            <a:r>
              <a:rPr lang="en-US" altLang="zh-CN" sz="2000" dirty="0" smtClean="0"/>
              <a:t>stage1</a:t>
            </a:r>
            <a:r>
              <a:rPr lang="zh-CN" altLang="en-US" sz="2000" dirty="0" smtClean="0"/>
              <a:t>入口点，</a:t>
            </a:r>
            <a:r>
              <a:rPr lang="zh-CN" altLang="en-US" sz="2000" dirty="0"/>
              <a:t>通常这个入口放在</a:t>
            </a:r>
            <a:r>
              <a:rPr lang="en-US" altLang="zh-CN" sz="2000" dirty="0"/>
              <a:t>rom(Flash)</a:t>
            </a:r>
            <a:r>
              <a:rPr lang="zh-CN" altLang="en-US" sz="2000" dirty="0"/>
              <a:t>的</a:t>
            </a:r>
            <a:r>
              <a:rPr lang="en-US" altLang="zh-CN" sz="2000" dirty="0"/>
              <a:t>0x0</a:t>
            </a:r>
            <a:r>
              <a:rPr lang="zh-CN" altLang="en-US" sz="2000" dirty="0"/>
              <a:t>地址，因此，必须通知编译器以使其知道这个入口，该工作可通过修改连接器脚本来完成。</a:t>
            </a:r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）设置异常</a:t>
            </a:r>
            <a:r>
              <a:rPr lang="zh-CN" altLang="en-US" sz="2000" dirty="0" smtClean="0"/>
              <a:t>向量。</a:t>
            </a:r>
            <a:endParaRPr lang="zh-CN" altLang="en-US" sz="2000" dirty="0"/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）设置</a:t>
            </a:r>
            <a:r>
              <a:rPr lang="en-US" altLang="zh-CN" sz="2000" dirty="0"/>
              <a:t>CPU</a:t>
            </a:r>
            <a:r>
              <a:rPr lang="zh-CN" altLang="en-US" sz="2000" dirty="0"/>
              <a:t>的速度、时钟频率及中断控制寄存器。</a:t>
            </a:r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4</a:t>
            </a:r>
            <a:r>
              <a:rPr lang="zh-CN" altLang="en-US" sz="2000" dirty="0"/>
              <a:t>）初始化内存控制器 </a:t>
            </a:r>
            <a:r>
              <a:rPr lang="zh-CN" altLang="en-US" sz="2000" dirty="0" smtClean="0"/>
              <a:t>，为</a:t>
            </a:r>
            <a:r>
              <a:rPr lang="en-US" altLang="zh-CN" sz="2000" dirty="0" smtClean="0"/>
              <a:t>stage2</a:t>
            </a:r>
            <a:r>
              <a:rPr lang="zh-CN" altLang="en-US" sz="2000" dirty="0" smtClean="0"/>
              <a:t>准备</a:t>
            </a:r>
            <a:r>
              <a:rPr lang="en-US" altLang="zh-CN" sz="2000" dirty="0" smtClean="0"/>
              <a:t>RAM</a:t>
            </a:r>
            <a:r>
              <a:rPr lang="zh-CN" altLang="en-US" sz="2000" dirty="0" smtClean="0"/>
              <a:t>空间。</a:t>
            </a:r>
            <a:endParaRPr lang="zh-CN" altLang="en-US" sz="2000" dirty="0"/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5</a:t>
            </a:r>
            <a:r>
              <a:rPr lang="zh-CN" altLang="en-US" sz="2000" dirty="0" smtClean="0"/>
              <a:t>）将</a:t>
            </a:r>
            <a:r>
              <a:rPr lang="en-US" altLang="zh-CN" sz="2000" dirty="0" smtClean="0"/>
              <a:t>u-boot</a:t>
            </a:r>
            <a:r>
              <a:rPr lang="zh-CN" altLang="en-US" sz="2000" dirty="0" smtClean="0"/>
              <a:t>的</a:t>
            </a:r>
            <a:r>
              <a:rPr lang="en-US" altLang="zh-CN" sz="2000" dirty="0" smtClean="0"/>
              <a:t>stage2</a:t>
            </a:r>
            <a:r>
              <a:rPr lang="zh-CN" altLang="en-US" sz="2000" dirty="0" smtClean="0"/>
              <a:t>拷贝到到</a:t>
            </a:r>
            <a:r>
              <a:rPr lang="en-US" altLang="zh-CN" sz="2000" dirty="0" smtClean="0"/>
              <a:t>RAM</a:t>
            </a:r>
            <a:r>
              <a:rPr lang="zh-CN" altLang="en-US" sz="2000" dirty="0" smtClean="0"/>
              <a:t>中</a:t>
            </a:r>
            <a:r>
              <a:rPr lang="zh-CN" altLang="en-US" sz="2000" dirty="0"/>
              <a:t>。</a:t>
            </a:r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6</a:t>
            </a:r>
            <a:r>
              <a:rPr lang="zh-CN" altLang="en-US" sz="2000" dirty="0"/>
              <a:t>）初始化堆栈 </a:t>
            </a:r>
            <a:r>
              <a:rPr lang="zh-CN" altLang="en-US" sz="2000" dirty="0" smtClean="0"/>
              <a:t>、数据段。</a:t>
            </a:r>
            <a:endParaRPr lang="zh-CN" altLang="en-US" sz="2000" dirty="0"/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7</a:t>
            </a:r>
            <a:r>
              <a:rPr lang="zh-CN" altLang="en-US" sz="2000" dirty="0"/>
              <a:t>）转</a:t>
            </a:r>
            <a:r>
              <a:rPr lang="zh-CN" altLang="en-US" sz="2000" dirty="0" smtClean="0"/>
              <a:t>到</a:t>
            </a:r>
            <a:r>
              <a:rPr lang="en-US" altLang="zh-CN" sz="2000" dirty="0" smtClean="0"/>
              <a:t>stage2</a:t>
            </a:r>
            <a:r>
              <a:rPr lang="zh-CN" altLang="en-US" sz="2000" dirty="0" smtClean="0"/>
              <a:t>的入口点。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255781" y="1193967"/>
            <a:ext cx="3671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stage1 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start.S</a:t>
            </a:r>
            <a:r>
              <a:rPr lang="zh-CN" altLang="en-US" sz="2400" dirty="0" smtClean="0"/>
              <a:t>代码</a:t>
            </a:r>
            <a:r>
              <a:rPr lang="zh-CN" altLang="en-US" sz="2400" dirty="0" smtClean="0"/>
              <a:t>结构）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66579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启动流程概述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711535" y="1972634"/>
            <a:ext cx="873875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）初始化本阶段使用的硬件</a:t>
            </a:r>
            <a:r>
              <a:rPr lang="zh-CN" altLang="en-US" sz="2000" dirty="0" smtClean="0"/>
              <a:t>设备</a:t>
            </a:r>
            <a:r>
              <a:rPr lang="zh-CN" altLang="en-US" sz="2000" dirty="0"/>
              <a:t>。</a:t>
            </a:r>
            <a:endParaRPr lang="en-US" altLang="zh-CN" sz="2000" dirty="0"/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 smtClean="0"/>
              <a:t>）</a:t>
            </a:r>
            <a:r>
              <a:rPr lang="zh-CN" altLang="en-US" sz="2000" dirty="0" smtClean="0"/>
              <a:t>初始化系统内存</a:t>
            </a:r>
            <a:r>
              <a:rPr lang="zh-CN" altLang="en-US" sz="2000" dirty="0" smtClean="0"/>
              <a:t>。</a:t>
            </a:r>
            <a:endParaRPr lang="en-US" altLang="zh-CN" sz="2000" dirty="0"/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</a:t>
            </a:r>
            <a:r>
              <a:rPr lang="zh-CN" altLang="en-US" sz="2000" dirty="0" smtClean="0"/>
              <a:t>将</a:t>
            </a:r>
            <a:r>
              <a:rPr lang="en-US" altLang="zh-CN" sz="2000" dirty="0" smtClean="0"/>
              <a:t>kernel</a:t>
            </a:r>
            <a:r>
              <a:rPr lang="zh-CN" altLang="en-US" sz="2000" dirty="0" smtClean="0"/>
              <a:t>和文件系统映射</a:t>
            </a:r>
            <a:r>
              <a:rPr lang="zh-CN" altLang="en-US" sz="2000" dirty="0" smtClean="0"/>
              <a:t>从</a:t>
            </a:r>
            <a:r>
              <a:rPr lang="en-US" altLang="zh-CN" sz="2000" dirty="0"/>
              <a:t>Flash</a:t>
            </a:r>
            <a:r>
              <a:rPr lang="zh-CN" altLang="en-US" sz="2000" dirty="0"/>
              <a:t>读取到</a:t>
            </a:r>
            <a:r>
              <a:rPr lang="en-US" altLang="zh-CN" sz="2000" dirty="0"/>
              <a:t>RAM</a:t>
            </a:r>
            <a:r>
              <a:rPr lang="zh-CN" altLang="en-US" sz="2000" dirty="0" smtClean="0"/>
              <a:t>中。</a:t>
            </a:r>
            <a:endParaRPr lang="en-US" altLang="zh-CN" sz="2000" dirty="0"/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4</a:t>
            </a:r>
            <a:r>
              <a:rPr lang="zh-CN" altLang="en-US" sz="2000" dirty="0"/>
              <a:t>）为内核设置启动</a:t>
            </a:r>
            <a:r>
              <a:rPr lang="zh-CN" altLang="en-US" sz="2000" dirty="0" smtClean="0"/>
              <a:t>参数。</a:t>
            </a:r>
            <a:endParaRPr lang="en-US" altLang="zh-CN" sz="2000" dirty="0"/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5</a:t>
            </a:r>
            <a:r>
              <a:rPr lang="zh-CN" altLang="en-US" sz="2000" dirty="0"/>
              <a:t>）调用</a:t>
            </a:r>
            <a:r>
              <a:rPr lang="zh-CN" altLang="en-US" sz="2000" dirty="0" smtClean="0"/>
              <a:t>内核。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255781" y="1193967"/>
            <a:ext cx="3645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stage2 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语言代码部分</a:t>
            </a:r>
            <a:r>
              <a:rPr lang="zh-CN" altLang="en-US" sz="2400" dirty="0" smtClean="0"/>
              <a:t>）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82088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346783" y="1271819"/>
            <a:ext cx="12113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_start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45673" y="2079790"/>
            <a:ext cx="85828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</a:t>
            </a:r>
            <a:r>
              <a:rPr lang="en-US" altLang="zh-CN" sz="2000" dirty="0"/>
              <a:t>_start</a:t>
            </a:r>
            <a:r>
              <a:rPr lang="zh-CN" altLang="en-US" sz="2000" dirty="0"/>
              <a:t>是</a:t>
            </a:r>
            <a:r>
              <a:rPr lang="en-US" altLang="zh-CN" sz="2000" dirty="0"/>
              <a:t>u-boot</a:t>
            </a:r>
            <a:r>
              <a:rPr lang="zh-CN" altLang="en-US" sz="2000" dirty="0"/>
              <a:t>启动后的第一个执行</a:t>
            </a:r>
            <a:r>
              <a:rPr lang="zh-CN" altLang="en-US" sz="2000" dirty="0" smtClean="0"/>
              <a:t>地址。对于</a:t>
            </a:r>
            <a:r>
              <a:rPr lang="zh-CN" altLang="en-US" sz="2000" dirty="0"/>
              <a:t>任何程序，入口函数是在链接时决定的，</a:t>
            </a:r>
            <a:r>
              <a:rPr lang="en-US" altLang="zh-CN" sz="2000" dirty="0" smtClean="0"/>
              <a:t>u-boot</a:t>
            </a:r>
            <a:r>
              <a:rPr lang="zh-CN" altLang="en-US" sz="2000" dirty="0"/>
              <a:t>的入口是由链接脚本决定的</a:t>
            </a:r>
            <a:r>
              <a:rPr lang="zh-CN" altLang="en-US" sz="2000" dirty="0" smtClean="0"/>
              <a:t>。</a:t>
            </a:r>
            <a:r>
              <a:rPr lang="en-US" altLang="zh-CN" sz="2000" dirty="0" err="1" smtClean="0"/>
              <a:t>uboot</a:t>
            </a:r>
            <a:r>
              <a:rPr lang="zh-CN" altLang="en-US" sz="2000" dirty="0" smtClean="0"/>
              <a:t>下链接</a:t>
            </a:r>
            <a:r>
              <a:rPr lang="zh-CN" altLang="en-US" sz="2000" dirty="0"/>
              <a:t>脚本默认目录为</a:t>
            </a:r>
            <a:r>
              <a:rPr lang="en-US" altLang="zh-CN" sz="2000" dirty="0" smtClean="0"/>
              <a:t>arch/arm/</a:t>
            </a:r>
            <a:r>
              <a:rPr lang="en-US" altLang="zh-CN" sz="2000" dirty="0" err="1" smtClean="0"/>
              <a:t>cpu</a:t>
            </a:r>
            <a:r>
              <a:rPr lang="en-US" altLang="zh-CN" sz="2000" dirty="0" smtClean="0"/>
              <a:t>/u-</a:t>
            </a:r>
            <a:r>
              <a:rPr lang="en-US" altLang="zh-CN" sz="2000" dirty="0" err="1" smtClean="0"/>
              <a:t>boot.lds</a:t>
            </a:r>
            <a:r>
              <a:rPr lang="zh-CN" altLang="en-US" sz="2000" dirty="0" smtClean="0"/>
              <a:t>。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745673" y="3853924"/>
            <a:ext cx="3013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_</a:t>
            </a:r>
            <a:r>
              <a:rPr lang="en-US" altLang="zh-CN" dirty="0" smtClean="0"/>
              <a:t>start: arch/arm/lib/vectors </a:t>
            </a:r>
            <a:r>
              <a:rPr lang="en-US" altLang="zh-CN" dirty="0"/>
              <a:t>.S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773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u-boot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启动第一阶段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2135188" y="1610862"/>
            <a:ext cx="79942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u="sng" dirty="0">
                <a:solidFill>
                  <a:srgbClr val="FF0000"/>
                </a:solidFill>
              </a:rPr>
              <a:t>_start</a:t>
            </a:r>
            <a:r>
              <a:rPr lang="zh-CN" altLang="en-US" dirty="0">
                <a:solidFill>
                  <a:srgbClr val="FF0000"/>
                </a:solidFill>
              </a:rPr>
              <a:t>:</a:t>
            </a:r>
          </a:p>
          <a:p>
            <a:endParaRPr lang="zh-CN" altLang="en-US" dirty="0"/>
          </a:p>
          <a:p>
            <a:r>
              <a:rPr lang="zh-CN" altLang="en-US" dirty="0">
                <a:solidFill>
                  <a:srgbClr val="FF0000"/>
                </a:solidFill>
              </a:rPr>
              <a:t>#ifdef CONFIG_SYS_DV_NOR_BOOT_CFG</a:t>
            </a:r>
          </a:p>
          <a:p>
            <a:r>
              <a:rPr lang="zh-CN" altLang="en-US" dirty="0"/>
              <a:t>	</a:t>
            </a:r>
            <a:r>
              <a:rPr lang="zh-CN" altLang="en-US" dirty="0">
                <a:solidFill>
                  <a:srgbClr val="00B050"/>
                </a:solidFill>
              </a:rPr>
              <a:t>.word</a:t>
            </a:r>
            <a:r>
              <a:rPr lang="zh-CN" altLang="en-US" dirty="0"/>
              <a:t>	</a:t>
            </a:r>
            <a:r>
              <a:rPr lang="zh-CN" altLang="en-US" dirty="0">
                <a:solidFill>
                  <a:srgbClr val="FF0000"/>
                </a:solidFill>
              </a:rPr>
              <a:t>CONFIG_SYS_DV_NOR_BOOT_CFG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#endif</a:t>
            </a:r>
          </a:p>
          <a:p>
            <a:endParaRPr lang="zh-CN" altLang="en-US" dirty="0"/>
          </a:p>
          <a:p>
            <a:r>
              <a:rPr lang="zh-CN" altLang="en-US" dirty="0"/>
              <a:t>	b	</a:t>
            </a:r>
            <a:r>
              <a:rPr lang="zh-CN" altLang="en-US" dirty="0" smtClean="0">
                <a:solidFill>
                  <a:srgbClr val="00B050"/>
                </a:solidFill>
              </a:rPr>
              <a:t>reset</a:t>
            </a:r>
            <a:r>
              <a:rPr lang="en-US" altLang="zh-CN" dirty="0"/>
              <a:t>			</a:t>
            </a:r>
            <a:r>
              <a:rPr lang="en-US" altLang="zh-CN" dirty="0" smtClean="0"/>
              <a:t>    @</a:t>
            </a:r>
            <a:r>
              <a:rPr lang="zh-CN" altLang="en-US" dirty="0" smtClean="0"/>
              <a:t>跳到</a:t>
            </a:r>
            <a:r>
              <a:rPr lang="en-US" altLang="zh-CN" dirty="0" smtClean="0"/>
              <a:t>reset</a:t>
            </a:r>
            <a:r>
              <a:rPr lang="zh-CN" altLang="en-US" dirty="0" smtClean="0"/>
              <a:t>入口</a:t>
            </a:r>
            <a:endParaRPr lang="zh-CN" altLang="en-US" dirty="0"/>
          </a:p>
          <a:p>
            <a:r>
              <a:rPr lang="zh-CN" altLang="en-US" dirty="0"/>
              <a:t>	ldr	pc, </a:t>
            </a:r>
            <a:r>
              <a:rPr lang="zh-CN" altLang="en-US" dirty="0">
                <a:solidFill>
                  <a:srgbClr val="00B050"/>
                </a:solidFill>
              </a:rPr>
              <a:t>_undefined_</a:t>
            </a:r>
            <a:r>
              <a:rPr lang="zh-CN" altLang="en-US" dirty="0" smtClean="0">
                <a:solidFill>
                  <a:srgbClr val="00B050"/>
                </a:solidFill>
              </a:rPr>
              <a:t>instruction</a:t>
            </a:r>
            <a:r>
              <a:rPr lang="en-US" altLang="zh-CN" dirty="0" smtClean="0"/>
              <a:t>	    @7</a:t>
            </a:r>
            <a:r>
              <a:rPr lang="zh-CN" altLang="en-US" dirty="0"/>
              <a:t>种异常的入口</a:t>
            </a:r>
            <a:r>
              <a:rPr lang="zh-CN" altLang="en-US" dirty="0" smtClean="0"/>
              <a:t>函数</a:t>
            </a:r>
            <a:endParaRPr lang="zh-CN" altLang="en-US" dirty="0"/>
          </a:p>
          <a:p>
            <a:r>
              <a:rPr lang="zh-CN" altLang="en-US" dirty="0"/>
              <a:t>	ldr	pc, </a:t>
            </a:r>
            <a:r>
              <a:rPr lang="zh-CN" altLang="en-US" dirty="0">
                <a:solidFill>
                  <a:srgbClr val="00B050"/>
                </a:solidFill>
              </a:rPr>
              <a:t>_software_interrupt</a:t>
            </a:r>
          </a:p>
          <a:p>
            <a:r>
              <a:rPr lang="zh-CN" altLang="en-US" dirty="0"/>
              <a:t>	ldr	pc, </a:t>
            </a:r>
            <a:r>
              <a:rPr lang="zh-CN" altLang="en-US" dirty="0">
                <a:solidFill>
                  <a:srgbClr val="00B050"/>
                </a:solidFill>
              </a:rPr>
              <a:t>_prefetch_abort</a:t>
            </a:r>
          </a:p>
          <a:p>
            <a:r>
              <a:rPr lang="zh-CN" altLang="en-US" dirty="0"/>
              <a:t>	ldr	pc, </a:t>
            </a:r>
            <a:r>
              <a:rPr lang="zh-CN" altLang="en-US" dirty="0">
                <a:solidFill>
                  <a:srgbClr val="00B050"/>
                </a:solidFill>
              </a:rPr>
              <a:t>_data_abort</a:t>
            </a:r>
          </a:p>
          <a:p>
            <a:r>
              <a:rPr lang="zh-CN" altLang="en-US" dirty="0"/>
              <a:t>	ldr	pc, </a:t>
            </a:r>
            <a:r>
              <a:rPr lang="zh-CN" altLang="en-US" dirty="0">
                <a:solidFill>
                  <a:srgbClr val="00B050"/>
                </a:solidFill>
              </a:rPr>
              <a:t>_not_used</a:t>
            </a:r>
          </a:p>
          <a:p>
            <a:r>
              <a:rPr lang="zh-CN" altLang="en-US" dirty="0"/>
              <a:t>	ldr	pc, </a:t>
            </a:r>
            <a:r>
              <a:rPr lang="zh-CN" altLang="en-US" dirty="0">
                <a:solidFill>
                  <a:srgbClr val="00B050"/>
                </a:solidFill>
              </a:rPr>
              <a:t>_irq</a:t>
            </a:r>
          </a:p>
          <a:p>
            <a:r>
              <a:rPr lang="zh-CN" altLang="en-US" dirty="0"/>
              <a:t>	ldr	pc, </a:t>
            </a:r>
            <a:r>
              <a:rPr lang="zh-CN" altLang="en-US" dirty="0">
                <a:solidFill>
                  <a:srgbClr val="00B050"/>
                </a:solidFill>
              </a:rPr>
              <a:t>_fiq</a:t>
            </a:r>
          </a:p>
        </p:txBody>
      </p:sp>
    </p:spTree>
    <p:extLst>
      <p:ext uri="{BB962C8B-B14F-4D97-AF65-F5344CB8AC3E}">
        <p14:creationId xmlns:p14="http://schemas.microsoft.com/office/powerpoint/2010/main" val="165919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2260</TotalTime>
  <Words>1237</Words>
  <Application>Microsoft Office PowerPoint</Application>
  <PresentationFormat>宽屏</PresentationFormat>
  <Paragraphs>253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Microsoft</cp:lastModifiedBy>
  <cp:revision>1328</cp:revision>
  <dcterms:created xsi:type="dcterms:W3CDTF">2015-05-05T08:02:00Z</dcterms:created>
  <dcterms:modified xsi:type="dcterms:W3CDTF">2016-10-29T06:23:27Z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