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257" r:id="rId2"/>
    <p:sldId id="404" r:id="rId3"/>
    <p:sldId id="259" r:id="rId4"/>
    <p:sldId id="485" r:id="rId5"/>
    <p:sldId id="447" r:id="rId6"/>
    <p:sldId id="473" r:id="rId7"/>
    <p:sldId id="486" r:id="rId8"/>
    <p:sldId id="487" r:id="rId9"/>
    <p:sldId id="488" r:id="rId10"/>
    <p:sldId id="489" r:id="rId11"/>
    <p:sldId id="490" r:id="rId12"/>
    <p:sldId id="436" r:id="rId13"/>
    <p:sldId id="484" r:id="rId14"/>
    <p:sldId id="491" r:id="rId15"/>
    <p:sldId id="492" r:id="rId16"/>
    <p:sldId id="466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eifeng Liang" initials="wL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18" autoAdjust="0"/>
    <p:restoredTop sz="82767" autoAdjust="0"/>
  </p:normalViewPr>
  <p:slideViewPr>
    <p:cSldViewPr snapToGrid="0">
      <p:cViewPr varScale="1">
        <p:scale>
          <a:sx n="73" d="100"/>
          <a:sy n="73" d="100"/>
        </p:scale>
        <p:origin x="135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4971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93797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50463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ls /dev/</a:t>
            </a:r>
            <a:r>
              <a:rPr lang="en-US" altLang="zh-CN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-l 	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驱动为应用程序提供的节点都在这里</a:t>
            </a:r>
            <a:endParaRPr lang="en-US" altLang="zh-C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表示该文件是一个字符设备文件</a:t>
            </a:r>
            <a:endParaRPr lang="en-US" altLang="zh-C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的表示块设备文件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(block)</a:t>
            </a:r>
          </a:p>
          <a:p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表示该文件是一个目录，字母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"d"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，是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directory(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目录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的缩写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07367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47218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dirty="0" err="1" smtClean="0"/>
              <a:t>button.c</a:t>
            </a: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41307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94911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57511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41661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20654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29898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38387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21018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02268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字符终端（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/dev/console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）和串口（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/dev/ttyS0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以及类似设备）就是两个字符设备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00857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 smtClean="0"/>
              <a:t>主要通过传输固定大小的数据（一般为</a:t>
            </a:r>
            <a:r>
              <a:rPr lang="en-US" altLang="zh-CN" dirty="0" smtClean="0"/>
              <a:t>512</a:t>
            </a:r>
            <a:r>
              <a:rPr lang="zh-CN" altLang="en-US" dirty="0" smtClean="0"/>
              <a:t>或</a:t>
            </a:r>
            <a:r>
              <a:rPr lang="en-US" altLang="zh-CN" dirty="0" smtClean="0"/>
              <a:t>1k</a:t>
            </a:r>
            <a:r>
              <a:rPr lang="zh-CN" altLang="en-US" dirty="0" smtClean="0"/>
              <a:t>）来访问设备。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67975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比如回环（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loopback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）接口。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52588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2016/12/24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2016/12/24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2016/12/24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2016/12/24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2016/12/24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2016/12/24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62C8B-B14F-4D97-AF65-F5344CB8AC3E}" type="datetime1">
              <a:rPr lang="zh-CN" altLang="en-US"/>
              <a:t>2016/12/24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7531735" y="2723198"/>
            <a:ext cx="2573338" cy="65913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广州创龙电子科技有限公司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515225" y="3727450"/>
            <a:ext cx="2573338" cy="426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Guangzhou Tronlong Electronic Technology </a:t>
            </a:r>
            <a:r>
              <a:rPr kumimoji="0" lang="en-US" altLang="zh-CN" sz="105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Co., Ltd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0088563" y="2716213"/>
            <a:ext cx="579437" cy="1362075"/>
            <a:chOff x="8564451" y="2716812"/>
            <a:chExt cx="579549" cy="1361673"/>
          </a:xfrm>
        </p:grpSpPr>
        <p:sp>
          <p:nvSpPr>
            <p:cNvPr id="12" name="矩形 11"/>
            <p:cNvSpPr/>
            <p:nvPr/>
          </p:nvSpPr>
          <p:spPr>
            <a:xfrm>
              <a:off x="8564451" y="2716812"/>
              <a:ext cx="579549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8564451" y="3805061"/>
              <a:ext cx="579549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126617" y="2716209"/>
            <a:ext cx="6646032" cy="1361581"/>
            <a:chOff x="0" y="2716812"/>
            <a:chExt cx="6275492" cy="1361673"/>
          </a:xfrm>
        </p:grpSpPr>
        <p:sp>
          <p:nvSpPr>
            <p:cNvPr id="30" name="矩形 29"/>
            <p:cNvSpPr/>
            <p:nvPr/>
          </p:nvSpPr>
          <p:spPr>
            <a:xfrm>
              <a:off x="0" y="3805061"/>
              <a:ext cx="5991141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0" y="2716812"/>
              <a:ext cx="5991142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12" name="文本框 6"/>
            <p:cNvSpPr txBox="1"/>
            <p:nvPr/>
          </p:nvSpPr>
          <p:spPr>
            <a:xfrm>
              <a:off x="2995570" y="2957635"/>
              <a:ext cx="3279922" cy="51184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>
              <a:spAutoFit/>
            </a:bodyPr>
            <a:lstStyle/>
            <a:p>
              <a:pPr lvl="0">
                <a:lnSpc>
                  <a:spcPct val="125000"/>
                </a:lnSpc>
              </a:pPr>
              <a:r>
                <a:rPr lang="en-US" altLang="zh-CN" sz="2400" b="1" dirty="0" err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linux</a:t>
              </a: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驱动基本概念</a:t>
              </a:r>
              <a:endPara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730248" y="2768140"/>
            <a:ext cx="1223962" cy="1223963"/>
            <a:chOff x="1734969" y="2787385"/>
            <a:chExt cx="1224000" cy="1223998"/>
          </a:xfrm>
        </p:grpSpPr>
        <p:sp>
          <p:nvSpPr>
            <p:cNvPr id="27" name="椭圆 26"/>
            <p:cNvSpPr/>
            <p:nvPr/>
          </p:nvSpPr>
          <p:spPr>
            <a:xfrm>
              <a:off x="1734969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07" name="Freeform 9"/>
            <p:cNvSpPr>
              <a:spLocks noEditPoints="1"/>
            </p:cNvSpPr>
            <p:nvPr/>
          </p:nvSpPr>
          <p:spPr>
            <a:xfrm>
              <a:off x="1945451" y="3091502"/>
              <a:ext cx="803035" cy="615763"/>
            </a:xfrm>
            <a:custGeom>
              <a:avLst/>
              <a:gdLst/>
              <a:ahLst/>
              <a:cxnLst>
                <a:cxn ang="0">
                  <a:pos x="123544" y="15589"/>
                </a:cxn>
                <a:cxn ang="0">
                  <a:pos x="208480" y="31178"/>
                </a:cxn>
                <a:cxn ang="0">
                  <a:pos x="146708" y="374134"/>
                </a:cxn>
                <a:cxn ang="0">
                  <a:pos x="30886" y="350751"/>
                </a:cxn>
                <a:cxn ang="0">
                  <a:pos x="123544" y="15589"/>
                </a:cxn>
                <a:cxn ang="0">
                  <a:pos x="138987" y="506640"/>
                </a:cxn>
                <a:cxn ang="0">
                  <a:pos x="123544" y="561202"/>
                </a:cxn>
                <a:cxn ang="0">
                  <a:pos x="779871" y="561202"/>
                </a:cxn>
                <a:cxn ang="0">
                  <a:pos x="803035" y="561202"/>
                </a:cxn>
                <a:cxn ang="0">
                  <a:pos x="803035" y="530024"/>
                </a:cxn>
                <a:cxn ang="0">
                  <a:pos x="803035" y="202656"/>
                </a:cxn>
                <a:cxn ang="0">
                  <a:pos x="803035" y="187067"/>
                </a:cxn>
                <a:cxn ang="0">
                  <a:pos x="795314" y="179273"/>
                </a:cxn>
                <a:cxn ang="0">
                  <a:pos x="694934" y="77945"/>
                </a:cxn>
                <a:cxn ang="0">
                  <a:pos x="687213" y="70150"/>
                </a:cxn>
                <a:cxn ang="0">
                  <a:pos x="671770" y="70150"/>
                </a:cxn>
                <a:cxn ang="0">
                  <a:pos x="239366" y="70150"/>
                </a:cxn>
                <a:cxn ang="0">
                  <a:pos x="239366" y="132506"/>
                </a:cxn>
                <a:cxn ang="0">
                  <a:pos x="648605" y="132506"/>
                </a:cxn>
                <a:cxn ang="0">
                  <a:pos x="640884" y="218245"/>
                </a:cxn>
                <a:cxn ang="0">
                  <a:pos x="640884" y="233834"/>
                </a:cxn>
                <a:cxn ang="0">
                  <a:pos x="656327" y="233834"/>
                </a:cxn>
                <a:cxn ang="0">
                  <a:pos x="748985" y="226040"/>
                </a:cxn>
                <a:cxn ang="0">
                  <a:pos x="748985" y="506640"/>
                </a:cxn>
                <a:cxn ang="0">
                  <a:pos x="138987" y="506640"/>
                </a:cxn>
                <a:cxn ang="0">
                  <a:pos x="733542" y="202656"/>
                </a:cxn>
                <a:cxn ang="0">
                  <a:pos x="664048" y="202656"/>
                </a:cxn>
                <a:cxn ang="0">
                  <a:pos x="671770" y="140300"/>
                </a:cxn>
                <a:cxn ang="0">
                  <a:pos x="733542" y="202656"/>
                </a:cxn>
                <a:cxn ang="0">
                  <a:pos x="247088" y="335162"/>
                </a:cxn>
                <a:cxn ang="0">
                  <a:pos x="571390" y="335162"/>
                </a:cxn>
                <a:cxn ang="0">
                  <a:pos x="571390" y="350751"/>
                </a:cxn>
                <a:cxn ang="0">
                  <a:pos x="247088" y="350751"/>
                </a:cxn>
                <a:cxn ang="0">
                  <a:pos x="247088" y="335162"/>
                </a:cxn>
                <a:cxn ang="0">
                  <a:pos x="247088" y="249423"/>
                </a:cxn>
                <a:cxn ang="0">
                  <a:pos x="548226" y="249423"/>
                </a:cxn>
                <a:cxn ang="0">
                  <a:pos x="548226" y="272806"/>
                </a:cxn>
                <a:cxn ang="0">
                  <a:pos x="247088" y="272806"/>
                </a:cxn>
                <a:cxn ang="0">
                  <a:pos x="247088" y="249423"/>
                </a:cxn>
                <a:cxn ang="0">
                  <a:pos x="247088" y="171478"/>
                </a:cxn>
                <a:cxn ang="0">
                  <a:pos x="548226" y="171478"/>
                </a:cxn>
                <a:cxn ang="0">
                  <a:pos x="548226" y="194862"/>
                </a:cxn>
                <a:cxn ang="0">
                  <a:pos x="247088" y="194862"/>
                </a:cxn>
                <a:cxn ang="0">
                  <a:pos x="247088" y="171478"/>
                </a:cxn>
                <a:cxn ang="0">
                  <a:pos x="23164" y="514435"/>
                </a:cxn>
                <a:cxn ang="0">
                  <a:pos x="69493" y="530024"/>
                </a:cxn>
                <a:cxn ang="0">
                  <a:pos x="69493" y="576791"/>
                </a:cxn>
                <a:cxn ang="0">
                  <a:pos x="38607" y="615763"/>
                </a:cxn>
                <a:cxn ang="0">
                  <a:pos x="15443" y="607969"/>
                </a:cxn>
                <a:cxn ang="0">
                  <a:pos x="0" y="561202"/>
                </a:cxn>
                <a:cxn ang="0">
                  <a:pos x="23164" y="514435"/>
                </a:cxn>
                <a:cxn ang="0">
                  <a:pos x="30886" y="374134"/>
                </a:cxn>
                <a:cxn ang="0">
                  <a:pos x="15443" y="506640"/>
                </a:cxn>
                <a:cxn ang="0">
                  <a:pos x="92658" y="522229"/>
                </a:cxn>
                <a:cxn ang="0">
                  <a:pos x="131265" y="397518"/>
                </a:cxn>
                <a:cxn ang="0">
                  <a:pos x="30886" y="374134"/>
                </a:cxn>
              </a:cxnLst>
              <a:rect l="0" t="0" r="0" b="0"/>
              <a:pathLst>
                <a:path w="104" h="79">
                  <a:moveTo>
                    <a:pt x="16" y="2"/>
                  </a:moveTo>
                  <a:cubicBezTo>
                    <a:pt x="21" y="0"/>
                    <a:pt x="24" y="1"/>
                    <a:pt x="27" y="4"/>
                  </a:cubicBezTo>
                  <a:cubicBezTo>
                    <a:pt x="26" y="20"/>
                    <a:pt x="23" y="35"/>
                    <a:pt x="19" y="48"/>
                  </a:cubicBezTo>
                  <a:cubicBezTo>
                    <a:pt x="14" y="47"/>
                    <a:pt x="9" y="46"/>
                    <a:pt x="4" y="45"/>
                  </a:cubicBezTo>
                  <a:cubicBezTo>
                    <a:pt x="6" y="29"/>
                    <a:pt x="10" y="15"/>
                    <a:pt x="16" y="2"/>
                  </a:cubicBezTo>
                  <a:close/>
                  <a:moveTo>
                    <a:pt x="18" y="65"/>
                  </a:moveTo>
                  <a:cubicBezTo>
                    <a:pt x="16" y="72"/>
                    <a:pt x="16" y="72"/>
                    <a:pt x="16" y="72"/>
                  </a:cubicBezTo>
                  <a:cubicBezTo>
                    <a:pt x="69" y="72"/>
                    <a:pt x="74" y="72"/>
                    <a:pt x="101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12"/>
                    <a:pt x="31" y="14"/>
                    <a:pt x="31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28"/>
                    <a:pt x="83" y="28"/>
                    <a:pt x="83" y="28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79" y="65"/>
                    <a:pt x="57" y="65"/>
                    <a:pt x="18" y="65"/>
                  </a:cubicBezTo>
                  <a:close/>
                  <a:moveTo>
                    <a:pt x="95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95" y="26"/>
                    <a:pt x="95" y="26"/>
                    <a:pt x="95" y="26"/>
                  </a:cubicBezTo>
                  <a:close/>
                  <a:moveTo>
                    <a:pt x="32" y="43"/>
                  </a:moveTo>
                  <a:cubicBezTo>
                    <a:pt x="74" y="43"/>
                    <a:pt x="74" y="43"/>
                    <a:pt x="74" y="43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3"/>
                    <a:pt x="32" y="43"/>
                    <a:pt x="32" y="43"/>
                  </a:cubicBezTo>
                  <a:close/>
                  <a:moveTo>
                    <a:pt x="32" y="32"/>
                  </a:moveTo>
                  <a:cubicBezTo>
                    <a:pt x="71" y="32"/>
                    <a:pt x="71" y="32"/>
                    <a:pt x="71" y="32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32" y="22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2"/>
                    <a:pt x="32" y="22"/>
                    <a:pt x="32" y="22"/>
                  </a:cubicBezTo>
                  <a:close/>
                  <a:moveTo>
                    <a:pt x="3" y="66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79"/>
                    <a:pt x="3" y="79"/>
                    <a:pt x="2" y="7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48"/>
                  </a:moveTo>
                  <a:cubicBezTo>
                    <a:pt x="3" y="53"/>
                    <a:pt x="3" y="59"/>
                    <a:pt x="2" y="65"/>
                  </a:cubicBezTo>
                  <a:cubicBezTo>
                    <a:pt x="5" y="65"/>
                    <a:pt x="9" y="66"/>
                    <a:pt x="12" y="67"/>
                  </a:cubicBezTo>
                  <a:cubicBezTo>
                    <a:pt x="14" y="61"/>
                    <a:pt x="15" y="56"/>
                    <a:pt x="17" y="51"/>
                  </a:cubicBezTo>
                  <a:cubicBezTo>
                    <a:pt x="13" y="50"/>
                    <a:pt x="9" y="49"/>
                    <a:pt x="4" y="48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255584" y="2770346"/>
            <a:ext cx="1223963" cy="1223963"/>
            <a:chOff x="222586" y="2787385"/>
            <a:chExt cx="1224000" cy="1223998"/>
          </a:xfrm>
        </p:grpSpPr>
        <p:sp>
          <p:nvSpPr>
            <p:cNvPr id="20" name="椭圆 19"/>
            <p:cNvSpPr/>
            <p:nvPr/>
          </p:nvSpPr>
          <p:spPr>
            <a:xfrm>
              <a:off x="222586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09" name="Freeform 5"/>
            <p:cNvSpPr>
              <a:spLocks noEditPoints="1"/>
            </p:cNvSpPr>
            <p:nvPr/>
          </p:nvSpPr>
          <p:spPr>
            <a:xfrm>
              <a:off x="446632" y="3034538"/>
              <a:ext cx="775907" cy="729691"/>
            </a:xfrm>
            <a:custGeom>
              <a:avLst/>
              <a:gdLst/>
              <a:ahLst/>
              <a:cxnLst>
                <a:cxn ang="0">
                  <a:pos x="63992" y="80186"/>
                </a:cxn>
                <a:cxn ang="0">
                  <a:pos x="223973" y="80186"/>
                </a:cxn>
                <a:cxn ang="0">
                  <a:pos x="327961" y="360836"/>
                </a:cxn>
                <a:cxn ang="0">
                  <a:pos x="407951" y="328762"/>
                </a:cxn>
                <a:cxn ang="0">
                  <a:pos x="471943" y="368855"/>
                </a:cxn>
                <a:cxn ang="0">
                  <a:pos x="527937" y="216502"/>
                </a:cxn>
                <a:cxn ang="0">
                  <a:pos x="583930" y="272632"/>
                </a:cxn>
                <a:cxn ang="0">
                  <a:pos x="663920" y="184427"/>
                </a:cxn>
                <a:cxn ang="0">
                  <a:pos x="583930" y="320743"/>
                </a:cxn>
                <a:cxn ang="0">
                  <a:pos x="535936" y="264613"/>
                </a:cxn>
                <a:cxn ang="0">
                  <a:pos x="487942" y="408948"/>
                </a:cxn>
                <a:cxn ang="0">
                  <a:pos x="407951" y="360836"/>
                </a:cxn>
                <a:cxn ang="0">
                  <a:pos x="327961" y="360836"/>
                </a:cxn>
                <a:cxn ang="0">
                  <a:pos x="591929" y="689598"/>
                </a:cxn>
                <a:cxn ang="0">
                  <a:pos x="343959" y="729691"/>
                </a:cxn>
                <a:cxn ang="0">
                  <a:pos x="503940" y="545264"/>
                </a:cxn>
                <a:cxn ang="0">
                  <a:pos x="775907" y="545264"/>
                </a:cxn>
                <a:cxn ang="0">
                  <a:pos x="775907" y="48111"/>
                </a:cxn>
                <a:cxn ang="0">
                  <a:pos x="743911" y="24056"/>
                </a:cxn>
                <a:cxn ang="0">
                  <a:pos x="271967" y="72167"/>
                </a:cxn>
                <a:cxn ang="0">
                  <a:pos x="719914" y="489134"/>
                </a:cxn>
                <a:cxn ang="0">
                  <a:pos x="287965" y="545264"/>
                </a:cxn>
                <a:cxn ang="0">
                  <a:pos x="431948" y="673561"/>
                </a:cxn>
                <a:cxn ang="0">
                  <a:pos x="503940" y="545264"/>
                </a:cxn>
                <a:cxn ang="0">
                  <a:pos x="55993" y="441022"/>
                </a:cxn>
                <a:cxn ang="0">
                  <a:pos x="111987" y="729691"/>
                </a:cxn>
                <a:cxn ang="0">
                  <a:pos x="159981" y="481115"/>
                </a:cxn>
                <a:cxn ang="0">
                  <a:pos x="247970" y="729691"/>
                </a:cxn>
                <a:cxn ang="0">
                  <a:pos x="223973" y="264613"/>
                </a:cxn>
                <a:cxn ang="0">
                  <a:pos x="439947" y="192446"/>
                </a:cxn>
                <a:cxn ang="0">
                  <a:pos x="159981" y="184427"/>
                </a:cxn>
                <a:cxn ang="0">
                  <a:pos x="151982" y="216502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27985" y="216502"/>
                </a:cxn>
                <a:cxn ang="0">
                  <a:pos x="127985" y="184427"/>
                </a:cxn>
                <a:cxn ang="0">
                  <a:pos x="0" y="400929"/>
                </a:cxn>
              </a:cxnLst>
              <a:rect l="0" t="0" r="0" b="0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linux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驱动设备类型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6" name="矩形 5"/>
          <p:cNvSpPr/>
          <p:nvPr/>
        </p:nvSpPr>
        <p:spPr>
          <a:xfrm>
            <a:off x="2135188" y="2087342"/>
            <a:ext cx="90242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zh-CN" altLang="en-US" dirty="0"/>
              <a:t>字符设备只能以字节为最小单位访问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 marL="342900" indent="-342900">
              <a:buFont typeface="+mj-lt"/>
              <a:buAutoNum type="arabicPeriod"/>
            </a:pPr>
            <a:r>
              <a:rPr lang="zh-CN" altLang="en-US" dirty="0"/>
              <a:t>块设备以块为单位访问，例如</a:t>
            </a:r>
            <a:r>
              <a:rPr lang="en-US" altLang="zh-CN" dirty="0"/>
              <a:t>512</a:t>
            </a:r>
            <a:r>
              <a:rPr lang="zh-CN" altLang="en-US" dirty="0"/>
              <a:t>字节，</a:t>
            </a:r>
            <a:r>
              <a:rPr lang="en-US" altLang="zh-CN" dirty="0"/>
              <a:t>1024</a:t>
            </a:r>
            <a:r>
              <a:rPr lang="zh-CN" altLang="en-US" dirty="0"/>
              <a:t>字节等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 marL="342900" indent="-342900">
              <a:buFont typeface="+mj-lt"/>
              <a:buAutoNum type="arabicPeriod"/>
            </a:pPr>
            <a:r>
              <a:rPr lang="zh-CN" altLang="en-US" dirty="0" smtClean="0"/>
              <a:t>字符</a:t>
            </a:r>
            <a:r>
              <a:rPr lang="zh-CN" altLang="en-US" dirty="0"/>
              <a:t>设备只能顺序按字节访问，而块设备可</a:t>
            </a:r>
            <a:r>
              <a:rPr lang="zh-CN" altLang="en-US" dirty="0" smtClean="0"/>
              <a:t>随机访问</a:t>
            </a:r>
            <a:r>
              <a:rPr lang="zh-CN" altLang="en-US" dirty="0"/>
              <a:t>；</a:t>
            </a:r>
            <a:endParaRPr lang="en-US" altLang="zh-CN" dirty="0" smtClean="0"/>
          </a:p>
          <a:p>
            <a:pPr marL="342900" indent="-342900">
              <a:buFont typeface="+mj-lt"/>
              <a:buAutoNum type="arabicPeriod"/>
            </a:pPr>
            <a:r>
              <a:rPr lang="zh-CN" altLang="en-US" dirty="0" smtClean="0"/>
              <a:t>网络</a:t>
            </a:r>
            <a:r>
              <a:rPr lang="zh-CN" altLang="en-US" dirty="0"/>
              <a:t>设备是面向报文的</a:t>
            </a:r>
            <a:r>
              <a:rPr lang="zh-CN" altLang="en-US" dirty="0" smtClean="0"/>
              <a:t>，没有</a:t>
            </a:r>
            <a:r>
              <a:rPr lang="zh-CN" altLang="en-US" dirty="0"/>
              <a:t>设备</a:t>
            </a:r>
            <a:r>
              <a:rPr lang="zh-CN" altLang="en-US" dirty="0" smtClean="0"/>
              <a:t>节点。</a:t>
            </a:r>
            <a:endParaRPr lang="en-US" altLang="zh-CN" dirty="0" smtClean="0"/>
          </a:p>
        </p:txBody>
      </p:sp>
      <p:sp>
        <p:nvSpPr>
          <p:cNvPr id="14" name="矩形 13"/>
          <p:cNvSpPr/>
          <p:nvPr/>
        </p:nvSpPr>
        <p:spPr>
          <a:xfrm>
            <a:off x="1728651" y="1395436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 smtClean="0"/>
              <a:t>设备类型区别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13069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linux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驱动设备类型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11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14" name="矩形 13"/>
          <p:cNvSpPr/>
          <p:nvPr/>
        </p:nvSpPr>
        <p:spPr>
          <a:xfrm>
            <a:off x="1728651" y="1395436"/>
            <a:ext cx="24929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/>
              <a:t>主设备号</a:t>
            </a:r>
            <a:r>
              <a:rPr lang="zh-CN" altLang="en-US" sz="2000" dirty="0" smtClean="0"/>
              <a:t>、次设备</a:t>
            </a:r>
            <a:r>
              <a:rPr lang="zh-CN" altLang="en-US" sz="2000" dirty="0"/>
              <a:t>号</a:t>
            </a:r>
          </a:p>
        </p:txBody>
      </p:sp>
      <p:sp>
        <p:nvSpPr>
          <p:cNvPr id="3" name="矩形 2"/>
          <p:cNvSpPr/>
          <p:nvPr/>
        </p:nvSpPr>
        <p:spPr>
          <a:xfrm>
            <a:off x="1956511" y="1942303"/>
            <a:ext cx="72295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        主设备</a:t>
            </a:r>
            <a:r>
              <a:rPr lang="zh-CN" altLang="en-US" dirty="0"/>
              <a:t>号用来表示一个特定的驱动程序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altLang="zh-CN" dirty="0" smtClean="0"/>
              <a:t>        </a:t>
            </a:r>
            <a:r>
              <a:rPr lang="zh-CN" altLang="en-US" dirty="0" smtClean="0"/>
              <a:t>次</a:t>
            </a:r>
            <a:r>
              <a:rPr lang="zh-CN" altLang="en-US" dirty="0"/>
              <a:t>设备号用来表示使用该驱动程序的各设备。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4926" y="2704604"/>
            <a:ext cx="7450121" cy="3518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167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11788" y="2844800"/>
            <a:ext cx="54262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altLang="zh-CN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linux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驱动与应用程序的区别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62487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da-DK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729288" y="3401878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 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  <p:extLst>
      <p:ext uri="{BB962C8B-B14F-4D97-AF65-F5344CB8AC3E}">
        <p14:creationId xmlns:p14="http://schemas.microsoft.com/office/powerpoint/2010/main" val="1387455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13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05954"/>
            <a:ext cx="5953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3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linux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驱动与应用程序的区别</a:t>
            </a:r>
          </a:p>
        </p:txBody>
      </p:sp>
      <p:sp>
        <p:nvSpPr>
          <p:cNvPr id="3" name="矩形 2"/>
          <p:cNvSpPr/>
          <p:nvPr/>
        </p:nvSpPr>
        <p:spPr>
          <a:xfrm>
            <a:off x="1439730" y="1341961"/>
            <a:ext cx="32624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/>
              <a:t>驱动程序与应用程序的区别</a:t>
            </a:r>
          </a:p>
        </p:txBody>
      </p:sp>
      <p:sp>
        <p:nvSpPr>
          <p:cNvPr id="6" name="矩形 5"/>
          <p:cNvSpPr/>
          <p:nvPr/>
        </p:nvSpPr>
        <p:spPr>
          <a:xfrm>
            <a:off x="1965434" y="2158519"/>
            <a:ext cx="839776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zh-CN" altLang="en-US" dirty="0" smtClean="0"/>
              <a:t>应用程序</a:t>
            </a:r>
            <a:r>
              <a:rPr lang="zh-CN" altLang="en-US" dirty="0"/>
              <a:t>以</a:t>
            </a:r>
            <a:r>
              <a:rPr lang="en-US" altLang="zh-CN" dirty="0"/>
              <a:t>main</a:t>
            </a:r>
            <a:r>
              <a:rPr lang="zh-CN" altLang="en-US" dirty="0"/>
              <a:t>开始，驱动程序没有</a:t>
            </a:r>
            <a:r>
              <a:rPr lang="en-US" altLang="zh-CN" dirty="0"/>
              <a:t>main</a:t>
            </a:r>
            <a:r>
              <a:rPr lang="zh-CN" altLang="en-US" dirty="0"/>
              <a:t>，它以一个模块初始化</a:t>
            </a:r>
            <a:r>
              <a:rPr lang="zh-CN" altLang="en-US" dirty="0" smtClean="0"/>
              <a:t>函数</a:t>
            </a:r>
            <a:r>
              <a:rPr lang="en-US" altLang="zh-CN" dirty="0" err="1"/>
              <a:t>module_init</a:t>
            </a:r>
            <a:r>
              <a:rPr lang="en-US" altLang="zh-CN" dirty="0"/>
              <a:t>()</a:t>
            </a:r>
            <a:r>
              <a:rPr lang="zh-CN" altLang="en-US" dirty="0" smtClean="0"/>
              <a:t>作为入口；</a:t>
            </a:r>
            <a:endParaRPr lang="en-US" altLang="zh-CN" dirty="0" smtClean="0"/>
          </a:p>
          <a:p>
            <a:pPr marL="342900" indent="-342900">
              <a:buFont typeface="+mj-lt"/>
              <a:buAutoNum type="arabicPeriod"/>
            </a:pPr>
            <a:r>
              <a:rPr lang="zh-CN" altLang="en-US" dirty="0" smtClean="0"/>
              <a:t>应用程序没有出口，驱动程序由</a:t>
            </a:r>
            <a:r>
              <a:rPr lang="en-US" altLang="zh-CN" dirty="0" err="1" smtClean="0"/>
              <a:t>module_exit</a:t>
            </a:r>
            <a:r>
              <a:rPr lang="en-US" altLang="zh-CN" dirty="0"/>
              <a:t>()</a:t>
            </a:r>
            <a:r>
              <a:rPr lang="zh-CN" altLang="en-US" dirty="0" smtClean="0"/>
              <a:t>指定；</a:t>
            </a:r>
            <a:endParaRPr lang="en-US" altLang="zh-CN" dirty="0" smtClean="0"/>
          </a:p>
          <a:p>
            <a:pPr marL="342900" indent="-342900">
              <a:buFont typeface="+mj-lt"/>
              <a:buAutoNum type="arabicPeriod"/>
            </a:pPr>
            <a:r>
              <a:rPr lang="zh-CN" altLang="en-US" dirty="0"/>
              <a:t>应用程序从头到尾执行一个任务，驱动程序完成初始化之后不再运行，等待系统</a:t>
            </a:r>
            <a:r>
              <a:rPr lang="zh-CN" altLang="en-US" dirty="0" smtClean="0"/>
              <a:t>调用；</a:t>
            </a:r>
            <a:endParaRPr lang="en-US" altLang="zh-CN" dirty="0" smtClean="0"/>
          </a:p>
          <a:p>
            <a:pPr marL="342900" indent="-342900">
              <a:buFont typeface="+mj-lt"/>
              <a:buAutoNum type="arabicPeriod"/>
            </a:pPr>
            <a:r>
              <a:rPr lang="zh-CN" altLang="en-US" dirty="0"/>
              <a:t>应用程序可以使用</a:t>
            </a:r>
            <a:r>
              <a:rPr lang="en-US" altLang="zh-CN" dirty="0"/>
              <a:t>GLIBC</a:t>
            </a:r>
            <a:r>
              <a:rPr lang="zh-CN" altLang="en-US" dirty="0"/>
              <a:t>等标准</a:t>
            </a:r>
            <a:r>
              <a:rPr lang="en-US" altLang="zh-CN" dirty="0"/>
              <a:t>C</a:t>
            </a:r>
            <a:r>
              <a:rPr lang="zh-CN" altLang="en-US" dirty="0"/>
              <a:t>函数库，驱动程序不能使用标准</a:t>
            </a:r>
            <a:r>
              <a:rPr lang="en-US" altLang="zh-CN" dirty="0"/>
              <a:t>C</a:t>
            </a:r>
            <a:r>
              <a:rPr lang="zh-CN" altLang="en-US" dirty="0" smtClean="0"/>
              <a:t>库。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02212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15471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11788" y="2844800"/>
            <a:ext cx="54262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altLang="zh-CN" sz="28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linux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设备树（</a:t>
            </a: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Device Tree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  <a:p>
            <a:pPr lvl="0" algn="ctr">
              <a:defRPr/>
            </a:pP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62487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da-DK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729288" y="3401878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 </a:t>
            </a:r>
            <a:r>
              <a:rPr lang="en-US" altLang="zh-CN" sz="36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  <p:extLst>
      <p:ext uri="{BB962C8B-B14F-4D97-AF65-F5344CB8AC3E}">
        <p14:creationId xmlns:p14="http://schemas.microsoft.com/office/powerpoint/2010/main" val="3136347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15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05954"/>
            <a:ext cx="5953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3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linux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</a:t>
            </a:r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树（</a:t>
            </a:r>
            <a:r>
              <a:rPr lang="en-US" altLang="zh-CN" sz="3200" b="1" dirty="0"/>
              <a:t>Device </a:t>
            </a:r>
            <a:r>
              <a:rPr lang="en-US" altLang="zh-CN" sz="3200" b="1" dirty="0" smtClean="0"/>
              <a:t>Tree</a:t>
            </a:r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30135" y="1340268"/>
            <a:ext cx="27237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DTS</a:t>
            </a:r>
            <a:r>
              <a:rPr lang="zh-CN" altLang="en-US" dirty="0"/>
              <a:t>（</a:t>
            </a:r>
            <a:r>
              <a:rPr lang="en-US" altLang="zh-CN" dirty="0"/>
              <a:t>device tree </a:t>
            </a:r>
            <a:r>
              <a:rPr lang="en-US" altLang="zh-CN" dirty="0" smtClean="0"/>
              <a:t>source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267007" y="1904802"/>
            <a:ext cx="102239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        Device Tree</a:t>
            </a:r>
            <a:r>
              <a:rPr lang="zh-CN" altLang="en-US" dirty="0" smtClean="0"/>
              <a:t>是一种描述硬件的数据结构，许多硬件的细节可以直接透过它传递给</a:t>
            </a:r>
            <a:r>
              <a:rPr lang="en-US" altLang="zh-CN" dirty="0" smtClean="0"/>
              <a:t>Linux</a:t>
            </a:r>
            <a:r>
              <a:rPr lang="zh-CN" altLang="en-US" dirty="0" smtClean="0"/>
              <a:t>，它就是</a:t>
            </a:r>
            <a:r>
              <a:rPr lang="zh-CN" altLang="en-US" dirty="0"/>
              <a:t>为了取代板级信息代码而推出的。</a:t>
            </a:r>
            <a:r>
              <a:rPr lang="zh-CN" altLang="en-US" dirty="0" smtClean="0"/>
              <a:t>所以大量</a:t>
            </a:r>
            <a:r>
              <a:rPr lang="zh-CN" altLang="en-US" dirty="0"/>
              <a:t>在</a:t>
            </a:r>
            <a:r>
              <a:rPr lang="en-US" altLang="zh-CN" dirty="0"/>
              <a:t>arch/arm/plat-</a:t>
            </a:r>
            <a:r>
              <a:rPr lang="en-US" altLang="zh-CN" dirty="0" err="1"/>
              <a:t>xxxx</a:t>
            </a:r>
            <a:r>
              <a:rPr lang="en-US" altLang="zh-CN" dirty="0"/>
              <a:t>, arch/arm/</a:t>
            </a:r>
            <a:r>
              <a:rPr lang="en-US" altLang="zh-CN" dirty="0" err="1"/>
              <a:t>mach-xxxx</a:t>
            </a:r>
            <a:r>
              <a:rPr lang="zh-CN" altLang="en-US" dirty="0"/>
              <a:t>中做的工作不再是必要的了。 </a:t>
            </a:r>
          </a:p>
          <a:p>
            <a:r>
              <a:rPr lang="en-US" altLang="zh-CN" dirty="0"/>
              <a:t>        Device </a:t>
            </a:r>
            <a:r>
              <a:rPr lang="en-US" altLang="zh-CN" dirty="0" smtClean="0"/>
              <a:t>Tree</a:t>
            </a:r>
            <a:r>
              <a:rPr lang="zh-CN" altLang="en-US" dirty="0" smtClean="0"/>
              <a:t>的引入对</a:t>
            </a:r>
            <a:r>
              <a:rPr lang="en-US" altLang="zh-CN" dirty="0"/>
              <a:t>BSP</a:t>
            </a:r>
            <a:r>
              <a:rPr lang="zh-CN" altLang="en-US" dirty="0" smtClean="0"/>
              <a:t>和驱动造成影响</a:t>
            </a:r>
            <a:r>
              <a:rPr lang="zh-CN" altLang="en-US" dirty="0"/>
              <a:t>和</a:t>
            </a:r>
            <a:r>
              <a:rPr lang="zh-CN" altLang="en-US" dirty="0" smtClean="0"/>
              <a:t>变更。</a:t>
            </a:r>
            <a:endParaRPr lang="zh-CN" altLang="en-US" dirty="0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7007" y="3495535"/>
            <a:ext cx="10318314" cy="2314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27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组合 5"/>
          <p:cNvGrpSpPr/>
          <p:nvPr/>
        </p:nvGrpSpPr>
        <p:grpSpPr>
          <a:xfrm>
            <a:off x="0" y="0"/>
            <a:ext cx="12192000" cy="6872288"/>
            <a:chOff x="0" y="0"/>
            <a:chExt cx="12192000" cy="6872515"/>
          </a:xfrm>
        </p:grpSpPr>
        <p:sp>
          <p:nvSpPr>
            <p:cNvPr id="32771" name="矩形 4"/>
            <p:cNvSpPr/>
            <p:nvPr/>
          </p:nvSpPr>
          <p:spPr>
            <a:xfrm>
              <a:off x="0" y="5406913"/>
              <a:ext cx="12192000" cy="1465602"/>
            </a:xfrm>
            <a:prstGeom prst="rect">
              <a:avLst/>
            </a:prstGeom>
            <a:solidFill>
              <a:srgbClr val="D8D8D8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2772" name="矩形 3"/>
            <p:cNvSpPr/>
            <p:nvPr/>
          </p:nvSpPr>
          <p:spPr>
            <a:xfrm>
              <a:off x="0" y="0"/>
              <a:ext cx="12192000" cy="5529943"/>
            </a:xfrm>
            <a:prstGeom prst="rect">
              <a:avLst/>
            </a:prstGeom>
            <a:solidFill>
              <a:srgbClr val="1E4E79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32773" name="直接连接符 14"/>
          <p:cNvSpPr/>
          <p:nvPr/>
        </p:nvSpPr>
        <p:spPr>
          <a:xfrm>
            <a:off x="-65087" y="5511800"/>
            <a:ext cx="12285662" cy="0"/>
          </a:xfrm>
          <a:prstGeom prst="line">
            <a:avLst/>
          </a:prstGeom>
          <a:ln w="3810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4" name="直接连接符 9"/>
          <p:cNvSpPr/>
          <p:nvPr/>
        </p:nvSpPr>
        <p:spPr>
          <a:xfrm>
            <a:off x="6096000" y="5556250"/>
            <a:ext cx="6096000" cy="0"/>
          </a:xfrm>
          <a:prstGeom prst="line">
            <a:avLst/>
          </a:prstGeom>
          <a:ln w="38100" cap="flat" cmpd="sng">
            <a:solidFill>
              <a:srgbClr val="595959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5" name="Title 1"/>
          <p:cNvSpPr/>
          <p:nvPr/>
        </p:nvSpPr>
        <p:spPr>
          <a:xfrm>
            <a:off x="1143000" y="841375"/>
            <a:ext cx="6858000" cy="17907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ctr">
            <a:normAutofit/>
          </a:bodyPr>
          <a:lstStyle/>
          <a:p>
            <a:pPr lvl="0" algn="l" eaLnBrk="1" latinLnBrk="0" hangingPunct="1">
              <a:spcBef>
                <a:spcPct val="0"/>
              </a:spcBef>
              <a:buNone/>
            </a:pPr>
            <a:r>
              <a:rPr lang="zh-CN" altLang="en-US" sz="1800" dirty="0">
                <a:solidFill>
                  <a:srgbClr val="000000"/>
                </a:solidFill>
                <a:latin typeface="Calibri" panose="020F0502020204030204" charset="0"/>
                <a:ea typeface="Calibri" panose="020F0502020204030204" charset="0"/>
                <a:sym typeface="Calibri" panose="020F0502020204030204" charset="0"/>
              </a:rPr>
              <a:t/>
            </a:r>
            <a:br>
              <a:rPr lang="zh-CN" altLang="en-US" sz="1800" dirty="0">
                <a:solidFill>
                  <a:srgbClr val="000000"/>
                </a:solidFill>
                <a:latin typeface="Calibri" panose="020F0502020204030204" charset="0"/>
                <a:ea typeface="Calibri" panose="020F0502020204030204" charset="0"/>
                <a:sym typeface="Calibri" panose="020F0502020204030204" charset="0"/>
              </a:rPr>
            </a:br>
            <a:endParaRPr lang="zh-CN" altLang="en-US" sz="1800" dirty="0">
              <a:solidFill>
                <a:srgbClr val="000000"/>
              </a:solidFill>
              <a:latin typeface="Calibri Light" panose="020F0302020204030204" charset="0"/>
              <a:ea typeface="宋体" panose="02010600030101010101" pitchFamily="2" charset="-122"/>
              <a:sym typeface="Calibri Light" panose="020F0302020204030204" charset="0"/>
            </a:endParaRPr>
          </a:p>
        </p:txBody>
      </p:sp>
      <p:sp>
        <p:nvSpPr>
          <p:cNvPr id="32776" name="直接连接符 5"/>
          <p:cNvSpPr/>
          <p:nvPr/>
        </p:nvSpPr>
        <p:spPr>
          <a:xfrm flipV="1">
            <a:off x="4876800" y="2568575"/>
            <a:ext cx="0" cy="1570038"/>
          </a:xfrm>
          <a:prstGeom prst="line">
            <a:avLst/>
          </a:prstGeom>
          <a:ln w="5715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7" name="文本框 6"/>
          <p:cNvSpPr/>
          <p:nvPr/>
        </p:nvSpPr>
        <p:spPr>
          <a:xfrm>
            <a:off x="5030788" y="2568575"/>
            <a:ext cx="5821362" cy="1554163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sz="9600" dirty="0">
                <a:solidFill>
                  <a:srgbClr val="276399"/>
                </a:solidFill>
                <a:latin typeface="Impact" panose="020B0806030902050204" charset="0"/>
                <a:ea typeface="宋体" panose="02010600030101010101" pitchFamily="2" charset="-122"/>
                <a:sym typeface="Impact" panose="020B0806030902050204" charset="0"/>
              </a:rPr>
              <a:t>谢谢</a:t>
            </a:r>
          </a:p>
        </p:txBody>
      </p:sp>
      <p:sp>
        <p:nvSpPr>
          <p:cNvPr id="32778" name="矩形 21"/>
          <p:cNvSpPr/>
          <p:nvPr/>
        </p:nvSpPr>
        <p:spPr>
          <a:xfrm>
            <a:off x="10560050" y="2568575"/>
            <a:ext cx="1631950" cy="1554163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9" name="矩形 22"/>
          <p:cNvSpPr/>
          <p:nvPr/>
        </p:nvSpPr>
        <p:spPr>
          <a:xfrm>
            <a:off x="0" y="2544763"/>
            <a:ext cx="1473200" cy="1568450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80" name="矩形 25"/>
          <p:cNvSpPr/>
          <p:nvPr/>
        </p:nvSpPr>
        <p:spPr>
          <a:xfrm>
            <a:off x="1473200" y="2549525"/>
            <a:ext cx="2925763" cy="3841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 algn="ctr" eaLnBrk="1" hangingPunct="1"/>
            <a:r>
              <a:rPr lang="zh-CN" altLang="en-US" dirty="0">
                <a:solidFill>
                  <a:schemeClr val="bg1"/>
                </a:solidFill>
                <a:latin typeface="Aharoni" charset="0"/>
                <a:ea typeface="微软雅黑" panose="020B0503020204020204" pitchFamily="34" charset="-122"/>
                <a:sym typeface="Aharoni" charset="0"/>
              </a:rPr>
              <a:t>广州创龙电子科技有限公司</a:t>
            </a:r>
          </a:p>
        </p:txBody>
      </p:sp>
      <p:sp>
        <p:nvSpPr>
          <p:cNvPr id="32781" name="矩形 24"/>
          <p:cNvSpPr/>
          <p:nvPr/>
        </p:nvSpPr>
        <p:spPr>
          <a:xfrm>
            <a:off x="1443038" y="2645569"/>
            <a:ext cx="3433762" cy="14636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l" eaLnBrk="1" hangingPunct="1"/>
            <a:endParaRPr lang="zh-CN" altLang="en-US" dirty="0">
              <a:solidFill>
                <a:schemeClr val="bg1"/>
              </a:solidFill>
              <a:latin typeface="方正姚体" panose="02010601030101010101" charset="-122"/>
              <a:ea typeface="方正姚体" panose="02010601030101010101" charset="-122"/>
              <a:sym typeface="方正姚体" panose="02010601030101010101" charset="-122"/>
            </a:endParaRP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官网</a:t>
            </a:r>
            <a:r>
              <a:rPr lang="zh-CN" altLang="en-US" dirty="0" smtClean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: www</a:t>
            </a:r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.tronlong.com</a:t>
            </a: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论坛</a:t>
            </a:r>
            <a:r>
              <a:rPr lang="zh-CN" altLang="en-US" dirty="0" smtClean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: </a:t>
            </a:r>
            <a:r>
              <a:rPr lang="en-US" altLang="zh-CN" dirty="0" smtClean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www.</a:t>
            </a:r>
            <a:r>
              <a:rPr lang="zh-CN" altLang="en-US" dirty="0" smtClean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51</a:t>
            </a:r>
            <a:r>
              <a:rPr lang="en-US" altLang="zh-CN" dirty="0" err="1" smtClean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ele</a:t>
            </a:r>
            <a:r>
              <a:rPr lang="zh-CN" altLang="en-US" dirty="0" smtClean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.</a:t>
            </a:r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net</a:t>
            </a:r>
          </a:p>
          <a:p>
            <a:pPr lvl="0" eaLnBrk="1" hangingPunct="1"/>
            <a:endParaRPr lang="zh-CN" altLang="en-US" dirty="0">
              <a:solidFill>
                <a:schemeClr val="bg1"/>
              </a:solidFill>
              <a:latin typeface="方正姚体" panose="02010601030101010101" charset="-122"/>
              <a:ea typeface="方正姚体" panose="02010601030101010101" charset="-122"/>
              <a:sym typeface="方正姚体" panose="02010601030101010101" charset="-122"/>
            </a:endParaRP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微信公众号:广州创龙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44" y="2628414"/>
            <a:ext cx="1448035" cy="140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635968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平行四边形 4"/>
          <p:cNvSpPr/>
          <p:nvPr/>
        </p:nvSpPr>
        <p:spPr>
          <a:xfrm flipH="1">
            <a:off x="1497013" y="-6350"/>
            <a:ext cx="4635500" cy="6904038"/>
          </a:xfrm>
          <a:custGeom>
            <a:avLst/>
            <a:gdLst>
              <a:gd name="connsiteX0" fmla="*/ 0 w 4608514"/>
              <a:gd name="connsiteY0" fmla="*/ 6043981 h 6043981"/>
              <a:gd name="connsiteX1" fmla="*/ 2819212 w 4608514"/>
              <a:gd name="connsiteY1" fmla="*/ 0 h 6043981"/>
              <a:gd name="connsiteX2" fmla="*/ 4608514 w 4608514"/>
              <a:gd name="connsiteY2" fmla="*/ 0 h 6043981"/>
              <a:gd name="connsiteX3" fmla="*/ 1789302 w 4608514"/>
              <a:gd name="connsiteY3" fmla="*/ 6043981 h 6043981"/>
              <a:gd name="connsiteX4" fmla="*/ 0 w 4608514"/>
              <a:gd name="connsiteY4" fmla="*/ 6043981 h 6043981"/>
              <a:gd name="connsiteX0-1" fmla="*/ 0 w 4613184"/>
              <a:gd name="connsiteY0-2" fmla="*/ 6043981 h 6084322"/>
              <a:gd name="connsiteX1-3" fmla="*/ 2819212 w 4613184"/>
              <a:gd name="connsiteY1-4" fmla="*/ 0 h 6084322"/>
              <a:gd name="connsiteX2-5" fmla="*/ 4608514 w 4613184"/>
              <a:gd name="connsiteY2-6" fmla="*/ 0 h 6084322"/>
              <a:gd name="connsiteX3-7" fmla="*/ 4613184 w 4613184"/>
              <a:gd name="connsiteY3-8" fmla="*/ 6084322 h 6084322"/>
              <a:gd name="connsiteX4-9" fmla="*/ 0 w 4613184"/>
              <a:gd name="connsiteY4-10" fmla="*/ 6043981 h 6084322"/>
              <a:gd name="connsiteX0-11" fmla="*/ 0 w 4613184"/>
              <a:gd name="connsiteY0-12" fmla="*/ 6864251 h 6904592"/>
              <a:gd name="connsiteX1-13" fmla="*/ 3209177 w 4613184"/>
              <a:gd name="connsiteY1-14" fmla="*/ 0 h 6904592"/>
              <a:gd name="connsiteX2-15" fmla="*/ 4608514 w 4613184"/>
              <a:gd name="connsiteY2-16" fmla="*/ 820270 h 6904592"/>
              <a:gd name="connsiteX3-17" fmla="*/ 4613184 w 4613184"/>
              <a:gd name="connsiteY3-18" fmla="*/ 6904592 h 6904592"/>
              <a:gd name="connsiteX4-19" fmla="*/ 0 w 4613184"/>
              <a:gd name="connsiteY4-20" fmla="*/ 6864251 h 6904592"/>
              <a:gd name="connsiteX0-21" fmla="*/ 0 w 4635476"/>
              <a:gd name="connsiteY0-22" fmla="*/ 6864251 h 6904592"/>
              <a:gd name="connsiteX1-23" fmla="*/ 3209177 w 4635476"/>
              <a:gd name="connsiteY1-24" fmla="*/ 0 h 6904592"/>
              <a:gd name="connsiteX2-25" fmla="*/ 4635408 w 4635476"/>
              <a:gd name="connsiteY2-26" fmla="*/ 0 h 6904592"/>
              <a:gd name="connsiteX3-27" fmla="*/ 4613184 w 4635476"/>
              <a:gd name="connsiteY3-28" fmla="*/ 6904592 h 6904592"/>
              <a:gd name="connsiteX4-29" fmla="*/ 0 w 4635476"/>
              <a:gd name="connsiteY4-30" fmla="*/ 6864251 h 6904592"/>
            </a:gdLst>
            <a:ahLst/>
            <a:cxnLst>
              <a:cxn ang="0">
                <a:pos x="connsiteX0-21" y="connsiteY0-22"/>
              </a:cxn>
              <a:cxn ang="0">
                <a:pos x="connsiteX1-23" y="connsiteY1-24"/>
              </a:cxn>
              <a:cxn ang="0">
                <a:pos x="connsiteX2-25" y="connsiteY2-26"/>
              </a:cxn>
              <a:cxn ang="0">
                <a:pos x="connsiteX3-27" y="connsiteY3-28"/>
              </a:cxn>
              <a:cxn ang="0">
                <a:pos x="connsiteX4-29" y="connsiteY4-30"/>
              </a:cxn>
            </a:cxnLst>
            <a:rect l="l" t="t" r="r" b="b"/>
            <a:pathLst>
              <a:path w="4635476" h="6904592">
                <a:moveTo>
                  <a:pt x="0" y="6864251"/>
                </a:moveTo>
                <a:lnTo>
                  <a:pt x="3209177" y="0"/>
                </a:lnTo>
                <a:lnTo>
                  <a:pt x="4635408" y="0"/>
                </a:lnTo>
                <a:cubicBezTo>
                  <a:pt x="4636965" y="2028107"/>
                  <a:pt x="4611627" y="4876485"/>
                  <a:pt x="4613184" y="6904592"/>
                </a:cubicBezTo>
                <a:lnTo>
                  <a:pt x="0" y="686425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158709" y="1176424"/>
            <a:ext cx="828675" cy="828675"/>
            <a:chOff x="1827149" y="1625954"/>
            <a:chExt cx="828000" cy="828000"/>
          </a:xfrm>
        </p:grpSpPr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1827149" y="1625954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904142" y="1782985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01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738146" y="2389274"/>
            <a:ext cx="827088" cy="828675"/>
            <a:chOff x="2405971" y="2838627"/>
            <a:chExt cx="828000" cy="828000"/>
          </a:xfrm>
        </p:grpSpPr>
        <p:sp>
          <p:nvSpPr>
            <p:cNvPr id="10" name="椭圆 9"/>
            <p:cNvSpPr>
              <a:spLocks noChangeAspect="1"/>
            </p:cNvSpPr>
            <p:nvPr/>
          </p:nvSpPr>
          <p:spPr>
            <a:xfrm>
              <a:off x="2405971" y="2838627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482964" y="2991017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02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315996" y="3597362"/>
            <a:ext cx="828675" cy="828675"/>
            <a:chOff x="2984793" y="4046659"/>
            <a:chExt cx="828000" cy="828000"/>
          </a:xfrm>
        </p:grpSpPr>
        <p:sp>
          <p:nvSpPr>
            <p:cNvPr id="11" name="椭圆 10"/>
            <p:cNvSpPr>
              <a:spLocks noChangeAspect="1"/>
            </p:cNvSpPr>
            <p:nvPr/>
          </p:nvSpPr>
          <p:spPr>
            <a:xfrm>
              <a:off x="2984793" y="4046659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061786" y="4199049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03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4341495" y="1327787"/>
            <a:ext cx="558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linux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驱动的角色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922837" y="2533652"/>
            <a:ext cx="5002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linux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驱动设备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类型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527517" y="3686824"/>
            <a:ext cx="5002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linux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驱动与应用程序的区别</a:t>
            </a:r>
            <a:endParaRPr lang="en-US" altLang="zh-CN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132513" y="4931103"/>
            <a:ext cx="50022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linux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设备树（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Device Tree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  <a:p>
            <a:pPr lvl="0">
              <a:defRPr/>
            </a:pPr>
            <a:endParaRPr lang="en-US" altLang="zh-CN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4947703" y="4753054"/>
            <a:ext cx="828675" cy="828675"/>
            <a:chOff x="2984793" y="4046659"/>
            <a:chExt cx="828000" cy="828000"/>
          </a:xfrm>
        </p:grpSpPr>
        <p:sp>
          <p:nvSpPr>
            <p:cNvPr id="20" name="椭圆 19"/>
            <p:cNvSpPr>
              <a:spLocks noChangeAspect="1"/>
            </p:cNvSpPr>
            <p:nvPr/>
          </p:nvSpPr>
          <p:spPr>
            <a:xfrm>
              <a:off x="2984793" y="4046659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061786" y="4199049"/>
              <a:ext cx="674014" cy="5227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04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18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11788" y="2844800"/>
            <a:ext cx="466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altLang="zh-CN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linux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驱动的角色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45025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da-DK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75025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1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linux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驱动的角色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2747" y="1034539"/>
            <a:ext cx="6105159" cy="5376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262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29250" y="2876550"/>
            <a:ext cx="46450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altLang="zh-CN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linux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驱动设备类型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62487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/>
            <a:r>
              <a:rPr lang="da-DK" altLang="zh-CN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75025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 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 </a:t>
            </a:r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  <p:extLst>
      <p:ext uri="{BB962C8B-B14F-4D97-AF65-F5344CB8AC3E}">
        <p14:creationId xmlns:p14="http://schemas.microsoft.com/office/powerpoint/2010/main" val="429698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linux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驱动设备类型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06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1492469" y="1441471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2000" dirty="0"/>
              <a:t>Linux</a:t>
            </a:r>
            <a:r>
              <a:rPr lang="zh-CN" altLang="en-US" sz="2000" dirty="0"/>
              <a:t>系统将设备分成三种基本类型</a:t>
            </a:r>
            <a:r>
              <a:rPr lang="zh-CN" altLang="en-US" sz="2000" dirty="0" smtClean="0"/>
              <a:t>：</a:t>
            </a:r>
            <a:endParaRPr lang="en-US" altLang="zh-CN" sz="2000" dirty="0" smtClean="0"/>
          </a:p>
        </p:txBody>
      </p:sp>
      <p:sp>
        <p:nvSpPr>
          <p:cNvPr id="2" name="矩形 1"/>
          <p:cNvSpPr/>
          <p:nvPr/>
        </p:nvSpPr>
        <p:spPr>
          <a:xfrm>
            <a:off x="2135188" y="2064324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zh-CN" altLang="en-US" dirty="0" smtClean="0"/>
              <a:t>字符</a:t>
            </a:r>
            <a:r>
              <a:rPr lang="zh-CN" altLang="en-US" dirty="0"/>
              <a:t>设备</a:t>
            </a:r>
          </a:p>
          <a:p>
            <a:pPr marL="457200" indent="-457200">
              <a:buFont typeface="+mj-lt"/>
              <a:buAutoNum type="arabicPeriod"/>
            </a:pPr>
            <a:r>
              <a:rPr lang="zh-CN" altLang="en-US" dirty="0"/>
              <a:t>块设备</a:t>
            </a:r>
          </a:p>
          <a:p>
            <a:pPr marL="457200" indent="-457200">
              <a:buFont typeface="+mj-lt"/>
              <a:buAutoNum type="arabicPeriod"/>
            </a:pPr>
            <a:r>
              <a:rPr lang="zh-CN" altLang="en-US" dirty="0"/>
              <a:t>网络设备</a:t>
            </a:r>
          </a:p>
        </p:txBody>
      </p:sp>
    </p:spTree>
    <p:extLst>
      <p:ext uri="{BB962C8B-B14F-4D97-AF65-F5344CB8AC3E}">
        <p14:creationId xmlns:p14="http://schemas.microsoft.com/office/powerpoint/2010/main" val="631672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linux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驱动设备类型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07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4" name="矩形 3"/>
          <p:cNvSpPr/>
          <p:nvPr/>
        </p:nvSpPr>
        <p:spPr>
          <a:xfrm>
            <a:off x="1728651" y="1395436"/>
            <a:ext cx="29116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/>
              <a:t>字符设备（</a:t>
            </a:r>
            <a:r>
              <a:rPr lang="en-US" altLang="zh-CN" sz="2000" dirty="0"/>
              <a:t>char device</a:t>
            </a:r>
            <a:r>
              <a:rPr lang="zh-CN" altLang="en-US" sz="2000" dirty="0"/>
              <a:t>）</a:t>
            </a:r>
          </a:p>
        </p:txBody>
      </p:sp>
      <p:sp>
        <p:nvSpPr>
          <p:cNvPr id="6" name="矩形 5"/>
          <p:cNvSpPr/>
          <p:nvPr/>
        </p:nvSpPr>
        <p:spPr>
          <a:xfrm>
            <a:off x="1745331" y="2038192"/>
            <a:ext cx="85968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 </a:t>
            </a:r>
            <a:r>
              <a:rPr lang="en-US" altLang="zh-CN" dirty="0" smtClean="0"/>
              <a:t>       </a:t>
            </a:r>
            <a:r>
              <a:rPr lang="zh-CN" altLang="en-US" dirty="0" smtClean="0"/>
              <a:t>字符设备</a:t>
            </a:r>
            <a:r>
              <a:rPr lang="zh-CN" altLang="en-US" dirty="0"/>
              <a:t>是个能够像字节流（类似文件）一样被访问的</a:t>
            </a:r>
            <a:r>
              <a:rPr lang="zh-CN" altLang="en-US" dirty="0" smtClean="0"/>
              <a:t>设备，驱动程序通常要</a:t>
            </a:r>
            <a:r>
              <a:rPr lang="zh-CN" altLang="en-US" dirty="0"/>
              <a:t>实现</a:t>
            </a:r>
            <a:r>
              <a:rPr lang="en-US" altLang="zh-CN" dirty="0"/>
              <a:t>open</a:t>
            </a:r>
            <a:r>
              <a:rPr lang="zh-CN" altLang="en-US" dirty="0"/>
              <a:t>、</a:t>
            </a:r>
            <a:r>
              <a:rPr lang="en-US" altLang="zh-CN" dirty="0"/>
              <a:t>close</a:t>
            </a:r>
            <a:r>
              <a:rPr lang="zh-CN" altLang="en-US" dirty="0"/>
              <a:t>、</a:t>
            </a:r>
            <a:r>
              <a:rPr lang="en-US" altLang="zh-CN" dirty="0"/>
              <a:t>read</a:t>
            </a:r>
            <a:r>
              <a:rPr lang="zh-CN" altLang="en-US" dirty="0"/>
              <a:t>、</a:t>
            </a:r>
            <a:r>
              <a:rPr lang="en-US" altLang="zh-CN" dirty="0"/>
              <a:t>write</a:t>
            </a:r>
            <a:r>
              <a:rPr lang="zh-CN" altLang="en-US" dirty="0"/>
              <a:t>系统调用</a:t>
            </a:r>
            <a:r>
              <a:rPr lang="zh-CN" altLang="en-US" dirty="0" smtClean="0"/>
              <a:t>。提供</a:t>
            </a:r>
            <a:r>
              <a:rPr lang="zh-CN" altLang="en-US" dirty="0"/>
              <a:t>连续的数据流，应用程序可以顺序读取，通常不支持随机存取，此类设备支持按</a:t>
            </a:r>
            <a:r>
              <a:rPr lang="zh-CN" altLang="en-US" dirty="0" smtClean="0"/>
              <a:t>字节或者字符</a:t>
            </a:r>
            <a:r>
              <a:rPr lang="zh-CN" altLang="en-US" dirty="0"/>
              <a:t>来读写数据。</a:t>
            </a:r>
            <a:endParaRPr lang="en-US" altLang="zh-CN" dirty="0" smtClean="0"/>
          </a:p>
        </p:txBody>
      </p:sp>
      <p:sp>
        <p:nvSpPr>
          <p:cNvPr id="8" name="矩形 7"/>
          <p:cNvSpPr/>
          <p:nvPr/>
        </p:nvSpPr>
        <p:spPr>
          <a:xfrm>
            <a:off x="2135188" y="3078989"/>
            <a:ext cx="43156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例如：</a:t>
            </a:r>
            <a:r>
              <a:rPr lang="en-US" altLang="zh-CN" dirty="0" smtClean="0"/>
              <a:t>led</a:t>
            </a:r>
            <a:r>
              <a:rPr lang="zh-CN" altLang="en-US" dirty="0" smtClean="0"/>
              <a:t>、</a:t>
            </a:r>
            <a:r>
              <a:rPr lang="zh-CN" altLang="en-US" dirty="0"/>
              <a:t> </a:t>
            </a:r>
            <a:r>
              <a:rPr lang="en-US" altLang="zh-CN" dirty="0" err="1" smtClean="0"/>
              <a:t>lcd</a:t>
            </a:r>
            <a:r>
              <a:rPr lang="zh-CN" altLang="en-US" dirty="0"/>
              <a:t> 、</a:t>
            </a:r>
            <a:r>
              <a:rPr lang="zh-CN" altLang="en-US" dirty="0" smtClean="0"/>
              <a:t>串口、键盘、</a:t>
            </a:r>
            <a:r>
              <a:rPr lang="zh-CN" altLang="en-US" dirty="0"/>
              <a:t>触摸</a:t>
            </a:r>
            <a:r>
              <a:rPr lang="zh-CN" altLang="en-US" dirty="0" smtClean="0"/>
              <a:t>屏。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60583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linux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驱动设备类型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08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4" name="矩形 3"/>
          <p:cNvSpPr/>
          <p:nvPr/>
        </p:nvSpPr>
        <p:spPr>
          <a:xfrm>
            <a:off x="1728651" y="1395436"/>
            <a:ext cx="27529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/>
              <a:t>块设备（</a:t>
            </a:r>
            <a:r>
              <a:rPr lang="en-US" altLang="zh-CN" sz="2000" dirty="0"/>
              <a:t>block device</a:t>
            </a:r>
            <a:r>
              <a:rPr lang="zh-CN" altLang="en-US" sz="2000" dirty="0"/>
              <a:t>）</a:t>
            </a:r>
          </a:p>
        </p:txBody>
      </p:sp>
      <p:sp>
        <p:nvSpPr>
          <p:cNvPr id="6" name="矩形 5"/>
          <p:cNvSpPr/>
          <p:nvPr/>
        </p:nvSpPr>
        <p:spPr>
          <a:xfrm>
            <a:off x="1745330" y="2038192"/>
            <a:ext cx="84889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 </a:t>
            </a:r>
            <a:r>
              <a:rPr lang="en-US" altLang="zh-CN" dirty="0" smtClean="0"/>
              <a:t>       </a:t>
            </a:r>
            <a:r>
              <a:rPr lang="zh-CN" altLang="en-US" dirty="0" smtClean="0"/>
              <a:t>块设备是</a:t>
            </a:r>
            <a:r>
              <a:rPr lang="zh-CN" altLang="en-US" dirty="0"/>
              <a:t>一种具有一定结构的随机存取设备，对这种设备的读写是按块进行的</a:t>
            </a:r>
            <a:r>
              <a:rPr lang="zh-CN" altLang="en-US" dirty="0" smtClean="0"/>
              <a:t>，</a:t>
            </a:r>
            <a:r>
              <a:rPr lang="zh-CN" altLang="en-US" dirty="0"/>
              <a:t>主要通过传输固定大小的数据（一般为</a:t>
            </a:r>
            <a:r>
              <a:rPr lang="en-US" altLang="zh-CN" dirty="0"/>
              <a:t>512</a:t>
            </a:r>
            <a:r>
              <a:rPr lang="zh-CN" altLang="en-US" dirty="0"/>
              <a:t>或</a:t>
            </a:r>
            <a:r>
              <a:rPr lang="en-US" altLang="zh-CN" dirty="0"/>
              <a:t>1k</a:t>
            </a:r>
            <a:r>
              <a:rPr lang="zh-CN" altLang="en-US" dirty="0"/>
              <a:t>）来访问设备</a:t>
            </a:r>
            <a:r>
              <a:rPr lang="zh-CN" altLang="en-US" dirty="0" smtClean="0"/>
              <a:t>。它使用</a:t>
            </a:r>
            <a:r>
              <a:rPr lang="zh-CN" altLang="en-US" dirty="0"/>
              <a:t>缓冲区来存放暂时的数据</a:t>
            </a:r>
            <a:r>
              <a:rPr lang="zh-CN" altLang="en-US" dirty="0" smtClean="0"/>
              <a:t>，然后从</a:t>
            </a:r>
            <a:r>
              <a:rPr lang="zh-CN" altLang="en-US" dirty="0"/>
              <a:t>缓存一次性写入设备或者从设备一次性读到缓冲区。</a:t>
            </a:r>
            <a:endParaRPr lang="en-US" altLang="zh-CN" dirty="0" smtClean="0"/>
          </a:p>
        </p:txBody>
      </p:sp>
      <p:sp>
        <p:nvSpPr>
          <p:cNvPr id="8" name="矩形 7"/>
          <p:cNvSpPr/>
          <p:nvPr/>
        </p:nvSpPr>
        <p:spPr>
          <a:xfrm>
            <a:off x="2135188" y="3205384"/>
            <a:ext cx="47259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例如：</a:t>
            </a:r>
            <a:r>
              <a:rPr lang="en-US" altLang="zh-CN" dirty="0"/>
              <a:t>SD</a:t>
            </a:r>
            <a:r>
              <a:rPr lang="zh-CN" altLang="en-US" dirty="0"/>
              <a:t>卡、</a:t>
            </a:r>
            <a:r>
              <a:rPr lang="en-US" altLang="zh-CN" dirty="0"/>
              <a:t>U</a:t>
            </a:r>
            <a:r>
              <a:rPr lang="zh-CN" altLang="en-US" dirty="0" smtClean="0"/>
              <a:t>盘、</a:t>
            </a:r>
            <a:r>
              <a:rPr lang="en-US" altLang="zh-CN" dirty="0" smtClean="0"/>
              <a:t>NAND Flash</a:t>
            </a:r>
            <a:r>
              <a:rPr lang="zh-CN" altLang="en-US" dirty="0" smtClean="0"/>
              <a:t>、</a:t>
            </a:r>
            <a:r>
              <a:rPr lang="en-US" altLang="zh-CN" dirty="0"/>
              <a:t>NOR Flash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53848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linux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驱动设备类型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09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4" name="矩形 3"/>
          <p:cNvSpPr/>
          <p:nvPr/>
        </p:nvSpPr>
        <p:spPr>
          <a:xfrm>
            <a:off x="1728651" y="1395436"/>
            <a:ext cx="28029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/>
              <a:t>网络设备（</a:t>
            </a:r>
            <a:r>
              <a:rPr lang="en-US" altLang="zh-CN" sz="2000" dirty="0"/>
              <a:t>net device</a:t>
            </a:r>
            <a:r>
              <a:rPr lang="zh-CN" altLang="en-US" sz="2000" dirty="0"/>
              <a:t>）</a:t>
            </a:r>
          </a:p>
        </p:txBody>
      </p:sp>
      <p:sp>
        <p:nvSpPr>
          <p:cNvPr id="6" name="矩形 5"/>
          <p:cNvSpPr/>
          <p:nvPr/>
        </p:nvSpPr>
        <p:spPr>
          <a:xfrm>
            <a:off x="1745330" y="2038192"/>
            <a:ext cx="84889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        网络</a:t>
            </a:r>
            <a:r>
              <a:rPr lang="zh-CN" altLang="en-US" dirty="0"/>
              <a:t>设备不同于字符设备和块设备，它是面向报文的而不是面向流的，它不支持随机访问，也没有请求缓冲区。在</a:t>
            </a:r>
            <a:r>
              <a:rPr lang="en-US" altLang="zh-CN" dirty="0" smtClean="0"/>
              <a:t>Linux</a:t>
            </a:r>
            <a:r>
              <a:rPr lang="zh-CN" altLang="en-US" dirty="0" smtClean="0"/>
              <a:t>里</a:t>
            </a:r>
            <a:r>
              <a:rPr lang="zh-CN" altLang="en-US" dirty="0"/>
              <a:t>一个网络设备也可以叫做一个网络接口，如</a:t>
            </a:r>
            <a:r>
              <a:rPr lang="en-US" altLang="zh-CN" dirty="0" smtClean="0"/>
              <a:t>eth0</a:t>
            </a:r>
            <a:r>
              <a:rPr lang="zh-CN" altLang="en-US" dirty="0" smtClean="0"/>
              <a:t>，</a:t>
            </a:r>
            <a:r>
              <a:rPr lang="zh-CN" altLang="en-US" dirty="0"/>
              <a:t>应用程序是通过</a:t>
            </a:r>
            <a:r>
              <a:rPr lang="en-US" altLang="zh-CN" dirty="0" smtClean="0"/>
              <a:t>Socket</a:t>
            </a:r>
            <a:r>
              <a:rPr lang="zh-CN" altLang="en-US" dirty="0" smtClean="0"/>
              <a:t>（</a:t>
            </a:r>
            <a:r>
              <a:rPr lang="zh-CN" altLang="en-US" dirty="0"/>
              <a:t>套接字</a:t>
            </a:r>
            <a:r>
              <a:rPr lang="zh-CN" altLang="en-US" dirty="0" smtClean="0"/>
              <a:t>）而</a:t>
            </a:r>
            <a:r>
              <a:rPr lang="zh-CN" altLang="en-US" dirty="0"/>
              <a:t>不是设备节点来访问网络设备，在系统里根本就不存在网络设备节点。</a:t>
            </a:r>
            <a:endParaRPr lang="en-US" altLang="zh-CN" dirty="0" smtClean="0"/>
          </a:p>
        </p:txBody>
      </p:sp>
      <p:sp>
        <p:nvSpPr>
          <p:cNvPr id="8" name="矩形 7"/>
          <p:cNvSpPr/>
          <p:nvPr/>
        </p:nvSpPr>
        <p:spPr>
          <a:xfrm>
            <a:off x="2135188" y="3481167"/>
            <a:ext cx="31854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例如：网卡设备、蓝牙设备。</a:t>
            </a:r>
          </a:p>
        </p:txBody>
      </p:sp>
    </p:spTree>
    <p:extLst>
      <p:ext uri="{BB962C8B-B14F-4D97-AF65-F5344CB8AC3E}">
        <p14:creationId xmlns:p14="http://schemas.microsoft.com/office/powerpoint/2010/main" val="3606607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4401</TotalTime>
  <Words>704</Words>
  <Application>Microsoft Office PowerPoint</Application>
  <PresentationFormat>宽屏</PresentationFormat>
  <Paragraphs>115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6" baseType="lpstr">
      <vt:lpstr>Aharoni</vt:lpstr>
      <vt:lpstr>方正姚体</vt:lpstr>
      <vt:lpstr>宋体</vt:lpstr>
      <vt:lpstr>微软雅黑</vt:lpstr>
      <vt:lpstr>Arial</vt:lpstr>
      <vt:lpstr>Calibri</vt:lpstr>
      <vt:lpstr>Calibri Light</vt:lpstr>
      <vt:lpstr>Impact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广州创龙电子科技有限公司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串口 UART</dc:title>
  <dc:creator>王斌</dc:creator>
  <cp:lastModifiedBy>Microsoft</cp:lastModifiedBy>
  <cp:revision>1630</cp:revision>
  <dcterms:created xsi:type="dcterms:W3CDTF">2015-05-05T08:02:00Z</dcterms:created>
  <dcterms:modified xsi:type="dcterms:W3CDTF">2016-12-24T05:21:10Z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2052-10.1.0.5866</vt:lpwstr>
  </property>
</Properties>
</file>