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7" r:id="rId2"/>
    <p:sldId id="404" r:id="rId3"/>
    <p:sldId id="259" r:id="rId4"/>
    <p:sldId id="262" r:id="rId5"/>
    <p:sldId id="261" r:id="rId6"/>
    <p:sldId id="433" r:id="rId7"/>
    <p:sldId id="411" r:id="rId8"/>
    <p:sldId id="307" r:id="rId9"/>
    <p:sldId id="434" r:id="rId10"/>
    <p:sldId id="435" r:id="rId11"/>
    <p:sldId id="436" r:id="rId12"/>
    <p:sldId id="439" r:id="rId13"/>
    <p:sldId id="437" r:id="rId14"/>
    <p:sldId id="438" r:id="rId15"/>
    <p:sldId id="425" r:id="rId16"/>
    <p:sldId id="408" r:id="rId17"/>
    <p:sldId id="431" r:id="rId18"/>
    <p:sldId id="441" r:id="rId19"/>
    <p:sldId id="442" r:id="rId20"/>
    <p:sldId id="443" r:id="rId21"/>
    <p:sldId id="44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523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977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065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469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099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758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346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865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76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22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639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820172" cy="1361582"/>
            <a:chOff x="0" y="2716812"/>
            <a:chExt cx="6439919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3145828" y="2961306"/>
              <a:ext cx="3294091" cy="5118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l" eaLnBrk="1" hangingPunct="1">
                <a:lnSpc>
                  <a:spcPct val="125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AM5728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简介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PRU-ICSS </a:t>
            </a:r>
            <a:b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737" y="1395412"/>
            <a:ext cx="5800725" cy="34385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8151" y="1316057"/>
            <a:ext cx="56911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两个</a:t>
            </a:r>
            <a:r>
              <a:rPr lang="en-US" altLang="zh-CN" sz="2400" dirty="0">
                <a:latin typeface="+mn-ea"/>
              </a:rPr>
              <a:t>PRU-ICSS</a:t>
            </a:r>
            <a:r>
              <a:rPr lang="zh-CN" altLang="en-US" sz="2400" dirty="0">
                <a:latin typeface="+mn-ea"/>
              </a:rPr>
              <a:t>，每个</a:t>
            </a:r>
            <a:r>
              <a:rPr lang="en-US" altLang="zh-CN" sz="2400" dirty="0">
                <a:latin typeface="+mn-ea"/>
              </a:rPr>
              <a:t>PRU-ICSS</a:t>
            </a:r>
            <a:r>
              <a:rPr lang="zh-CN" altLang="en-US" sz="2400" dirty="0">
                <a:latin typeface="+mn-ea"/>
              </a:rPr>
              <a:t>由两个</a:t>
            </a:r>
            <a:r>
              <a:rPr lang="en-US" altLang="zh-CN" sz="2400" dirty="0">
                <a:latin typeface="+mn-ea"/>
              </a:rPr>
              <a:t>32bit RISC</a:t>
            </a:r>
            <a:r>
              <a:rPr lang="zh-CN" altLang="en-US" sz="2400" dirty="0">
                <a:latin typeface="+mn-ea"/>
              </a:rPr>
              <a:t>核组成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主频高达</a:t>
            </a:r>
            <a:r>
              <a:rPr lang="en-US" altLang="zh-CN" sz="2400" dirty="0">
                <a:latin typeface="+mn-ea"/>
              </a:rPr>
              <a:t>200MHz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一个</a:t>
            </a:r>
            <a:r>
              <a:rPr lang="en-US" altLang="zh-CN" sz="2400" dirty="0">
                <a:latin typeface="+mn-ea"/>
              </a:rPr>
              <a:t>PRU-ICSS</a:t>
            </a:r>
            <a:r>
              <a:rPr lang="zh-CN" altLang="en-US" sz="2400" dirty="0">
                <a:latin typeface="+mn-ea"/>
              </a:rPr>
              <a:t>支持两个百兆网</a:t>
            </a:r>
            <a:r>
              <a:rPr lang="en-US" altLang="zh-CN" sz="2400" dirty="0">
                <a:latin typeface="+mn-ea"/>
              </a:rPr>
              <a:t>MII</a:t>
            </a:r>
            <a:r>
              <a:rPr lang="zh-CN" altLang="en-US" sz="2400" dirty="0">
                <a:latin typeface="+mn-ea"/>
              </a:rPr>
              <a:t>接口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支持以下实时工业协议：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   </a:t>
            </a:r>
            <a:r>
              <a:rPr lang="en-US" altLang="zh-CN" sz="2400" dirty="0" err="1">
                <a:latin typeface="+mn-ea"/>
              </a:rPr>
              <a:t>Profinet</a:t>
            </a:r>
            <a:r>
              <a:rPr lang="en-US" altLang="zh-CN" sz="2400" dirty="0">
                <a:latin typeface="+mn-ea"/>
              </a:rPr>
              <a:t>, Ethernet IP, </a:t>
            </a:r>
            <a:r>
              <a:rPr lang="en-US" altLang="zh-CN" sz="2400" dirty="0" err="1">
                <a:latin typeface="+mn-ea"/>
              </a:rPr>
              <a:t>Profibus</a:t>
            </a:r>
            <a:r>
              <a:rPr lang="en-US" altLang="zh-CN" sz="2400" dirty="0">
                <a:latin typeface="+mn-ea"/>
              </a:rPr>
              <a:t>, </a:t>
            </a:r>
            <a:br>
              <a:rPr lang="en-US" altLang="zh-CN" sz="2400" dirty="0">
                <a:latin typeface="+mn-ea"/>
              </a:rPr>
            </a:br>
            <a:r>
              <a:rPr lang="en-US" altLang="zh-CN" sz="2400" dirty="0">
                <a:latin typeface="+mn-ea"/>
              </a:rPr>
              <a:t>   </a:t>
            </a:r>
            <a:r>
              <a:rPr lang="en-US" altLang="zh-CN" sz="2400" dirty="0" err="1">
                <a:latin typeface="+mn-ea"/>
              </a:rPr>
              <a:t>Ethercat</a:t>
            </a:r>
            <a:r>
              <a:rPr lang="en-US" altLang="zh-CN" sz="2400" dirty="0">
                <a:latin typeface="+mn-ea"/>
              </a:rPr>
              <a:t>, Powerlink, and </a:t>
            </a:r>
            <a:r>
              <a:rPr lang="en-US" altLang="zh-CN" sz="2400" dirty="0" err="1">
                <a:latin typeface="+mn-ea"/>
              </a:rPr>
              <a:t>Sercos</a:t>
            </a:r>
            <a:r>
              <a:rPr lang="en-US" altLang="zh-CN" sz="2400" dirty="0">
                <a:latin typeface="+mn-ea"/>
              </a:rPr>
              <a:t> 3 </a:t>
            </a:r>
          </a:p>
        </p:txBody>
      </p:sp>
    </p:spTree>
    <p:extLst>
      <p:ext uri="{BB962C8B-B14F-4D97-AF65-F5344CB8AC3E}">
        <p14:creationId xmlns:p14="http://schemas.microsoft.com/office/powerpoint/2010/main" val="363324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视频输入接口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---VIP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48" y="1052179"/>
            <a:ext cx="5533902" cy="51200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716" y="1232833"/>
            <a:ext cx="5673884" cy="493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2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视频输入接口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---VIP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93706" y="1328029"/>
            <a:ext cx="102345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三个</a:t>
            </a:r>
            <a:r>
              <a:rPr lang="en-US" altLang="zh-CN" sz="2400" dirty="0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模块，支持</a:t>
            </a:r>
            <a:r>
              <a:rPr lang="en-US" altLang="zh-CN" sz="2400" dirty="0">
                <a:latin typeface="+mn-ea"/>
              </a:rPr>
              <a:t>6</a:t>
            </a:r>
            <a:r>
              <a:rPr lang="zh-CN" altLang="en-US" sz="2400" dirty="0">
                <a:latin typeface="+mn-ea"/>
              </a:rPr>
              <a:t>通道输入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VIP1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VIP2</a:t>
            </a:r>
            <a:r>
              <a:rPr lang="zh-CN" altLang="en-US" sz="2400" dirty="0">
                <a:latin typeface="+mn-ea"/>
              </a:rPr>
              <a:t>分别支持两个</a:t>
            </a:r>
            <a:r>
              <a:rPr lang="en-US" altLang="zh-CN" sz="2400" dirty="0">
                <a:latin typeface="+mn-ea"/>
              </a:rPr>
              <a:t>24bit</a:t>
            </a:r>
            <a:r>
              <a:rPr lang="zh-CN" altLang="en-US" sz="2400" dirty="0">
                <a:latin typeface="+mn-ea"/>
              </a:rPr>
              <a:t>视频接口和两个</a:t>
            </a:r>
            <a:r>
              <a:rPr lang="en-US" altLang="zh-CN" sz="2400" dirty="0">
                <a:latin typeface="+mn-ea"/>
              </a:rPr>
              <a:t>8bit</a:t>
            </a:r>
            <a:r>
              <a:rPr lang="zh-CN" altLang="en-US" sz="2400" dirty="0">
                <a:latin typeface="+mn-ea"/>
              </a:rPr>
              <a:t>视频接口，</a:t>
            </a:r>
            <a:r>
              <a:rPr lang="en-US" altLang="zh-CN" sz="2400" dirty="0">
                <a:latin typeface="+mn-ea"/>
              </a:rPr>
              <a:t>VIP3</a:t>
            </a:r>
            <a:r>
              <a:rPr lang="zh-CN" altLang="en-US" sz="2400" dirty="0">
                <a:latin typeface="+mn-ea"/>
              </a:rPr>
              <a:t>支持两个</a:t>
            </a:r>
            <a:r>
              <a:rPr lang="en-US" altLang="zh-CN" sz="2400" dirty="0">
                <a:latin typeface="+mn-ea"/>
              </a:rPr>
              <a:t>16bit</a:t>
            </a:r>
            <a:r>
              <a:rPr lang="zh-CN" altLang="en-US" sz="2400" dirty="0">
                <a:latin typeface="+mn-ea"/>
              </a:rPr>
              <a:t>的视频接口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支持并行的</a:t>
            </a:r>
            <a:r>
              <a:rPr lang="en-US" altLang="zh-CN" sz="2400" dirty="0">
                <a:latin typeface="+mn-ea"/>
              </a:rPr>
              <a:t>RGB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YUV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RAW</a:t>
            </a:r>
            <a:r>
              <a:rPr lang="zh-CN" altLang="en-US" sz="2400" dirty="0">
                <a:latin typeface="+mn-ea"/>
              </a:rPr>
              <a:t>（或</a:t>
            </a:r>
            <a:r>
              <a:rPr lang="en-US" altLang="zh-CN" sz="2400" dirty="0">
                <a:latin typeface="+mn-ea"/>
              </a:rPr>
              <a:t>BT656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BT1120</a:t>
            </a:r>
            <a:r>
              <a:rPr lang="zh-CN" altLang="en-US" sz="2400" dirty="0">
                <a:latin typeface="+mn-ea"/>
              </a:rPr>
              <a:t>）格式数据，速率高达</a:t>
            </a:r>
            <a:r>
              <a:rPr lang="en-US" altLang="zh-CN" sz="2400" dirty="0">
                <a:latin typeface="+mn-ea"/>
              </a:rPr>
              <a:t>165MHz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支持内嵌同步和分离同步模式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支持色度空间转换和缩放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2047</a:t>
            </a:r>
            <a:r>
              <a:rPr lang="zh-CN" altLang="en-US" sz="2400" dirty="0">
                <a:latin typeface="+mn-ea"/>
              </a:rPr>
              <a:t>像素宽输入，带缩放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3840</a:t>
            </a:r>
            <a:r>
              <a:rPr lang="zh-CN" altLang="en-US" sz="2400" dirty="0">
                <a:latin typeface="+mn-ea"/>
              </a:rPr>
              <a:t>像素宽输入，色度上下采样，不带缩放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FontTx/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4095</a:t>
            </a:r>
            <a:r>
              <a:rPr lang="zh-CN" altLang="en-US" sz="2400" dirty="0">
                <a:latin typeface="+mn-ea"/>
              </a:rPr>
              <a:t>像素宽输入，色度不进行上下采样，不带缩放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247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视频处理引擎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---VPE </a:t>
            </a:r>
            <a:b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051763"/>
            <a:ext cx="8458200" cy="546768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1475" y="1316057"/>
            <a:ext cx="3362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支持去交错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支持色度上下采样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支持色度空间转换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缩放视频到</a:t>
            </a:r>
            <a:r>
              <a:rPr lang="en-US" altLang="zh-CN" sz="2400" dirty="0">
                <a:latin typeface="+mn-ea"/>
              </a:rPr>
              <a:t>1080P</a:t>
            </a:r>
            <a:endParaRPr lang="zh-CN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4899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显示子系统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---DSS </a:t>
            </a:r>
            <a:br>
              <a:rPr lang="en-US" altLang="zh-CN" sz="2800" dirty="0"/>
            </a:b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0" y="1054447"/>
            <a:ext cx="7143750" cy="54387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5274" y="1054447"/>
            <a:ext cx="46291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支持三路</a:t>
            </a:r>
            <a:r>
              <a:rPr lang="en-US" altLang="zh-CN" sz="2400" dirty="0">
                <a:latin typeface="+mn-ea"/>
              </a:rPr>
              <a:t>LCD</a:t>
            </a:r>
            <a:r>
              <a:rPr lang="zh-CN" altLang="en-US" sz="2400" dirty="0">
                <a:latin typeface="+mn-ea"/>
              </a:rPr>
              <a:t>和一路</a:t>
            </a:r>
            <a:r>
              <a:rPr lang="en-US" altLang="zh-CN" sz="2400" dirty="0">
                <a:latin typeface="+mn-ea"/>
              </a:rPr>
              <a:t>HDMI</a:t>
            </a:r>
            <a:r>
              <a:rPr lang="zh-CN" altLang="en-US" sz="2400" dirty="0">
                <a:latin typeface="+mn-ea"/>
              </a:rPr>
              <a:t>输出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三路</a:t>
            </a:r>
            <a:r>
              <a:rPr lang="en-US" altLang="zh-CN" sz="2400" dirty="0">
                <a:latin typeface="+mn-ea"/>
              </a:rPr>
              <a:t>LCD</a:t>
            </a:r>
            <a:r>
              <a:rPr lang="zh-CN" altLang="en-US" sz="2400" dirty="0">
                <a:latin typeface="+mn-ea"/>
              </a:rPr>
              <a:t>输出支持</a:t>
            </a:r>
            <a:r>
              <a:rPr lang="en-US" altLang="zh-CN" sz="2400" dirty="0">
                <a:latin typeface="+mn-ea"/>
              </a:rPr>
              <a:t>MIPI DPI2.0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BT656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BT1120</a:t>
            </a:r>
            <a:r>
              <a:rPr lang="zh-CN" altLang="en-US" sz="2400" dirty="0">
                <a:latin typeface="+mn-ea"/>
              </a:rPr>
              <a:t>，最高支持</a:t>
            </a:r>
            <a:r>
              <a:rPr lang="en-US" altLang="zh-CN" sz="2400" dirty="0">
                <a:latin typeface="+mn-ea"/>
              </a:rPr>
              <a:t>1920</a:t>
            </a:r>
            <a:r>
              <a:rPr lang="zh-CN" altLang="en-US" sz="2400" dirty="0">
                <a:latin typeface="+mn-ea"/>
              </a:rPr>
              <a:t>*</a:t>
            </a:r>
            <a:r>
              <a:rPr lang="en-US" altLang="zh-CN" sz="2400" dirty="0">
                <a:latin typeface="+mn-ea"/>
              </a:rPr>
              <a:t>1200</a:t>
            </a:r>
            <a:r>
              <a:rPr lang="zh-CN" altLang="en-US" sz="2400" dirty="0">
                <a:latin typeface="+mn-ea"/>
              </a:rPr>
              <a:t>分辨率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HDMI</a:t>
            </a:r>
            <a:r>
              <a:rPr lang="zh-CN" altLang="en-US" sz="2400" dirty="0">
                <a:latin typeface="+mn-ea"/>
              </a:rPr>
              <a:t>输出最高支持</a:t>
            </a:r>
            <a:r>
              <a:rPr lang="en-US" altLang="zh-CN" sz="2400" dirty="0">
                <a:latin typeface="+mn-ea"/>
              </a:rPr>
              <a:t>1080P</a:t>
            </a:r>
            <a:r>
              <a:rPr lang="zh-CN" altLang="en-US" sz="2400" dirty="0">
                <a:latin typeface="+mn-ea"/>
              </a:rPr>
              <a:t>分辨率</a:t>
            </a:r>
          </a:p>
        </p:txBody>
      </p:sp>
    </p:spTree>
    <p:extLst>
      <p:ext uri="{BB962C8B-B14F-4D97-AF65-F5344CB8AC3E}">
        <p14:creationId xmlns:p14="http://schemas.microsoft.com/office/powerpoint/2010/main" val="33485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9685" y="1760220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54943" y="2971663"/>
            <a:ext cx="5756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AM5728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应用场合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4943" y="34290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254943" y="3448717"/>
            <a:ext cx="3468862" cy="217261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1637348" y="3027045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应用场合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64" y="1701580"/>
            <a:ext cx="5699579" cy="45288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8114" y="1217688"/>
            <a:ext cx="30384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工业人机接口</a:t>
            </a:r>
          </a:p>
          <a:p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733" y="1701580"/>
            <a:ext cx="5526000" cy="45288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140002" y="1217688"/>
            <a:ext cx="30384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工业自动化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应用场合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785345"/>
            <a:ext cx="5524500" cy="452973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00025" y="1193967"/>
            <a:ext cx="3038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机器视觉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1" y="1785344"/>
            <a:ext cx="5526000" cy="450764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400801" y="1221285"/>
            <a:ext cx="3038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测试和测量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应用场合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1666875"/>
            <a:ext cx="5527675" cy="464366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19075" y="1124596"/>
            <a:ext cx="3038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增强现实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6015038" y="1124596"/>
            <a:ext cx="3038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医学影像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26" y="1666875"/>
            <a:ext cx="5972174" cy="464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7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相关产品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925512"/>
            <a:ext cx="10953750" cy="558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49395" y="2936875"/>
            <a:ext cx="827088" cy="828675"/>
            <a:chOff x="2655801" y="3904558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95470" y="1721485"/>
            <a:ext cx="5583238" cy="84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AM5728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片上资源简介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89842" y="30765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AM5728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片上主要模块介绍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704080" y="4305935"/>
            <a:ext cx="827088" cy="828675"/>
            <a:chOff x="2655801" y="3904558"/>
            <a:chExt cx="828000" cy="828000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696267" y="444563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AM5728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的应用场合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相关产品</a:t>
            </a:r>
            <a:endParaRPr lang="zh-CN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7" y="925513"/>
            <a:ext cx="10601325" cy="559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5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98015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1565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AM5728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片上资源简介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2105" y="3375025"/>
            <a:ext cx="3871854" cy="19859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3382" y="31152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AM5728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硬件框图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25" y="925513"/>
            <a:ext cx="7991475" cy="56235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1297" y="1400156"/>
            <a:ext cx="44786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功能特色：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双核 </a:t>
            </a:r>
            <a:r>
              <a:rPr lang="en-US" altLang="zh-CN" sz="2400" dirty="0">
                <a:latin typeface="+mn-ea"/>
              </a:rPr>
              <a:t>Cortex-A15   1.5GHz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双核 </a:t>
            </a:r>
            <a:r>
              <a:rPr lang="en-US" altLang="zh-CN" sz="2400" dirty="0">
                <a:latin typeface="+mn-ea"/>
              </a:rPr>
              <a:t>DSP </a:t>
            </a:r>
            <a:r>
              <a:rPr lang="zh-CN" altLang="en-US" sz="2400" dirty="0">
                <a:latin typeface="+mn-ea"/>
              </a:rPr>
              <a:t>浮点</a:t>
            </a:r>
            <a:r>
              <a:rPr lang="en-US" altLang="zh-CN" sz="2400" dirty="0">
                <a:latin typeface="+mn-ea"/>
              </a:rPr>
              <a:t>C66x 750MHz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双核</a:t>
            </a:r>
            <a:r>
              <a:rPr lang="en-US" altLang="zh-CN" sz="2400" dirty="0">
                <a:latin typeface="+mn-ea"/>
              </a:rPr>
              <a:t>Cortex-M4     213MHz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双核</a:t>
            </a:r>
            <a:r>
              <a:rPr lang="en-US" altLang="zh-CN" sz="2400" dirty="0">
                <a:latin typeface="+mn-ea"/>
              </a:rPr>
              <a:t>GPU 3D</a:t>
            </a:r>
            <a:r>
              <a:rPr lang="zh-CN" altLang="en-US" sz="2400" dirty="0">
                <a:latin typeface="+mn-ea"/>
              </a:rPr>
              <a:t>加速器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4</a:t>
            </a:r>
            <a:r>
              <a:rPr lang="zh-CN" altLang="en-US" sz="2400" dirty="0">
                <a:latin typeface="+mn-ea"/>
              </a:rPr>
              <a:t>核</a:t>
            </a:r>
            <a:r>
              <a:rPr lang="en-US" altLang="zh-CN" sz="2400" dirty="0">
                <a:latin typeface="+mn-ea"/>
              </a:rPr>
              <a:t>PRU-ICSS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4</a:t>
            </a:r>
            <a:r>
              <a:rPr lang="zh-CN" altLang="en-US" sz="2400" dirty="0">
                <a:latin typeface="+mn-ea"/>
              </a:rPr>
              <a:t>通道</a:t>
            </a:r>
            <a:r>
              <a:rPr lang="en-US" altLang="zh-CN" sz="2400" dirty="0">
                <a:latin typeface="+mn-ea"/>
              </a:rPr>
              <a:t>24/16/8bit</a:t>
            </a:r>
            <a:r>
              <a:rPr lang="zh-CN" altLang="en-US" sz="2400" dirty="0">
                <a:latin typeface="+mn-ea"/>
              </a:rPr>
              <a:t>输入，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通道</a:t>
            </a:r>
            <a:r>
              <a:rPr lang="en-US" altLang="zh-CN" sz="2400" dirty="0">
                <a:latin typeface="+mn-ea"/>
              </a:rPr>
              <a:t>16bit</a:t>
            </a:r>
            <a:r>
              <a:rPr lang="zh-CN" altLang="en-US" sz="2400" dirty="0">
                <a:latin typeface="+mn-ea"/>
              </a:rPr>
              <a:t>输入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硬件 </a:t>
            </a:r>
            <a:r>
              <a:rPr lang="en-US" altLang="zh-CN" sz="2400" dirty="0">
                <a:latin typeface="+mn-ea"/>
              </a:rPr>
              <a:t>1080P60 H.264 </a:t>
            </a:r>
            <a:r>
              <a:rPr lang="zh-CN" altLang="en-US" sz="2400" dirty="0">
                <a:latin typeface="+mn-ea"/>
              </a:rPr>
              <a:t>编码</a:t>
            </a:r>
            <a:r>
              <a:rPr lang="en-US" altLang="zh-CN" sz="2400" dirty="0">
                <a:latin typeface="+mn-ea"/>
              </a:rPr>
              <a:t>/</a:t>
            </a:r>
            <a:r>
              <a:rPr lang="zh-CN" altLang="en-US" sz="2400" dirty="0">
                <a:latin typeface="+mn-ea"/>
              </a:rPr>
              <a:t>解码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USB3.0</a:t>
            </a:r>
            <a:r>
              <a:rPr lang="zh-CN" altLang="en-US" sz="2400" dirty="0">
                <a:latin typeface="+mn-ea"/>
              </a:rPr>
              <a:t>接口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1101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AM57x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系列处理器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0" y="1067299"/>
            <a:ext cx="9144000" cy="54525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AM5728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片上主要模块介绍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293706"/>
            <a:ext cx="4543975" cy="451524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290084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Dual-A15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31" y="979410"/>
            <a:ext cx="7676335" cy="535988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306" y="1138335"/>
            <a:ext cx="42174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双核，主频高达</a:t>
            </a:r>
            <a:r>
              <a:rPr lang="en-US" altLang="zh-CN" sz="2400" dirty="0">
                <a:latin typeface="+mn-ea"/>
              </a:rPr>
              <a:t>1.5GHz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Neon </a:t>
            </a:r>
            <a:r>
              <a:rPr lang="zh-CN" altLang="en-US" sz="2400" dirty="0">
                <a:latin typeface="+mn-ea"/>
              </a:rPr>
              <a:t>和 </a:t>
            </a:r>
            <a:r>
              <a:rPr lang="en-US" altLang="zh-CN" sz="2400" dirty="0">
                <a:latin typeface="+mn-ea"/>
              </a:rPr>
              <a:t>VFPv4</a:t>
            </a:r>
            <a:r>
              <a:rPr lang="zh-CN" altLang="en-US" sz="2400" dirty="0">
                <a:latin typeface="+mn-ea"/>
              </a:rPr>
              <a:t>核心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32KiB</a:t>
            </a:r>
            <a:r>
              <a:rPr lang="zh-CN" altLang="en-US" sz="2400" dirty="0">
                <a:latin typeface="+mn-ea"/>
              </a:rPr>
              <a:t>指令和</a:t>
            </a:r>
            <a:r>
              <a:rPr lang="en-US" altLang="zh-CN" sz="2400" dirty="0">
                <a:latin typeface="+mn-ea"/>
              </a:rPr>
              <a:t>32KiB</a:t>
            </a:r>
            <a:r>
              <a:rPr lang="zh-CN" altLang="en-US" sz="2400" dirty="0">
                <a:latin typeface="+mn-ea"/>
              </a:rPr>
              <a:t>数据</a:t>
            </a:r>
            <a:r>
              <a:rPr lang="en-US" altLang="zh-CN" sz="2400" dirty="0">
                <a:latin typeface="+mn-ea"/>
              </a:rPr>
              <a:t>L1 cache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共享</a:t>
            </a:r>
            <a:r>
              <a:rPr lang="en-US" altLang="zh-CN" sz="2400" dirty="0">
                <a:latin typeface="+mn-ea"/>
              </a:rPr>
              <a:t>2MiB L2 cache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中断控制器支持</a:t>
            </a:r>
            <a:r>
              <a:rPr lang="en-US" altLang="zh-CN" sz="2400" dirty="0">
                <a:latin typeface="+mn-ea"/>
              </a:rPr>
              <a:t>160</a:t>
            </a:r>
            <a:r>
              <a:rPr lang="zh-CN" altLang="en-US" sz="2400" dirty="0">
                <a:latin typeface="+mn-ea"/>
              </a:rPr>
              <a:t>个中断请求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48KiB</a:t>
            </a:r>
            <a:r>
              <a:rPr lang="zh-CN" altLang="en-US" sz="2400" dirty="0">
                <a:latin typeface="+mn-ea"/>
              </a:rPr>
              <a:t>可引导</a:t>
            </a:r>
            <a:r>
              <a:rPr lang="en-US" altLang="zh-CN" sz="2400" dirty="0">
                <a:latin typeface="+mn-ea"/>
              </a:rPr>
              <a:t>ROM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Dual-C66x DSP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850" y="885170"/>
            <a:ext cx="8258175" cy="546768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0588" y="1073020"/>
            <a:ext cx="35792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32KiB L1P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32KiB L1D cache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288KiB L2 cache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256KiB</a:t>
            </a:r>
            <a:r>
              <a:rPr lang="zh-CN" altLang="en-US" sz="2400" dirty="0">
                <a:latin typeface="+mn-ea"/>
              </a:rPr>
              <a:t>可配置为</a:t>
            </a:r>
            <a:r>
              <a:rPr lang="en-US" altLang="zh-CN" sz="2400" dirty="0">
                <a:latin typeface="+mn-ea"/>
              </a:rPr>
              <a:t>cache</a:t>
            </a:r>
            <a:r>
              <a:rPr lang="zh-CN" altLang="en-US" sz="2400" dirty="0">
                <a:latin typeface="+mn-ea"/>
              </a:rPr>
              <a:t>或</a:t>
            </a:r>
            <a:r>
              <a:rPr lang="en-US" altLang="zh-CN" sz="2400" dirty="0">
                <a:latin typeface="+mn-ea"/>
              </a:rPr>
              <a:t>SRAM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32KiB SRAM</a:t>
            </a: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EDMA</a:t>
            </a:r>
            <a:r>
              <a:rPr lang="zh-CN" altLang="en-US" sz="2400" dirty="0">
                <a:latin typeface="+mn-ea"/>
              </a:rPr>
              <a:t>引擎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内存管理单元</a:t>
            </a:r>
            <a:r>
              <a:rPr lang="en-US" altLang="zh-CN" sz="2400" dirty="0">
                <a:latin typeface="+mn-ea"/>
              </a:rPr>
              <a:t>MMU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21792"/>
            <a:ext cx="7113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Dual-ARM Cortex M4 IPU subsystem </a:t>
            </a:r>
            <a:br>
              <a:rPr lang="en-US" altLang="zh-CN" sz="2800" dirty="0"/>
            </a:b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647" y="925513"/>
            <a:ext cx="7077456" cy="55804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5751" y="1114425"/>
            <a:ext cx="45098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1.IPU1</a:t>
            </a:r>
            <a:r>
              <a:rPr lang="zh-CN" altLang="en-US" sz="2400" dirty="0">
                <a:latin typeface="+mn-ea"/>
              </a:rPr>
              <a:t>子系统可用于通用目的，              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IPU2</a:t>
            </a:r>
            <a:r>
              <a:rPr lang="zh-CN" altLang="en-US" sz="2400" dirty="0">
                <a:latin typeface="+mn-ea"/>
              </a:rPr>
              <a:t>子系统专用于</a:t>
            </a:r>
            <a:r>
              <a:rPr lang="en-US" altLang="zh-CN" sz="2400" dirty="0">
                <a:latin typeface="+mn-ea"/>
              </a:rPr>
              <a:t>IVA-HD</a:t>
            </a:r>
          </a:p>
          <a:p>
            <a:pPr marL="342900" indent="-342900">
              <a:buAutoNum type="arabicPeriod" startAt="2"/>
            </a:pPr>
            <a:r>
              <a:rPr lang="zh-CN" altLang="en-US" sz="2400" dirty="0">
                <a:latin typeface="+mn-ea"/>
              </a:rPr>
              <a:t>主频高达</a:t>
            </a:r>
            <a:r>
              <a:rPr lang="en-US" altLang="zh-CN" sz="2400" dirty="0">
                <a:latin typeface="+mn-ea"/>
              </a:rPr>
              <a:t>213MHz</a:t>
            </a:r>
          </a:p>
          <a:p>
            <a:pPr marL="342900" indent="-342900">
              <a:buAutoNum type="arabicPeriod" startAt="2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ARMv7-M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Thumb-2</a:t>
            </a:r>
            <a:r>
              <a:rPr lang="zh-CN" altLang="en-US" sz="2400" dirty="0">
                <a:latin typeface="+mn-ea"/>
              </a:rPr>
              <a:t>指令集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 startAt="2"/>
            </a:pPr>
            <a:r>
              <a:rPr lang="zh-CN" altLang="en-US" sz="2400" dirty="0">
                <a:latin typeface="+mn-ea"/>
              </a:rPr>
              <a:t>每个</a:t>
            </a:r>
            <a:r>
              <a:rPr lang="en-US" altLang="zh-CN" sz="2400" dirty="0">
                <a:latin typeface="+mn-ea"/>
              </a:rPr>
              <a:t>IPU</a:t>
            </a:r>
            <a:r>
              <a:rPr lang="zh-CN" altLang="en-US" sz="2400" dirty="0">
                <a:latin typeface="+mn-ea"/>
              </a:rPr>
              <a:t>子系统包括两个</a:t>
            </a:r>
            <a:r>
              <a:rPr lang="en-US" altLang="zh-CN" sz="2400" dirty="0">
                <a:latin typeface="+mn-ea"/>
              </a:rPr>
              <a:t>M4</a:t>
            </a:r>
            <a:r>
              <a:rPr lang="zh-CN" altLang="en-US" sz="2400" dirty="0">
                <a:latin typeface="+mn-ea"/>
              </a:rPr>
              <a:t>处理器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 startAt="2"/>
            </a:pPr>
            <a:r>
              <a:rPr lang="en-US" altLang="zh-CN" sz="2400" dirty="0">
                <a:latin typeface="+mn-ea"/>
              </a:rPr>
              <a:t>IPU2</a:t>
            </a:r>
            <a:r>
              <a:rPr lang="zh-CN" altLang="en-US" sz="2400" dirty="0">
                <a:latin typeface="+mn-ea"/>
              </a:rPr>
              <a:t>最高支持一路</a:t>
            </a:r>
            <a:r>
              <a:rPr lang="en-US" altLang="zh-CN" sz="2400" dirty="0">
                <a:latin typeface="+mn-ea"/>
              </a:rPr>
              <a:t>1080P60</a:t>
            </a:r>
            <a:r>
              <a:rPr lang="zh-CN" altLang="en-US" sz="2400" dirty="0">
                <a:latin typeface="+mn-ea"/>
              </a:rPr>
              <a:t>的视频编码或解码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 startAt="2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984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534</Words>
  <Application>Microsoft Office PowerPoint</Application>
  <PresentationFormat>宽屏</PresentationFormat>
  <Paragraphs>153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1225</cp:revision>
  <dcterms:created xsi:type="dcterms:W3CDTF">2015-05-05T08:02:00Z</dcterms:created>
  <dcterms:modified xsi:type="dcterms:W3CDTF">2017-03-13T16:33:26Z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