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7" r:id="rId2"/>
    <p:sldId id="503" r:id="rId3"/>
    <p:sldId id="404" r:id="rId4"/>
    <p:sldId id="259" r:id="rId5"/>
    <p:sldId id="477" r:id="rId6"/>
    <p:sldId id="478" r:id="rId7"/>
    <p:sldId id="479" r:id="rId8"/>
    <p:sldId id="480" r:id="rId9"/>
    <p:sldId id="481" r:id="rId10"/>
    <p:sldId id="482" r:id="rId11"/>
    <p:sldId id="483" r:id="rId12"/>
    <p:sldId id="484" r:id="rId13"/>
    <p:sldId id="485" r:id="rId14"/>
    <p:sldId id="486" r:id="rId15"/>
    <p:sldId id="487" r:id="rId16"/>
    <p:sldId id="488" r:id="rId17"/>
    <p:sldId id="489" r:id="rId18"/>
    <p:sldId id="490" r:id="rId19"/>
    <p:sldId id="491" r:id="rId20"/>
    <p:sldId id="447" r:id="rId21"/>
    <p:sldId id="492" r:id="rId22"/>
    <p:sldId id="493" r:id="rId23"/>
    <p:sldId id="494" r:id="rId24"/>
    <p:sldId id="495" r:id="rId25"/>
    <p:sldId id="496" r:id="rId26"/>
    <p:sldId id="497" r:id="rId27"/>
    <p:sldId id="498" r:id="rId28"/>
    <p:sldId id="499" r:id="rId29"/>
    <p:sldId id="500" r:id="rId30"/>
    <p:sldId id="501" r:id="rId31"/>
    <p:sldId id="502" r:id="rId32"/>
    <p:sldId id="466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18" autoAdjust="0"/>
    <p:restoredTop sz="82767" autoAdjust="0"/>
  </p:normalViewPr>
  <p:slideViewPr>
    <p:cSldViewPr snapToGrid="0">
      <p:cViewPr varScale="1">
        <p:scale>
          <a:sx n="73" d="100"/>
          <a:sy n="73" d="100"/>
        </p:scale>
        <p:origin x="13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418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1461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615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783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2993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3123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7491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259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EtherCAT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-Master-Core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b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b="0" i="0" kern="120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EtherCAT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主站的主要功能都在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层中实现。所有协议的处理也都在这里执行，例如过程数据传输和邮箱协议（</a:t>
            </a:r>
            <a:r>
              <a:rPr lang="en-US" altLang="zh-CN" sz="1200" b="0" i="0" kern="120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CoE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altLang="zh-CN" sz="1200" b="0" i="0" kern="120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EoE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altLang="zh-CN" sz="1200" b="0" i="0" kern="120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FoE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altLang="zh-CN" sz="1200" b="0" i="0" kern="120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SoE,AoE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</a:t>
            </a:r>
            <a:r>
              <a:rPr lang="en-US" altLang="zh-CN" smtClean="0"/>
              <a:t> </a:t>
            </a:r>
            <a:r>
              <a:rPr lang="zh-CN" altLang="en-US" smtClean="0"/>
              <a:t>。</a:t>
            </a:r>
            <a:endParaRPr lang="en-US" altLang="zh-CN" smtClean="0"/>
          </a:p>
          <a:p>
            <a:r>
              <a:rPr lang="en-US" altLang="zh-CN" sz="1200" b="0" i="0" kern="120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EtherCAT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-Link-Layer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b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主从站的数据交换，将零拷贝（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Zero Copy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）和轮询（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Polling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）技术与 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层配合使用，实现最好的实时性性能和最大限度减少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CPU 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负载</a:t>
            </a:r>
            <a:r>
              <a:rPr lang="zh-CN" altLang="en-US" smtClean="0"/>
              <a:t> 。</a:t>
            </a:r>
            <a:endParaRPr lang="en-US" altLang="zh-CN" smtClean="0"/>
          </a:p>
          <a:p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 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层：</a:t>
            </a:r>
            <a:b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操作系统的调用被封装在 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 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层。为了能够实现最好的性能，绝大多数功能使用简单地 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 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语言宏编写</a:t>
            </a:r>
            <a:r>
              <a:rPr lang="zh-CN" altLang="en-US" smtClean="0"/>
              <a:t> 。</a:t>
            </a:r>
          </a:p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7690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ESI</a:t>
            </a:r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XML</a:t>
            </a:r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格式文件。记载着从站固有的信息（供应商信息、产品信息、</a:t>
            </a:r>
            <a:r>
              <a:rPr lang="en-US" altLang="zh-CN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profile</a:t>
            </a:r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、对象、过程数据、有无同期、</a:t>
            </a:r>
            <a:r>
              <a:rPr lang="en-US" altLang="zh-CN" sz="1200" b="0" i="0" kern="1200" baseline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SysncManager</a:t>
            </a:r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设定等）的定义。</a:t>
            </a:r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</a:t>
            </a:r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主站侧做成的文件。</a:t>
            </a:r>
            <a:r>
              <a:rPr lang="en-US" altLang="zh-CN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</a:t>
            </a:r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载有识别从站信息（供应商信息等）、进行各从站的初始化的信息、主站时基于</a:t>
            </a:r>
            <a:r>
              <a:rPr lang="en-US" altLang="zh-CN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</a:t>
            </a:r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记载的信息进行网络的初始化、构造。</a:t>
            </a:r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48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8921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bin2header.exe eni.xml </a:t>
            </a:r>
            <a:r>
              <a:rPr lang="en-US" altLang="zh-CN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MasterENI.c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MasterENI_xml_data</a:t>
            </a:r>
            <a:endParaRPr lang="en-US" altLang="zh-CN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7859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404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9094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6459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mtClean="0">
              <a:effectLst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6477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3090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mtClean="0">
              <a:effectLst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3584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mtClean="0">
              <a:effectLst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238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632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4435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./</a:t>
            </a:r>
            <a:r>
              <a:rPr lang="en-US" altLang="zh-CN" sz="1200" dirty="0" err="1" smtClean="0"/>
              <a:t>EcMasterDemoDC_Motor</a:t>
            </a:r>
            <a:r>
              <a:rPr lang="en-US" altLang="zh-CN" sz="1200" dirty="0" smtClean="0"/>
              <a:t> -f eni_SANYO_motor.xml -</a:t>
            </a:r>
            <a:r>
              <a:rPr lang="en-US" altLang="zh-CN" sz="1200" dirty="0" err="1" smtClean="0"/>
              <a:t>auxclk</a:t>
            </a:r>
            <a:r>
              <a:rPr lang="en-US" altLang="zh-CN" sz="1200" dirty="0" smtClean="0"/>
              <a:t> 1000 -v 2 -t 10000 -perf -</a:t>
            </a:r>
            <a:r>
              <a:rPr lang="en-US" altLang="zh-CN" sz="1200" dirty="0" err="1" smtClean="0"/>
              <a:t>cpsw</a:t>
            </a:r>
            <a:r>
              <a:rPr lang="en-US" altLang="zh-CN" sz="1200" dirty="0" smtClean="0"/>
              <a:t> 2 1 1 m am572x-idk</a:t>
            </a:r>
            <a:endParaRPr lang="zh-CN" altLang="zh-CN" sz="12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5133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对比</a:t>
            </a:r>
            <a:r>
              <a:rPr lang="en-US" altLang="zh-CN" dirty="0" smtClean="0"/>
              <a:t>5728 335x</a:t>
            </a:r>
            <a:r>
              <a:rPr lang="en-US" altLang="zh-CN" baseline="0" dirty="0" smtClean="0"/>
              <a:t> 437x </a:t>
            </a:r>
            <a:r>
              <a:rPr lang="zh-CN" altLang="en-US" baseline="0" dirty="0" smtClean="0"/>
              <a:t>不同型号支持的协议不同。</a:t>
            </a:r>
            <a:endParaRPr lang="en-US" altLang="zh-CN" baseline="0" dirty="0" smtClean="0"/>
          </a:p>
          <a:p>
            <a:pPr marL="228600" indent="-228600">
              <a:buAutoNum type="arabicPeriod"/>
            </a:pPr>
            <a:r>
              <a:rPr lang="zh-CN" altLang="en-US" baseline="0" dirty="0" smtClean="0"/>
              <a:t>这个是从</a:t>
            </a:r>
            <a:r>
              <a:rPr lang="en-US" altLang="zh-CN" baseline="0" dirty="0" smtClean="0"/>
              <a:t>5728TRM</a:t>
            </a:r>
            <a:r>
              <a:rPr lang="zh-CN" altLang="en-US" baseline="0" dirty="0" smtClean="0"/>
              <a:t>截出来的图，可以看到</a:t>
            </a:r>
            <a:r>
              <a:rPr lang="en-US" altLang="zh-CN" baseline="0" dirty="0" smtClean="0"/>
              <a:t>5728</a:t>
            </a:r>
            <a:r>
              <a:rPr lang="zh-CN" altLang="en-US" baseline="0" dirty="0" smtClean="0"/>
              <a:t>所支持的工业协议，包括</a:t>
            </a:r>
            <a:r>
              <a:rPr lang="en-US" altLang="zh-CN" baseline="0" dirty="0" smtClean="0"/>
              <a:t>……</a:t>
            </a:r>
            <a:r>
              <a:rPr lang="zh-CN" altLang="en-US" baseline="0" dirty="0" smtClean="0"/>
              <a:t>。</a:t>
            </a:r>
            <a:endParaRPr lang="en-US" altLang="zh-CN" baseline="0" dirty="0" smtClean="0"/>
          </a:p>
          <a:p>
            <a:pPr marL="228600" indent="-228600">
              <a:buAutoNum type="arabicPeriod"/>
            </a:pPr>
            <a:r>
              <a:rPr lang="zh-CN" altLang="en-US" baseline="0" dirty="0" smtClean="0"/>
              <a:t>然后对比</a:t>
            </a:r>
            <a:r>
              <a:rPr lang="en-US" altLang="zh-CN" baseline="0" dirty="0" smtClean="0"/>
              <a:t>335x</a:t>
            </a:r>
            <a:r>
              <a:rPr lang="zh-CN" altLang="en-US" baseline="0" dirty="0" smtClean="0"/>
              <a:t>和</a:t>
            </a:r>
            <a:r>
              <a:rPr lang="en-US" altLang="zh-CN" baseline="0" dirty="0" smtClean="0"/>
              <a:t>437x</a:t>
            </a:r>
            <a:r>
              <a:rPr lang="zh-CN" altLang="en-US" baseline="0" dirty="0" smtClean="0"/>
              <a:t>的其他型号的协议。</a:t>
            </a:r>
            <a:endParaRPr lang="en-US" altLang="zh-CN" baseline="0" dirty="0" smtClean="0"/>
          </a:p>
          <a:p>
            <a:pPr marL="228600" indent="-228600">
              <a:buAutoNum type="arabicPeriod"/>
            </a:pPr>
            <a:r>
              <a:rPr lang="zh-CN" altLang="en-US" baseline="0" dirty="0" smtClean="0"/>
              <a:t>可以看到</a:t>
            </a:r>
            <a:r>
              <a:rPr lang="en-US" altLang="zh-CN" baseline="0" dirty="0" err="1" smtClean="0"/>
              <a:t>sitara</a:t>
            </a:r>
            <a:r>
              <a:rPr lang="zh-CN" altLang="en-US" baseline="0" dirty="0" smtClean="0"/>
              <a:t>系统相比达芬奇系统，多以</a:t>
            </a:r>
            <a:r>
              <a:rPr lang="en-US" altLang="zh-CN" baseline="0" dirty="0" err="1" smtClean="0"/>
              <a:t>pru</a:t>
            </a:r>
            <a:r>
              <a:rPr lang="zh-CN" altLang="en-US" baseline="0" dirty="0" smtClean="0"/>
              <a:t>这部分，实时可编程单元，所以</a:t>
            </a:r>
            <a:r>
              <a:rPr lang="en-US" altLang="zh-CN" baseline="0" dirty="0" err="1" smtClean="0"/>
              <a:t>sitara</a:t>
            </a:r>
            <a:r>
              <a:rPr lang="zh-CN" altLang="en-US" baseline="0" dirty="0" smtClean="0"/>
              <a:t>可以跑工业协议。</a:t>
            </a:r>
            <a:endParaRPr lang="en-US" altLang="zh-CN" baseline="0" dirty="0" smtClean="0"/>
          </a:p>
          <a:p>
            <a:pPr marL="0" indent="0">
              <a:buNone/>
            </a:pPr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764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集成解决方案</a:t>
            </a:r>
            <a:endParaRPr lang="en-US" altLang="zh-CN" sz="1200" b="0" i="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ISO1176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	</a:t>
            </a:r>
            <a:r>
              <a:rPr lang="en-US" altLang="zh-CN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2.5kVrms </a:t>
            </a:r>
            <a:r>
              <a:rPr lang="zh-CN" altLang="en-US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隔离式 </a:t>
            </a:r>
            <a:r>
              <a:rPr lang="en-US" altLang="zh-CN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RS-485 </a:t>
            </a:r>
            <a:r>
              <a:rPr lang="en-US" altLang="zh-CN" sz="1200" b="1" i="0" kern="120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Profibus</a:t>
            </a:r>
            <a:r>
              <a:rPr lang="en-US" altLang="zh-CN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zh-CN" altLang="en-US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收发器</a:t>
            </a:r>
            <a:endParaRPr lang="en-US" altLang="zh-CN" sz="1200" b="1" i="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ISO1050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	</a:t>
            </a:r>
            <a:r>
              <a:rPr lang="zh-CN" altLang="en-US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隔离式 </a:t>
            </a:r>
            <a:r>
              <a:rPr lang="en-US" altLang="zh-CN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5V CAN </a:t>
            </a:r>
            <a:r>
              <a:rPr lang="zh-CN" altLang="en-US" sz="1200" b="1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收发器</a:t>
            </a:r>
          </a:p>
          <a:p>
            <a:endParaRPr lang="en-US" altLang="zh-CN" baseline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57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开发平台面向 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PROFINET 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从属设备通信</a:t>
            </a:r>
            <a:endParaRPr lang="en-US" altLang="zh-CN" sz="1200" b="0" i="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接支持 </a:t>
            </a:r>
            <a:r>
              <a:rPr lang="en-US" altLang="zh-CN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250us </a:t>
            </a:r>
            <a:r>
              <a:rPr lang="zh-CN" alt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周期时间。</a:t>
            </a:r>
            <a:endParaRPr lang="en-US" altLang="zh-CN" baseline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968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硬件架构：</a:t>
            </a:r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 TLK110 </a:t>
            </a:r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或</a:t>
            </a:r>
            <a:r>
              <a:rPr lang="en-US" altLang="zh-CN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TLK105</a:t>
            </a:r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，不同用普通的那种</a:t>
            </a:r>
            <a:r>
              <a:rPr lang="en-US" altLang="zh-CN" sz="1200" b="0" i="0" kern="1200" baseline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</a:t>
            </a:r>
            <a:endParaRPr lang="en-US" altLang="zh-CN" baseline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465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软件架构：</a:t>
            </a:r>
            <a:endParaRPr lang="en-US" altLang="zh-CN" sz="1200" b="0" i="0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7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09"/>
            <a:ext cx="6344892" cy="1361581"/>
            <a:chOff x="0" y="2716812"/>
            <a:chExt cx="5991142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3064281" y="2852760"/>
              <a:ext cx="2532524" cy="72159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工业以太网</a:t>
              </a:r>
              <a:endPara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006069" y="1123729"/>
            <a:ext cx="18538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2. </a:t>
            </a:r>
            <a:r>
              <a:rPr lang="en-US" altLang="zh-CN" sz="2000" err="1"/>
              <a:t>EtherNet</a:t>
            </a:r>
            <a:r>
              <a:rPr lang="en-US" altLang="zh-CN" sz="2000"/>
              <a:t>/IP</a:t>
            </a:r>
            <a:r>
              <a:rPr lang="en-US" altLang="zh-CN" sz="2000" smtClean="0"/>
              <a:t>™</a:t>
            </a:r>
            <a:endParaRPr lang="zh-CN" altLang="en-US" sz="20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612" y="1782351"/>
            <a:ext cx="6697002" cy="12084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976" y="3838767"/>
            <a:ext cx="5619531" cy="1492511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997872" y="3154720"/>
            <a:ext cx="41004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err="1" smtClean="0"/>
              <a:t>EtherNet</a:t>
            </a:r>
            <a:r>
              <a:rPr lang="en-US" altLang="zh-CN" sz="1600" dirty="0" smtClean="0"/>
              <a:t>/IP </a:t>
            </a:r>
            <a:r>
              <a:rPr lang="en-US" altLang="zh-CN" sz="1600" dirty="0"/>
              <a:t>with ASIC and external processor</a:t>
            </a:r>
            <a:endParaRPr lang="zh-CN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4032688" y="5456859"/>
            <a:ext cx="34082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 </a:t>
            </a:r>
            <a:r>
              <a:rPr lang="en-US" altLang="zh-CN" sz="1600" dirty="0"/>
              <a:t>Integrated </a:t>
            </a:r>
            <a:r>
              <a:rPr lang="en-US" altLang="zh-CN" sz="1600" dirty="0" err="1"/>
              <a:t>EtherNet</a:t>
            </a:r>
            <a:r>
              <a:rPr lang="en-US" altLang="zh-CN" sz="1600" dirty="0"/>
              <a:t>/IP with processor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4406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006069" y="1123729"/>
            <a:ext cx="18538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2. </a:t>
            </a:r>
            <a:r>
              <a:rPr lang="en-US" altLang="zh-CN" sz="2000" err="1"/>
              <a:t>EtherNet</a:t>
            </a:r>
            <a:r>
              <a:rPr lang="en-US" altLang="zh-CN" sz="2000"/>
              <a:t>/IP</a:t>
            </a:r>
            <a:r>
              <a:rPr lang="en-US" altLang="zh-CN" sz="2000" smtClean="0"/>
              <a:t>™</a:t>
            </a:r>
            <a:endParaRPr lang="zh-CN" altLang="en-US" sz="20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883" y="1123730"/>
            <a:ext cx="4721228" cy="510619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233942" y="6229919"/>
            <a:ext cx="37749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Software architecture for </a:t>
            </a:r>
            <a:r>
              <a:rPr lang="en-US" altLang="zh-CN" sz="1600" dirty="0" err="1"/>
              <a:t>EtherNet</a:t>
            </a:r>
            <a:r>
              <a:rPr lang="en-US" altLang="zh-CN" sz="1600" dirty="0"/>
              <a:t>/IP slave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69659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006069" y="1123729"/>
            <a:ext cx="16983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3</a:t>
            </a:r>
            <a:r>
              <a:rPr lang="en-US" altLang="zh-CN" sz="2000"/>
              <a:t>. </a:t>
            </a:r>
            <a:r>
              <a:rPr lang="en-US" altLang="zh-CN" sz="2000" smtClean="0"/>
              <a:t>POWERLINK</a:t>
            </a:r>
            <a:endParaRPr lang="zh-CN" altLang="en-US" sz="20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4788" y="1919733"/>
            <a:ext cx="6815443" cy="400180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007996" y="5958771"/>
            <a:ext cx="22890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err="1"/>
              <a:t>openMAC</a:t>
            </a:r>
            <a:r>
              <a:rPr lang="en-US" altLang="zh-CN" sz="1600"/>
              <a:t> usage example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42162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383005" y="1193967"/>
            <a:ext cx="13617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4. </a:t>
            </a:r>
            <a:r>
              <a:rPr lang="en-US" altLang="zh-CN" sz="2000" err="1"/>
              <a:t>Sercos</a:t>
            </a:r>
            <a:r>
              <a:rPr lang="en-US" altLang="zh-CN" sz="2000"/>
              <a:t> III</a:t>
            </a:r>
            <a:endParaRPr lang="zh-CN" altLang="en-US" sz="20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061" y="1594077"/>
            <a:ext cx="5723852" cy="44216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233250" y="6016591"/>
            <a:ext cx="45125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err="1"/>
              <a:t>Sitara</a:t>
            </a:r>
            <a:r>
              <a:rPr lang="en-US" altLang="zh-CN" sz="1600"/>
              <a:t> </a:t>
            </a:r>
            <a:r>
              <a:rPr lang="en-US" altLang="zh-CN" sz="1600" err="1"/>
              <a:t>Sercos</a:t>
            </a:r>
            <a:r>
              <a:rPr lang="en-US" altLang="zh-CN" sz="1600"/>
              <a:t> III Slave System/Software Architecture 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7380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383005" y="1193967"/>
            <a:ext cx="1612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5. </a:t>
            </a:r>
            <a:r>
              <a:rPr lang="en-US" altLang="zh-CN" sz="2000"/>
              <a:t>PROFIBUS®</a:t>
            </a:r>
            <a:endParaRPr lang="zh-CN" altLang="en-US" sz="20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432" y="2511972"/>
            <a:ext cx="6961187" cy="20121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134212" y="4747313"/>
            <a:ext cx="37344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/>
              <a:t>PROFIBUS solution from Texas Instruments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36999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383005" y="1193967"/>
            <a:ext cx="1612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5. </a:t>
            </a:r>
            <a:r>
              <a:rPr lang="en-US" altLang="zh-CN" sz="2000"/>
              <a:t>PROFIBUS®</a:t>
            </a:r>
            <a:endParaRPr lang="zh-CN" altLang="en-US" sz="20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664" y="1713185"/>
            <a:ext cx="6587736" cy="429103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240302" y="6123328"/>
            <a:ext cx="3456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/>
              <a:t>Software architecture for PROFIBUS-DP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242060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383005" y="1193967"/>
            <a:ext cx="1517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6</a:t>
            </a:r>
            <a:r>
              <a:rPr lang="en-US" altLang="zh-CN" sz="2000" smtClean="0"/>
              <a:t>. </a:t>
            </a:r>
            <a:r>
              <a:rPr lang="en-US" altLang="zh-CN" sz="2000" err="1"/>
              <a:t>EtherCAT</a:t>
            </a:r>
            <a:r>
              <a:rPr lang="en-US" altLang="zh-CN" sz="2000"/>
              <a:t>®</a:t>
            </a:r>
            <a:endParaRPr lang="zh-CN" altLang="en-US" sz="20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747" y="2187613"/>
            <a:ext cx="6233700" cy="249195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925042" y="4982166"/>
            <a:ext cx="33179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err="1"/>
              <a:t>EtherCAT</a:t>
            </a:r>
            <a:r>
              <a:rPr lang="en-US" altLang="zh-CN" sz="1600"/>
              <a:t> slave on </a:t>
            </a:r>
            <a:r>
              <a:rPr lang="en-US" altLang="zh-CN" sz="1600" err="1"/>
              <a:t>Ti</a:t>
            </a:r>
            <a:r>
              <a:rPr lang="en-US" altLang="zh-CN" sz="1600"/>
              <a:t> </a:t>
            </a:r>
            <a:r>
              <a:rPr lang="en-US" altLang="zh-CN" sz="1600" err="1"/>
              <a:t>Sitara</a:t>
            </a:r>
            <a:r>
              <a:rPr lang="en-US" altLang="zh-CN" sz="1600"/>
              <a:t> </a:t>
            </a:r>
            <a:r>
              <a:rPr lang="en-US" altLang="zh-CN" sz="1600" smtClean="0"/>
              <a:t>processors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42082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383005" y="1193967"/>
            <a:ext cx="1517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6</a:t>
            </a:r>
            <a:r>
              <a:rPr lang="en-US" altLang="zh-CN" sz="2000" smtClean="0"/>
              <a:t>. </a:t>
            </a:r>
            <a:r>
              <a:rPr lang="en-US" altLang="zh-CN" sz="2000" err="1"/>
              <a:t>EtherCAT</a:t>
            </a:r>
            <a:r>
              <a:rPr lang="en-US" altLang="zh-CN" sz="2000"/>
              <a:t>®</a:t>
            </a:r>
            <a:endParaRPr lang="zh-CN" altLang="en-US" sz="20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160" y="1592580"/>
            <a:ext cx="6078902" cy="42602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94208" y="6007456"/>
            <a:ext cx="35468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/>
              <a:t>Software architecture for </a:t>
            </a:r>
            <a:r>
              <a:rPr lang="en-US" altLang="zh-CN" sz="1600" err="1"/>
              <a:t>EtherCAT</a:t>
            </a:r>
            <a:r>
              <a:rPr lang="en-US" altLang="zh-CN" sz="1600"/>
              <a:t> slave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39988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383005" y="1193967"/>
            <a:ext cx="4393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6</a:t>
            </a:r>
            <a:r>
              <a:rPr lang="en-US" altLang="zh-CN" sz="2000" smtClean="0"/>
              <a:t>. </a:t>
            </a:r>
            <a:r>
              <a:rPr lang="en-US" altLang="zh-CN" sz="2000" err="1"/>
              <a:t>EtherCAT</a:t>
            </a:r>
            <a:r>
              <a:rPr lang="en-US" altLang="zh-CN" sz="2000" smtClean="0"/>
              <a:t>® Master - </a:t>
            </a:r>
            <a:r>
              <a:rPr lang="en-US" altLang="zh-CN" sz="2000" err="1"/>
              <a:t>acontis</a:t>
            </a:r>
            <a:r>
              <a:rPr lang="en-US" altLang="zh-CN" sz="2000"/>
              <a:t> EC-Master</a:t>
            </a:r>
            <a:endParaRPr lang="zh-CN" altLang="en-US" sz="200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706" y="1609197"/>
            <a:ext cx="7650481" cy="472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4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383005" y="1193967"/>
            <a:ext cx="43939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6</a:t>
            </a:r>
            <a:r>
              <a:rPr lang="en-US" altLang="zh-CN" sz="2000" smtClean="0"/>
              <a:t>. </a:t>
            </a:r>
            <a:r>
              <a:rPr lang="en-US" altLang="zh-CN" sz="2000" err="1"/>
              <a:t>EtherCAT</a:t>
            </a:r>
            <a:r>
              <a:rPr lang="en-US" altLang="zh-CN" sz="2000" smtClean="0"/>
              <a:t>® Master - </a:t>
            </a:r>
            <a:r>
              <a:rPr lang="en-US" altLang="zh-CN" sz="2000" err="1" smtClean="0"/>
              <a:t>acontis</a:t>
            </a:r>
            <a:r>
              <a:rPr lang="en-US" altLang="zh-CN" sz="2000" smtClean="0"/>
              <a:t> EC-Master</a:t>
            </a:r>
            <a:endParaRPr lang="zh-CN" altLang="en-US" sz="200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432" y="1682740"/>
            <a:ext cx="7207315" cy="455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工业以太网和普通以太网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前言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576553" y="1920030"/>
            <a:ext cx="886021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1.  </a:t>
            </a:r>
            <a:r>
              <a:rPr lang="zh-CN" altLang="en-US" dirty="0" smtClean="0"/>
              <a:t>确定性</a:t>
            </a:r>
            <a:r>
              <a:rPr lang="zh-CN" altLang="en-US" dirty="0"/>
              <a:t>：</a:t>
            </a:r>
            <a:r>
              <a:rPr lang="zh-CN" altLang="en-US" dirty="0" smtClean="0"/>
              <a:t>普通以太网使用</a:t>
            </a:r>
            <a:r>
              <a:rPr lang="en-US" altLang="zh-CN" dirty="0" smtClean="0"/>
              <a:t>CSMA/CD</a:t>
            </a:r>
            <a:r>
              <a:rPr lang="zh-CN" altLang="en-US" dirty="0" smtClean="0"/>
              <a:t>协议，在网络上存在冲突，需多次重发数据，网间通信确定性大大增加，降低系统控制性能。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2.  </a:t>
            </a:r>
            <a:r>
              <a:rPr lang="zh-CN" altLang="en-US" dirty="0" smtClean="0"/>
              <a:t>实时性</a:t>
            </a:r>
            <a:r>
              <a:rPr lang="zh-CN" altLang="en-US" dirty="0"/>
              <a:t>：</a:t>
            </a:r>
            <a:r>
              <a:rPr lang="zh-CN" altLang="en-US" dirty="0" smtClean="0"/>
              <a:t>工业</a:t>
            </a:r>
            <a:r>
              <a:rPr lang="zh-CN" altLang="en-US" dirty="0"/>
              <a:t>上对数据的传递的实时性要求十分严格，往往数据的更新是在数</a:t>
            </a:r>
            <a:r>
              <a:rPr lang="zh-CN" altLang="en-US" dirty="0" smtClean="0"/>
              <a:t>十毫秒内</a:t>
            </a:r>
            <a:r>
              <a:rPr lang="zh-CN" altLang="en-US" dirty="0"/>
              <a:t>完成的。而同样由于</a:t>
            </a:r>
            <a:r>
              <a:rPr lang="zh-CN" altLang="en-US" dirty="0" smtClean="0"/>
              <a:t>以太网的</a:t>
            </a:r>
            <a:r>
              <a:rPr lang="en-US" altLang="zh-CN" dirty="0"/>
              <a:t>CSMA/CD</a:t>
            </a:r>
            <a:r>
              <a:rPr lang="zh-CN" altLang="en-US" dirty="0"/>
              <a:t>机制，当发生冲突的时候，就得重发数据，最多可以尝试</a:t>
            </a:r>
            <a:r>
              <a:rPr lang="en-US" altLang="zh-CN" dirty="0"/>
              <a:t>16</a:t>
            </a:r>
            <a:r>
              <a:rPr lang="zh-CN" altLang="en-US" dirty="0"/>
              <a:t>次之多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3.  </a:t>
            </a:r>
            <a:r>
              <a:rPr lang="zh-CN" altLang="en-US" dirty="0" smtClean="0"/>
              <a:t>可靠性</a:t>
            </a:r>
            <a:r>
              <a:rPr lang="zh-CN" altLang="en-US" dirty="0"/>
              <a:t>：</a:t>
            </a:r>
            <a:r>
              <a:rPr lang="zh-CN" altLang="en-US" dirty="0" smtClean="0"/>
              <a:t>由于</a:t>
            </a:r>
            <a:r>
              <a:rPr lang="zh-CN" altLang="en-US" dirty="0"/>
              <a:t>以太网在设计之初，并不是从工业网应用出发的。当它应用到工业现场，面对恶劣的工况，严重的线间干扰等，这些都必然会引起其可靠性降低。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6237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7" y="3375024"/>
            <a:ext cx="6254696" cy="145941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249213" y="2091472"/>
            <a:ext cx="75569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err="1" smtClean="0"/>
              <a:t>EtherCAT</a:t>
            </a:r>
            <a:r>
              <a:rPr lang="en-US" altLang="zh-CN" sz="2000" smtClean="0"/>
              <a:t> Master</a:t>
            </a:r>
            <a:r>
              <a:rPr lang="zh-CN" altLang="en-US" sz="2000" smtClean="0"/>
              <a:t>例程的使用的主要步骤：</a:t>
            </a:r>
            <a:endParaRPr lang="en-US" altLang="zh-CN" sz="2000" smtClean="0"/>
          </a:p>
          <a:p>
            <a:pPr marL="457200" indent="-457200">
              <a:buAutoNum type="arabicPeriod"/>
            </a:pPr>
            <a:r>
              <a:rPr lang="zh-CN" altLang="en-US" sz="2000" smtClean="0"/>
              <a:t>使用</a:t>
            </a:r>
            <a:r>
              <a:rPr lang="en-US" altLang="zh-CN" sz="2000" smtClean="0"/>
              <a:t>EC-Engineer</a:t>
            </a:r>
            <a:r>
              <a:rPr lang="zh-CN" altLang="en-US" sz="2000" smtClean="0"/>
              <a:t>，配置从站的</a:t>
            </a:r>
            <a:r>
              <a:rPr lang="en-US" altLang="zh-CN" sz="2000" smtClean="0"/>
              <a:t>cycle time</a:t>
            </a:r>
            <a:r>
              <a:rPr lang="zh-CN" altLang="en-US" sz="2000" smtClean="0"/>
              <a:t>、工作模式等，并生成从站的</a:t>
            </a:r>
            <a:r>
              <a:rPr lang="en-US" altLang="zh-CN" sz="2000" smtClean="0"/>
              <a:t>ENI</a:t>
            </a:r>
            <a:r>
              <a:rPr lang="zh-CN" altLang="en-US" sz="2000" smtClean="0"/>
              <a:t>文件。</a:t>
            </a:r>
            <a:endParaRPr lang="en-US" altLang="zh-CN" sz="2000" smtClean="0"/>
          </a:p>
          <a:p>
            <a:pPr marL="457200" indent="-457200">
              <a:buAutoNum type="arabicPeriod"/>
            </a:pPr>
            <a:r>
              <a:rPr lang="zh-CN" altLang="en-US" sz="2000" smtClean="0"/>
              <a:t>使用</a:t>
            </a:r>
            <a:r>
              <a:rPr lang="en-US" altLang="zh-CN" sz="2000" smtClean="0"/>
              <a:t>bin2header.exe</a:t>
            </a:r>
            <a:r>
              <a:rPr lang="zh-CN" altLang="en-US" sz="2000" smtClean="0"/>
              <a:t>将</a:t>
            </a:r>
            <a:r>
              <a:rPr lang="en-US" altLang="zh-CN" sz="2000" smtClean="0"/>
              <a:t>ENI</a:t>
            </a:r>
            <a:r>
              <a:rPr lang="zh-CN" altLang="en-US" sz="2000" smtClean="0"/>
              <a:t>文件转换成</a:t>
            </a:r>
            <a:r>
              <a:rPr lang="en-US" altLang="zh-CN" sz="2000" smtClean="0"/>
              <a:t>.</a:t>
            </a:r>
            <a:r>
              <a:rPr lang="en-US" altLang="zh-CN" sz="2000"/>
              <a:t>c</a:t>
            </a:r>
            <a:r>
              <a:rPr lang="zh-CN" altLang="en-US" sz="2000" smtClean="0"/>
              <a:t>文件并放到主站源码。</a:t>
            </a:r>
            <a:endParaRPr lang="en-US" altLang="zh-CN" sz="2000" smtClean="0"/>
          </a:p>
          <a:p>
            <a:pPr marL="457200" indent="-457200">
              <a:buAutoNum type="arabicPeriod"/>
            </a:pPr>
            <a:r>
              <a:rPr lang="zh-CN" altLang="en-US" sz="2000" smtClean="0"/>
              <a:t>修改源码中的</a:t>
            </a:r>
            <a:r>
              <a:rPr lang="en-US" altLang="zh-CN" sz="2000" smtClean="0"/>
              <a:t>cycle time</a:t>
            </a:r>
            <a:r>
              <a:rPr lang="zh-CN" altLang="en-US" sz="2000" smtClean="0"/>
              <a:t>、工作模式等和</a:t>
            </a:r>
            <a:r>
              <a:rPr lang="en-US" altLang="zh-CN" sz="2000" smtClean="0"/>
              <a:t>ENI</a:t>
            </a:r>
            <a:r>
              <a:rPr lang="zh-CN" altLang="en-US" sz="2000" smtClean="0"/>
              <a:t>文件中配置的一致</a:t>
            </a:r>
            <a:r>
              <a:rPr lang="zh-CN" altLang="en-US" sz="2000"/>
              <a:t>。</a:t>
            </a:r>
            <a:endParaRPr lang="en-US" altLang="zh-CN" sz="2000" smtClean="0"/>
          </a:p>
        </p:txBody>
      </p:sp>
    </p:spTree>
    <p:extLst>
      <p:ext uri="{BB962C8B-B14F-4D97-AF65-F5344CB8AC3E}">
        <p14:creationId xmlns:p14="http://schemas.microsoft.com/office/powerpoint/2010/main" val="209257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625868" y="1276270"/>
            <a:ext cx="8366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问题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：提示</a:t>
            </a:r>
            <a:r>
              <a:rPr lang="zh-CN" altLang="zh-CN" dirty="0" smtClean="0">
                <a:latin typeface="Arial" panose="020B0604020202020204" pitchFamily="34" charset="0"/>
              </a:rPr>
              <a:t>Cannot </a:t>
            </a:r>
            <a:r>
              <a:rPr lang="zh-CN" altLang="zh-CN" dirty="0">
                <a:latin typeface="Arial" panose="020B0604020202020204" pitchFamily="34" charset="0"/>
              </a:rPr>
              <a:t>configure DCM mode</a:t>
            </a:r>
            <a:r>
              <a:rPr lang="zh-CN" altLang="zh-CN" dirty="0" smtClean="0">
                <a:latin typeface="Arial" panose="020B0604020202020204" pitchFamily="34" charset="0"/>
              </a:rPr>
              <a:t>!</a:t>
            </a:r>
            <a:endParaRPr lang="zh-CN" altLang="zh-CN" sz="4000" dirty="0">
              <a:latin typeface="Arial" panose="020B0604020202020204" pitchFamily="34" charset="0"/>
            </a:endParaRPr>
          </a:p>
        </p:txBody>
      </p:sp>
      <p:pic>
        <p:nvPicPr>
          <p:cNvPr id="2049" name="Picture 1" descr="C://Users/zhouboqi/AppData/Local/YNote/data/qqC980312CCA7D99E27C74A26CBFF1ECA4/4b155081ce8d4a1eba2bbd60f29e339c/clipboa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868" y="2027138"/>
            <a:ext cx="8824422" cy="218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75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03586" y="1318311"/>
            <a:ext cx="8366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/>
              <a:t>问题</a:t>
            </a:r>
            <a:r>
              <a:rPr lang="en-US" altLang="zh-CN" sz="2000" smtClean="0"/>
              <a:t>1</a:t>
            </a:r>
            <a:r>
              <a:rPr lang="zh-CN" altLang="en-US" sz="2000" smtClean="0"/>
              <a:t>解决方法：</a:t>
            </a:r>
            <a:endParaRPr lang="en-US" altLang="zh-CN" sz="2000" smtClean="0"/>
          </a:p>
        </p:txBody>
      </p:sp>
      <p:pic>
        <p:nvPicPr>
          <p:cNvPr id="3075" name="Picture 3" descr="C://Users/zhouboqi/AppData/Local/YNote/data/qqC980312CCA7D99E27C74A26CBFF1ECA4/e0dc5867564b4f76b164432a053164e3/clipboa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926" y="2544084"/>
            <a:ext cx="7186777" cy="397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103586" y="1868493"/>
            <a:ext cx="9259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mtClean="0">
                <a:latin typeface="Arial" panose="020B0604020202020204" pitchFamily="34" charset="0"/>
              </a:rPr>
              <a:t>        有些</a:t>
            </a:r>
            <a:r>
              <a:rPr lang="zh-CN" altLang="en-US">
                <a:latin typeface="Arial" panose="020B0604020202020204" pitchFamily="34" charset="0"/>
              </a:rPr>
              <a:t>伺服驱动器默认不是</a:t>
            </a:r>
            <a:r>
              <a:rPr lang="en-US" altLang="zh-CN">
                <a:latin typeface="Arial" panose="020B0604020202020204" pitchFamily="34" charset="0"/>
              </a:rPr>
              <a:t>DC </a:t>
            </a:r>
            <a:r>
              <a:rPr lang="zh-CN" altLang="en-US">
                <a:latin typeface="Arial" panose="020B0604020202020204" pitchFamily="34" charset="0"/>
              </a:rPr>
              <a:t>同步模式的，如松下的伺服，要用</a:t>
            </a:r>
            <a:r>
              <a:rPr lang="en-US" altLang="zh-CN">
                <a:latin typeface="Arial" panose="020B0604020202020204" pitchFamily="34" charset="0"/>
              </a:rPr>
              <a:t>EC-Engineer</a:t>
            </a:r>
            <a:r>
              <a:rPr lang="zh-CN" altLang="en-US">
                <a:latin typeface="Arial" panose="020B0604020202020204" pitchFamily="34" charset="0"/>
              </a:rPr>
              <a:t>来配置成</a:t>
            </a:r>
            <a:r>
              <a:rPr lang="en-US" altLang="zh-CN">
                <a:latin typeface="Arial" panose="020B0604020202020204" pitchFamily="34" charset="0"/>
              </a:rPr>
              <a:t>DC</a:t>
            </a:r>
            <a:r>
              <a:rPr lang="zh-CN" altLang="en-US">
                <a:latin typeface="Arial" panose="020B0604020202020204" pitchFamily="34" charset="0"/>
              </a:rPr>
              <a:t>模式，然后再生产</a:t>
            </a:r>
            <a:r>
              <a:rPr lang="en-US" altLang="zh-CN">
                <a:latin typeface="Arial" panose="020B0604020202020204" pitchFamily="34" charset="0"/>
              </a:rPr>
              <a:t>ENI</a:t>
            </a:r>
            <a:r>
              <a:rPr lang="zh-CN" altLang="en-US">
                <a:latin typeface="Arial" panose="020B0604020202020204" pitchFamily="34" charset="0"/>
              </a:rPr>
              <a:t>文件到主站中去。</a:t>
            </a:r>
            <a:endParaRPr lang="zh-CN" altLang="en-US" sz="36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29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03586" y="1318311"/>
            <a:ext cx="9343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/>
              <a:t>问题</a:t>
            </a:r>
            <a:r>
              <a:rPr lang="en-US" altLang="zh-CN" sz="2000" smtClean="0"/>
              <a:t>2: </a:t>
            </a:r>
            <a:r>
              <a:rPr lang="zh-CN" altLang="en-US" sz="2000" smtClean="0"/>
              <a:t>主站能扫描到从站（伺服），能和从站正常通信，但是提示没检测到有电机。</a:t>
            </a:r>
            <a:r>
              <a:rPr lang="en-US" altLang="zh-CN" sz="2000" smtClean="0"/>
              <a:t>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153" y="1860331"/>
            <a:ext cx="9717676" cy="40996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83153" y="6101886"/>
            <a:ext cx="85218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/>
              <a:t>左图：没检测到电机</a:t>
            </a:r>
            <a:r>
              <a:rPr lang="en-US" altLang="zh-CN" sz="1600" dirty="0" smtClean="0"/>
              <a:t>			     </a:t>
            </a:r>
            <a:r>
              <a:rPr lang="zh-CN" altLang="en-US" sz="1600" dirty="0" smtClean="0"/>
              <a:t>右图：正常的打印信息，检测到电机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81125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03586" y="1318311"/>
            <a:ext cx="8366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/>
              <a:t>问题</a:t>
            </a:r>
            <a:r>
              <a:rPr lang="en-US" altLang="zh-CN" sz="2000"/>
              <a:t>2</a:t>
            </a:r>
            <a:r>
              <a:rPr lang="zh-CN" altLang="en-US" sz="2000" smtClean="0"/>
              <a:t>解决方法：</a:t>
            </a:r>
            <a:endParaRPr lang="en-US" altLang="zh-CN" sz="2000" smtClean="0"/>
          </a:p>
        </p:txBody>
      </p:sp>
      <p:sp>
        <p:nvSpPr>
          <p:cNvPr id="5" name="矩形 4"/>
          <p:cNvSpPr/>
          <p:nvPr/>
        </p:nvSpPr>
        <p:spPr>
          <a:xfrm>
            <a:off x="1103585" y="1745264"/>
            <a:ext cx="94698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mtClean="0">
                <a:latin typeface="Arial" panose="020B0604020202020204" pitchFamily="34" charset="0"/>
              </a:rPr>
              <a:t>        根据打印信息，可查看到有</a:t>
            </a:r>
            <a:r>
              <a:rPr lang="en-US" altLang="zh-CN" sz="2000"/>
              <a:t>Vendor </a:t>
            </a:r>
            <a:r>
              <a:rPr lang="en-US" altLang="zh-CN" sz="2000" smtClean="0"/>
              <a:t>ID</a:t>
            </a:r>
            <a:r>
              <a:rPr lang="zh-CN" altLang="en-US" sz="2000" smtClean="0"/>
              <a:t>和</a:t>
            </a:r>
            <a:r>
              <a:rPr lang="en-US" altLang="zh-CN" sz="2000" smtClean="0"/>
              <a:t>Product Code</a:t>
            </a:r>
            <a:r>
              <a:rPr lang="zh-CN" altLang="en-US" sz="2000" smtClean="0"/>
              <a:t>，</a:t>
            </a:r>
            <a:r>
              <a:rPr lang="zh-CN" altLang="en-US" sz="2000"/>
              <a:t>在</a:t>
            </a:r>
            <a:r>
              <a:rPr lang="en-US" altLang="zh-CN" sz="2000"/>
              <a:t>DCDemo.cpp</a:t>
            </a:r>
            <a:r>
              <a:rPr lang="zh-CN" altLang="en-US" sz="2000"/>
              <a:t>文件下的</a:t>
            </a:r>
            <a:r>
              <a:rPr lang="en-US" altLang="zh-CN" sz="2000" err="1"/>
              <a:t>myAppPrepare</a:t>
            </a:r>
            <a:r>
              <a:rPr lang="zh-CN" altLang="en-US" sz="2000" smtClean="0"/>
              <a:t>函数里增加</a:t>
            </a:r>
            <a:r>
              <a:rPr lang="en-US" altLang="zh-CN" sz="2000"/>
              <a:t>Vendor ID</a:t>
            </a:r>
            <a:r>
              <a:rPr lang="zh-CN" altLang="en-US" sz="2000"/>
              <a:t>和</a:t>
            </a:r>
            <a:r>
              <a:rPr lang="en-US" altLang="zh-CN" sz="2000"/>
              <a:t>Product </a:t>
            </a:r>
            <a:r>
              <a:rPr lang="en-US" altLang="zh-CN" sz="2000" smtClean="0"/>
              <a:t>Code</a:t>
            </a:r>
            <a:r>
              <a:rPr lang="zh-CN" altLang="en-US" sz="2000" smtClean="0"/>
              <a:t>，电机就可以被检测</a:t>
            </a:r>
            <a:r>
              <a:rPr lang="zh-CN" altLang="en-US" sz="2000"/>
              <a:t>到</a:t>
            </a:r>
            <a:r>
              <a:rPr lang="zh-CN" altLang="en-US" sz="2000" smtClean="0"/>
              <a:t>。</a:t>
            </a:r>
            <a:endParaRPr lang="en-US" altLang="zh-CN" sz="20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109" y="2517152"/>
            <a:ext cx="7566850" cy="17646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109" y="4394189"/>
            <a:ext cx="7593286" cy="201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44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03586" y="1318311"/>
            <a:ext cx="9666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/>
              <a:t>问题</a:t>
            </a:r>
            <a:r>
              <a:rPr lang="en-US" altLang="zh-CN" sz="2000"/>
              <a:t>3</a:t>
            </a:r>
            <a:r>
              <a:rPr lang="en-US" altLang="zh-CN" sz="2000" smtClean="0"/>
              <a:t>: </a:t>
            </a:r>
            <a:r>
              <a:rPr lang="zh-CN" altLang="en-US" sz="2000" smtClean="0"/>
              <a:t>能</a:t>
            </a:r>
            <a:r>
              <a:rPr lang="zh-CN" altLang="en-US" sz="2000"/>
              <a:t>检测到电机</a:t>
            </a:r>
            <a:r>
              <a:rPr lang="zh-CN" altLang="en-US" sz="2000" smtClean="0"/>
              <a:t>，能正常和从站通信，但是</a:t>
            </a:r>
            <a:r>
              <a:rPr lang="zh-CN" altLang="en-US" sz="2000"/>
              <a:t>电机不会动，而且程序上有</a:t>
            </a:r>
            <a:r>
              <a:rPr lang="zh-CN" altLang="en-US" sz="2000" smtClean="0"/>
              <a:t>错误信息。</a:t>
            </a:r>
            <a:endParaRPr lang="en-US" altLang="zh-CN" sz="2000"/>
          </a:p>
        </p:txBody>
      </p:sp>
      <p:pic>
        <p:nvPicPr>
          <p:cNvPr id="6146" name="Picture 2" descr="C://Users/zhouboqi/AppData/Local/YNote/data/qqC980312CCA7D99E27C74A26CBFF1ECA4/b53dbebbdbc646e5a77165d49b43f3aa/clipboa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877" y="2237886"/>
            <a:ext cx="9518759" cy="316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70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03586" y="1318311"/>
            <a:ext cx="8366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/>
              <a:t>问题</a:t>
            </a:r>
            <a:r>
              <a:rPr lang="en-US" altLang="zh-CN" sz="2000" smtClean="0"/>
              <a:t>3</a:t>
            </a:r>
            <a:r>
              <a:rPr lang="zh-CN" altLang="en-US" sz="2000" smtClean="0"/>
              <a:t>解决方法：</a:t>
            </a:r>
            <a:endParaRPr lang="en-US" altLang="zh-CN" sz="2000" smtClean="0"/>
          </a:p>
        </p:txBody>
      </p:sp>
      <p:sp>
        <p:nvSpPr>
          <p:cNvPr id="5" name="矩形 4"/>
          <p:cNvSpPr/>
          <p:nvPr/>
        </p:nvSpPr>
        <p:spPr>
          <a:xfrm>
            <a:off x="1103585" y="1745264"/>
            <a:ext cx="94698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 </a:t>
            </a:r>
            <a:r>
              <a:rPr lang="zh-CN" altLang="en-US" sz="2000" dirty="0" smtClean="0"/>
              <a:t>主站和伺服能正常通信，但是电机不转，可以观察伺服的数码管显示的错误码来找到问题。例如这个问题，</a:t>
            </a:r>
            <a:r>
              <a:rPr lang="zh-CN" altLang="en-US" sz="2000" dirty="0"/>
              <a:t>根据驱动器的数码管显示的错误码是</a:t>
            </a:r>
            <a:r>
              <a:rPr lang="en-US" altLang="zh-CN" sz="2000" dirty="0"/>
              <a:t>88.1</a:t>
            </a:r>
            <a:r>
              <a:rPr lang="zh-CN" altLang="en-US" sz="2000" dirty="0"/>
              <a:t>（控制模式设置异常保护</a:t>
            </a:r>
            <a:r>
              <a:rPr lang="zh-CN" altLang="en-US" sz="2000" dirty="0" smtClean="0"/>
              <a:t>），然后查找伺服手册的错误码。</a:t>
            </a:r>
            <a:endParaRPr lang="en-US" altLang="zh-CN" sz="20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233" y="2787770"/>
            <a:ext cx="7199588" cy="358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1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03586" y="1318311"/>
            <a:ext cx="8366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/>
              <a:t>问题</a:t>
            </a:r>
            <a:r>
              <a:rPr lang="en-US" altLang="zh-CN" sz="2000" smtClean="0"/>
              <a:t>3</a:t>
            </a:r>
            <a:r>
              <a:rPr lang="zh-CN" altLang="en-US" sz="2000" smtClean="0"/>
              <a:t>解决方法：</a:t>
            </a:r>
            <a:endParaRPr lang="en-US" altLang="zh-CN" sz="2000" smtClean="0"/>
          </a:p>
        </p:txBody>
      </p:sp>
      <p:sp>
        <p:nvSpPr>
          <p:cNvPr id="5" name="矩形 4"/>
          <p:cNvSpPr/>
          <p:nvPr/>
        </p:nvSpPr>
        <p:spPr>
          <a:xfrm>
            <a:off x="1103585" y="1745264"/>
            <a:ext cx="94698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       </a:t>
            </a:r>
            <a:r>
              <a:rPr lang="zh-CN" altLang="en-US" sz="2000" dirty="0" smtClean="0"/>
              <a:t>从错误码的解释可知，</a:t>
            </a:r>
            <a:r>
              <a:rPr lang="zh-CN" altLang="en-US" sz="2000" dirty="0"/>
              <a:t>是电机的控制模式配置不</a:t>
            </a:r>
            <a:r>
              <a:rPr lang="zh-CN" altLang="en-US" sz="2000" dirty="0" smtClean="0"/>
              <a:t>正确。在</a:t>
            </a:r>
            <a:r>
              <a:rPr lang="en-US" altLang="zh-CN" sz="2000" dirty="0" smtClean="0"/>
              <a:t>motrotech.cpp</a:t>
            </a:r>
            <a:r>
              <a:rPr lang="zh-CN" altLang="en-US" sz="2000" dirty="0" smtClean="0"/>
              <a:t>中</a:t>
            </a:r>
            <a:r>
              <a:rPr lang="zh-CN" altLang="en-US" sz="2000" dirty="0"/>
              <a:t>设置</a:t>
            </a:r>
            <a:r>
              <a:rPr lang="en-US" altLang="zh-CN" sz="2000" dirty="0" err="1"/>
              <a:t>ControlMode</a:t>
            </a:r>
            <a:r>
              <a:rPr lang="en-US" altLang="zh-CN" sz="2000" dirty="0"/>
              <a:t> = 1</a:t>
            </a:r>
            <a:r>
              <a:rPr lang="zh-CN" altLang="en-US" sz="2000" dirty="0"/>
              <a:t>就可以转动了，</a:t>
            </a:r>
            <a:r>
              <a:rPr lang="en-US" altLang="zh-CN" sz="2000" dirty="0" err="1"/>
              <a:t>ControlMode</a:t>
            </a:r>
            <a:r>
              <a:rPr lang="en-US" altLang="zh-CN" sz="2000" dirty="0"/>
              <a:t> </a:t>
            </a:r>
            <a:r>
              <a:rPr lang="zh-CN" altLang="en-US" sz="2000" dirty="0"/>
              <a:t>默认是</a:t>
            </a:r>
            <a:r>
              <a:rPr lang="en-US" altLang="zh-CN" sz="2000" dirty="0" smtClean="0"/>
              <a:t>0</a:t>
            </a:r>
            <a:r>
              <a:rPr lang="zh-CN" altLang="en-US" sz="2000" dirty="0" smtClean="0"/>
              <a:t>。</a:t>
            </a:r>
            <a:endParaRPr lang="en-US" altLang="zh-CN" sz="2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550" y="2565543"/>
            <a:ext cx="6676012" cy="245750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551" y="5137378"/>
            <a:ext cx="6003350" cy="140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02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6237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endParaRPr lang="zh-CN" altLang="en-US" sz="28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7" y="3375024"/>
            <a:ext cx="6254696" cy="145941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379248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37479" y="1563565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85337" y="2993727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02791" y="1677296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23059" y="3130062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noProof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Master——</a:t>
            </a:r>
            <a:r>
              <a:rPr lang="zh-CN" altLang="en-US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SYSBIOS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694777" y="4428389"/>
            <a:ext cx="827088" cy="828675"/>
            <a:chOff x="2405971" y="2838627"/>
            <a:chExt cx="828000" cy="828000"/>
          </a:xfrm>
        </p:grpSpPr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482964" y="2991017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911490" y="4533192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noProof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2400" b="1" noProof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Master——</a:t>
            </a:r>
            <a:r>
              <a:rPr lang="zh-CN" altLang="en-US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249213" y="2091472"/>
            <a:ext cx="75569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err="1" smtClean="0"/>
              <a:t>EtherCAT</a:t>
            </a:r>
            <a:r>
              <a:rPr lang="en-US" altLang="zh-CN" sz="2000" smtClean="0"/>
              <a:t> Master</a:t>
            </a:r>
            <a:r>
              <a:rPr lang="zh-CN" altLang="en-US" sz="2000" smtClean="0"/>
              <a:t>例程的使用的主要步骤：</a:t>
            </a:r>
            <a:endParaRPr lang="en-US" altLang="zh-CN" sz="2000" smtClean="0"/>
          </a:p>
          <a:p>
            <a:pPr marL="457200" indent="-457200">
              <a:buAutoNum type="arabicPeriod"/>
            </a:pPr>
            <a:r>
              <a:rPr lang="zh-CN" altLang="en-US" sz="2000" smtClean="0"/>
              <a:t>使用</a:t>
            </a:r>
            <a:r>
              <a:rPr lang="en-US" altLang="zh-CN" sz="2000" smtClean="0"/>
              <a:t>EC-Engineer</a:t>
            </a:r>
            <a:r>
              <a:rPr lang="zh-CN" altLang="en-US" sz="2000" smtClean="0"/>
              <a:t>，配置从站的</a:t>
            </a:r>
            <a:r>
              <a:rPr lang="en-US" altLang="zh-CN" sz="2000" smtClean="0"/>
              <a:t>cycle time</a:t>
            </a:r>
            <a:r>
              <a:rPr lang="zh-CN" altLang="en-US" sz="2000" smtClean="0"/>
              <a:t>、工作模式等，并生成从站的</a:t>
            </a:r>
            <a:r>
              <a:rPr lang="en-US" altLang="zh-CN" sz="2000" smtClean="0"/>
              <a:t>ENI</a:t>
            </a:r>
            <a:r>
              <a:rPr lang="zh-CN" altLang="en-US" sz="2000" smtClean="0"/>
              <a:t>文件。</a:t>
            </a:r>
            <a:endParaRPr lang="en-US" altLang="zh-CN" sz="2000" smtClean="0"/>
          </a:p>
          <a:p>
            <a:pPr marL="457200" indent="-457200">
              <a:buAutoNum type="arabicPeriod"/>
            </a:pPr>
            <a:r>
              <a:rPr lang="zh-CN" altLang="en-US" sz="2000" smtClean="0"/>
              <a:t>卸载</a:t>
            </a:r>
            <a:r>
              <a:rPr lang="en-US" altLang="zh-CN" sz="2000" err="1" smtClean="0"/>
              <a:t>cpsw</a:t>
            </a:r>
            <a:r>
              <a:rPr lang="zh-CN" altLang="en-US" sz="2000" smtClean="0"/>
              <a:t>驱动（普通千兆网口的驱动）。</a:t>
            </a:r>
            <a:endParaRPr lang="en-US" altLang="zh-CN" sz="2000" smtClean="0"/>
          </a:p>
          <a:p>
            <a:pPr marL="457200" indent="-457200">
              <a:buAutoNum type="arabicPeriod"/>
            </a:pPr>
            <a:r>
              <a:rPr lang="zh-CN" altLang="en-US" sz="2000" smtClean="0"/>
              <a:t>编译和加载</a:t>
            </a:r>
            <a:r>
              <a:rPr lang="en-US" altLang="zh-CN" sz="2000" err="1" smtClean="0"/>
              <a:t>EtherCAT</a:t>
            </a:r>
            <a:r>
              <a:rPr lang="zh-CN" altLang="en-US" sz="2000" smtClean="0"/>
              <a:t>驱动。</a:t>
            </a:r>
            <a:endParaRPr lang="en-US" altLang="zh-CN" sz="2000" smtClean="0"/>
          </a:p>
          <a:p>
            <a:pPr marL="457200" indent="-457200">
              <a:buAutoNum type="arabicPeriod"/>
            </a:pPr>
            <a:r>
              <a:rPr lang="zh-CN" altLang="en-US" sz="2000" smtClean="0"/>
              <a:t>编译和运行电机程序。</a:t>
            </a:r>
            <a:endParaRPr lang="en-US" altLang="zh-CN" sz="2000" smtClean="0"/>
          </a:p>
        </p:txBody>
      </p:sp>
    </p:spTree>
    <p:extLst>
      <p:ext uri="{BB962C8B-B14F-4D97-AF65-F5344CB8AC3E}">
        <p14:creationId xmlns:p14="http://schemas.microsoft.com/office/powerpoint/2010/main" val="193420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EtherCAT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Master——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699373" y="1400102"/>
            <a:ext cx="94205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参数</a:t>
            </a:r>
            <a:r>
              <a:rPr lang="zh-CN" altLang="zh-CN" sz="2000" dirty="0" smtClean="0"/>
              <a:t>解释</a:t>
            </a:r>
            <a:r>
              <a:rPr lang="zh-CN" altLang="zh-CN" sz="2000" dirty="0"/>
              <a:t>：</a:t>
            </a:r>
          </a:p>
          <a:p>
            <a:r>
              <a:rPr lang="en-US" altLang="zh-CN" sz="2000" dirty="0"/>
              <a:t>-f eni.xml </a:t>
            </a:r>
            <a:r>
              <a:rPr lang="en-US" altLang="zh-CN" sz="2000" dirty="0" smtClean="0"/>
              <a:t>		</a:t>
            </a:r>
            <a:r>
              <a:rPr lang="zh-CN" altLang="en-US" sz="2000" dirty="0" smtClean="0"/>
              <a:t>：</a:t>
            </a:r>
            <a:r>
              <a:rPr lang="zh-CN" altLang="zh-CN" sz="2000" dirty="0" smtClean="0"/>
              <a:t>加载</a:t>
            </a:r>
            <a:r>
              <a:rPr lang="zh-CN" altLang="zh-CN" sz="2000" dirty="0"/>
              <a:t>网络配置</a:t>
            </a:r>
            <a:r>
              <a:rPr lang="en-US" altLang="zh-CN" sz="2000" dirty="0"/>
              <a:t> eni.xml </a:t>
            </a:r>
            <a:r>
              <a:rPr lang="zh-CN" altLang="zh-CN" sz="2000" dirty="0"/>
              <a:t>文件；</a:t>
            </a:r>
          </a:p>
          <a:p>
            <a:r>
              <a:rPr lang="en-US" altLang="zh-CN" sz="2000" dirty="0"/>
              <a:t>-</a:t>
            </a:r>
            <a:r>
              <a:rPr lang="en-US" altLang="zh-CN" sz="2000" dirty="0" err="1"/>
              <a:t>auxclk</a:t>
            </a:r>
            <a:r>
              <a:rPr lang="en-US" altLang="zh-CN" sz="2000" dirty="0"/>
              <a:t> 1000	</a:t>
            </a:r>
            <a:r>
              <a:rPr lang="en-US" altLang="zh-CN" sz="2000" dirty="0" smtClean="0"/>
              <a:t>	</a:t>
            </a:r>
            <a:r>
              <a:rPr lang="zh-CN" altLang="zh-CN" sz="2000" dirty="0" smtClean="0"/>
              <a:t>：</a:t>
            </a:r>
            <a:r>
              <a:rPr lang="en-US" altLang="zh-CN" sz="2000" dirty="0"/>
              <a:t>cycle time </a:t>
            </a:r>
            <a:r>
              <a:rPr lang="en-US" altLang="zh-CN" sz="2000" dirty="0" smtClean="0"/>
              <a:t>1000us</a:t>
            </a:r>
            <a:r>
              <a:rPr lang="zh-CN" altLang="en-US" sz="2000" dirty="0" smtClean="0"/>
              <a:t>；</a:t>
            </a:r>
            <a:endParaRPr lang="zh-CN" altLang="zh-CN" sz="2000" dirty="0"/>
          </a:p>
          <a:p>
            <a:r>
              <a:rPr lang="en-US" altLang="zh-CN" sz="2000" dirty="0"/>
              <a:t> -v 2 		</a:t>
            </a:r>
            <a:r>
              <a:rPr lang="en-US" altLang="zh-CN" sz="2000" dirty="0" smtClean="0"/>
              <a:t>	</a:t>
            </a:r>
            <a:r>
              <a:rPr lang="zh-CN" altLang="zh-CN" sz="2000" dirty="0" smtClean="0"/>
              <a:t>：</a:t>
            </a:r>
            <a:r>
              <a:rPr lang="zh-CN" altLang="zh-CN" sz="2000" dirty="0"/>
              <a:t>信息打印级别为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；</a:t>
            </a:r>
            <a:endParaRPr lang="zh-CN" altLang="zh-CN" sz="2000" dirty="0"/>
          </a:p>
          <a:p>
            <a:r>
              <a:rPr lang="en-US" altLang="zh-CN" sz="2000" dirty="0"/>
              <a:t>-t 10000		</a:t>
            </a:r>
            <a:r>
              <a:rPr lang="en-US" altLang="zh-CN" sz="2000" dirty="0" smtClean="0"/>
              <a:t>	</a:t>
            </a:r>
            <a:r>
              <a:rPr lang="zh-CN" altLang="zh-CN" sz="2000" dirty="0" smtClean="0"/>
              <a:t>：持续时间，</a:t>
            </a:r>
            <a:r>
              <a:rPr lang="en-US" altLang="zh-CN" sz="2000" dirty="0" smtClean="0"/>
              <a:t>Time in </a:t>
            </a:r>
            <a:r>
              <a:rPr lang="en-US" altLang="zh-CN" sz="2000" dirty="0" err="1" smtClean="0"/>
              <a:t>msec</a:t>
            </a:r>
            <a:r>
              <a:rPr lang="en-US" altLang="zh-CN" sz="2000" dirty="0" smtClean="0"/>
              <a:t>, </a:t>
            </a:r>
            <a:r>
              <a:rPr lang="en-US" altLang="zh-CN" sz="2000" dirty="0"/>
              <a:t>0 = forever (default = 120000</a:t>
            </a:r>
            <a:r>
              <a:rPr lang="en-US" altLang="zh-CN" sz="2000" dirty="0" smtClean="0"/>
              <a:t>)</a:t>
            </a:r>
            <a:r>
              <a:rPr lang="zh-CN" altLang="en-US" sz="2000" dirty="0" smtClean="0"/>
              <a:t>；</a:t>
            </a:r>
            <a:endParaRPr lang="zh-CN" altLang="zh-CN" sz="2000" dirty="0"/>
          </a:p>
          <a:p>
            <a:r>
              <a:rPr lang="en-US" altLang="zh-CN" sz="2000" dirty="0"/>
              <a:t>-perf 		</a:t>
            </a:r>
            <a:r>
              <a:rPr lang="en-US" altLang="zh-CN" sz="2000" dirty="0" smtClean="0"/>
              <a:t>	</a:t>
            </a:r>
            <a:r>
              <a:rPr lang="zh-CN" altLang="zh-CN" sz="2000" dirty="0" smtClean="0"/>
              <a:t>：</a:t>
            </a:r>
            <a:r>
              <a:rPr lang="zh-CN" altLang="zh-CN" sz="2000" dirty="0"/>
              <a:t>打印性能参数；</a:t>
            </a:r>
          </a:p>
          <a:p>
            <a:r>
              <a:rPr lang="en-US" altLang="zh-CN" sz="2000" dirty="0"/>
              <a:t>-</a:t>
            </a:r>
            <a:r>
              <a:rPr lang="en-US" altLang="zh-CN" sz="2000" dirty="0" err="1"/>
              <a:t>cpsw</a:t>
            </a:r>
            <a:r>
              <a:rPr lang="en-US" altLang="zh-CN" sz="2000" dirty="0"/>
              <a:t> 2 1 1 m am572x-idk	</a:t>
            </a:r>
            <a:r>
              <a:rPr lang="en-US" altLang="zh-CN" sz="2000" dirty="0" smtClean="0"/>
              <a:t> </a:t>
            </a:r>
            <a:r>
              <a:rPr lang="zh-CN" altLang="zh-CN" sz="2000" dirty="0" smtClean="0"/>
              <a:t>：网</a:t>
            </a:r>
            <a:r>
              <a:rPr lang="zh-CN" altLang="zh-CN" sz="2000" dirty="0"/>
              <a:t>口类型为</a:t>
            </a:r>
            <a:r>
              <a:rPr lang="en-US" altLang="zh-CN" sz="2000" dirty="0" err="1"/>
              <a:t>ti</a:t>
            </a:r>
            <a:r>
              <a:rPr lang="zh-CN" altLang="zh-CN" sz="2000" dirty="0"/>
              <a:t>的</a:t>
            </a:r>
            <a:r>
              <a:rPr lang="en-US" altLang="zh-CN" sz="2000" dirty="0" err="1"/>
              <a:t>cpsw</a:t>
            </a:r>
            <a:r>
              <a:rPr lang="zh-CN" altLang="zh-CN" sz="2000" dirty="0"/>
              <a:t>，</a:t>
            </a:r>
            <a:r>
              <a:rPr lang="en-US" altLang="zh-CN" sz="2000" dirty="0"/>
              <a:t>port 2</a:t>
            </a:r>
            <a:r>
              <a:rPr lang="zh-CN" altLang="zh-CN" sz="2000" dirty="0"/>
              <a:t>，</a:t>
            </a:r>
            <a:r>
              <a:rPr lang="en-US" altLang="zh-CN" sz="2000" dirty="0"/>
              <a:t>Polling</a:t>
            </a:r>
            <a:r>
              <a:rPr lang="zh-CN" altLang="zh-CN" sz="2000" dirty="0"/>
              <a:t>模式，</a:t>
            </a:r>
            <a:r>
              <a:rPr lang="en-US" altLang="zh-CN" sz="2000" dirty="0"/>
              <a:t>high priority</a:t>
            </a:r>
            <a:r>
              <a:rPr lang="zh-CN" altLang="zh-CN" sz="2000" dirty="0" smtClean="0"/>
              <a:t>，</a:t>
            </a:r>
            <a:r>
              <a:rPr lang="en-US" altLang="zh-CN" sz="2000" dirty="0" smtClean="0"/>
              <a:t>			     Master</a:t>
            </a:r>
            <a:r>
              <a:rPr lang="zh-CN" altLang="zh-CN" sz="2000" dirty="0"/>
              <a:t>，</a:t>
            </a:r>
            <a:r>
              <a:rPr lang="en-US" altLang="zh-CN" sz="2000" dirty="0" err="1"/>
              <a:t>RefBoard</a:t>
            </a:r>
            <a:endParaRPr lang="zh-CN" altLang="zh-CN" sz="2000" dirty="0"/>
          </a:p>
          <a:p>
            <a:r>
              <a:rPr lang="en-US" altLang="zh-CN" sz="2000" dirty="0"/>
              <a:t> </a:t>
            </a:r>
            <a:endParaRPr lang="zh-CN" altLang="zh-CN" sz="2000" dirty="0"/>
          </a:p>
          <a:p>
            <a:r>
              <a:rPr lang="zh-CN" altLang="zh-CN" sz="2000" dirty="0"/>
              <a:t>备注</a:t>
            </a:r>
            <a:r>
              <a:rPr lang="zh-CN" altLang="zh-CN" sz="2000" dirty="0" smtClean="0"/>
              <a:t>：</a:t>
            </a:r>
            <a:r>
              <a:rPr lang="zh-CN" altLang="en-US" sz="2000" dirty="0" smtClean="0"/>
              <a:t>如</a:t>
            </a:r>
            <a:r>
              <a:rPr lang="zh-CN" altLang="zh-CN" sz="2000" dirty="0" smtClean="0"/>
              <a:t>果</a:t>
            </a:r>
            <a:r>
              <a:rPr lang="zh-CN" altLang="zh-CN" sz="2000" dirty="0"/>
              <a:t>使用</a:t>
            </a:r>
            <a:r>
              <a:rPr lang="en-US" altLang="zh-CN" sz="2000" dirty="0"/>
              <a:t>port 1 </a:t>
            </a:r>
            <a:r>
              <a:rPr lang="zh-CN" altLang="zh-CN" sz="2000" dirty="0"/>
              <a:t>（</a:t>
            </a:r>
            <a:r>
              <a:rPr lang="en-US" altLang="zh-CN" sz="2000" dirty="0"/>
              <a:t>eth0</a:t>
            </a:r>
            <a:r>
              <a:rPr lang="zh-CN" altLang="zh-CN" sz="2000" dirty="0"/>
              <a:t>）来控制电机，将命令的</a:t>
            </a:r>
            <a:r>
              <a:rPr lang="en-US" altLang="zh-CN" sz="2000" dirty="0"/>
              <a:t>-</a:t>
            </a:r>
            <a:r>
              <a:rPr lang="en-US" altLang="zh-CN" sz="2000" dirty="0" err="1"/>
              <a:t>cpsw</a:t>
            </a:r>
            <a:r>
              <a:rPr lang="en-US" altLang="zh-CN" sz="2000" dirty="0"/>
              <a:t> 2 1 1 m am572x-idk</a:t>
            </a:r>
            <a:r>
              <a:rPr lang="zh-CN" altLang="zh-CN" sz="2000" dirty="0"/>
              <a:t>改成</a:t>
            </a:r>
            <a:r>
              <a:rPr lang="en-US" altLang="zh-CN" sz="2000" dirty="0"/>
              <a:t>-</a:t>
            </a:r>
            <a:r>
              <a:rPr lang="en-US" altLang="zh-CN" sz="2000" dirty="0" err="1"/>
              <a:t>cpsw</a:t>
            </a:r>
            <a:r>
              <a:rPr lang="en-US" altLang="zh-CN" sz="2000" dirty="0"/>
              <a:t> 1 1 1 m am572x-idk</a:t>
            </a:r>
            <a:r>
              <a:rPr lang="zh-CN" altLang="zh-CN" sz="2000" dirty="0"/>
              <a:t>即可。</a:t>
            </a:r>
          </a:p>
        </p:txBody>
      </p:sp>
      <p:sp>
        <p:nvSpPr>
          <p:cNvPr id="3" name="矩形 2"/>
          <p:cNvSpPr/>
          <p:nvPr/>
        </p:nvSpPr>
        <p:spPr>
          <a:xfrm>
            <a:off x="956441" y="5312421"/>
            <a:ext cx="10504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dirty="0"/>
              <a:t>./</a:t>
            </a:r>
            <a:r>
              <a:rPr lang="en-US" altLang="zh-CN" dirty="0" err="1"/>
              <a:t>EcMasterDemoDC_Motor</a:t>
            </a:r>
            <a:r>
              <a:rPr lang="en-US" altLang="zh-CN" dirty="0"/>
              <a:t> -f eni_SANYO_motor.xml -</a:t>
            </a:r>
            <a:r>
              <a:rPr lang="en-US" altLang="zh-CN" dirty="0" err="1"/>
              <a:t>auxclk</a:t>
            </a:r>
            <a:r>
              <a:rPr lang="en-US" altLang="zh-CN" dirty="0"/>
              <a:t> 1000 -v 2 -t 10000 -perf -</a:t>
            </a:r>
            <a:r>
              <a:rPr lang="en-US" altLang="zh-CN" dirty="0" err="1"/>
              <a:t>cpsw</a:t>
            </a:r>
            <a:r>
              <a:rPr lang="en-US" altLang="zh-CN" dirty="0"/>
              <a:t> 2 1 1 m am572x-idk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91386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</a:t>
            </a:r>
            <a:r>
              <a:rPr lang="zh-CN" altLang="en-US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432" y="955462"/>
            <a:ext cx="6584251" cy="52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8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664" y="1425488"/>
            <a:ext cx="6791238" cy="434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79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121683" y="1338671"/>
            <a:ext cx="1604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1. PROFINET®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3853034" y="3381528"/>
            <a:ext cx="43822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/>
              <a:t>PROFINET switch with ASIC and external processor</a:t>
            </a:r>
            <a:endParaRPr lang="zh-CN" altLang="en-US" sz="160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0277" y="4014468"/>
            <a:ext cx="5479255" cy="141744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994" y="2150096"/>
            <a:ext cx="6058425" cy="967824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075206" y="5606555"/>
            <a:ext cx="37845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/>
              <a:t>Integrated PROFINET switch with processor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187237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121683" y="1338671"/>
            <a:ext cx="1604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1. PROFINET®</a:t>
            </a:r>
            <a:endParaRPr lang="zh-CN" altLang="en-US" sz="20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793" y="2151939"/>
            <a:ext cx="6439458" cy="349788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61793" y="5715510"/>
            <a:ext cx="43462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/>
              <a:t>PROFINET slave on a TI </a:t>
            </a:r>
            <a:r>
              <a:rPr lang="en-US" altLang="zh-CN" sz="1600" err="1"/>
              <a:t>Sitara</a:t>
            </a:r>
            <a:r>
              <a:rPr lang="en-US" altLang="zh-CN" sz="1600"/>
              <a:t>™ AM335x processor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378487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Sitara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工业以太网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006069" y="1123729"/>
            <a:ext cx="1604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1. PROFINET®</a:t>
            </a:r>
            <a:endParaRPr lang="zh-CN" altLang="en-US" sz="20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103" y="1629486"/>
            <a:ext cx="6046527" cy="456765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07847" y="6181309"/>
            <a:ext cx="5337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/>
              <a:t>Software architecture for PROFINET slave on </a:t>
            </a:r>
            <a:r>
              <a:rPr lang="en-US" altLang="zh-CN" sz="1600" err="1"/>
              <a:t>Sitara</a:t>
            </a:r>
            <a:r>
              <a:rPr lang="en-US" altLang="zh-CN" sz="1600"/>
              <a:t> processors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224908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4931</TotalTime>
  <Words>1166</Words>
  <Application>Microsoft Office PowerPoint</Application>
  <PresentationFormat>宽屏</PresentationFormat>
  <Paragraphs>222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ethercat</dc:title>
  <dc:creator>Boch Zhou</dc:creator>
  <cp:lastModifiedBy>Microsoft</cp:lastModifiedBy>
  <cp:revision>88</cp:revision>
  <dcterms:created xsi:type="dcterms:W3CDTF">2015-05-05T08:02:00Z</dcterms:created>
  <dcterms:modified xsi:type="dcterms:W3CDTF">2017-04-24T14:17:35Z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