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404" r:id="rId3"/>
    <p:sldId id="259" r:id="rId4"/>
    <p:sldId id="262" r:id="rId5"/>
    <p:sldId id="261" r:id="rId6"/>
    <p:sldId id="455" r:id="rId7"/>
    <p:sldId id="444" r:id="rId8"/>
    <p:sldId id="457" r:id="rId9"/>
    <p:sldId id="433" r:id="rId10"/>
    <p:sldId id="411" r:id="rId11"/>
    <p:sldId id="458" r:id="rId12"/>
    <p:sldId id="446" r:id="rId13"/>
    <p:sldId id="459" r:id="rId14"/>
    <p:sldId id="447" r:id="rId15"/>
    <p:sldId id="460" r:id="rId16"/>
    <p:sldId id="44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feng Liang" initials="wL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3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155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896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4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00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753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4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9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441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2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62C8B-B14F-4D97-AF65-F5344CB8AC3E}" type="datetime1">
              <a:rPr lang="zh-CN" altLang="en-US"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531735" y="2723198"/>
            <a:ext cx="2573338" cy="6591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广州创龙电子科技有限公司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5225" y="3727450"/>
            <a:ext cx="2573338" cy="4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Guangzhou Tronlong Electronic Technology </a:t>
            </a: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Co., Ltd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88563" y="2716213"/>
            <a:ext cx="579437" cy="1362075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26617" y="2716210"/>
            <a:ext cx="6470246" cy="1361582"/>
            <a:chOff x="0" y="2716812"/>
            <a:chExt cx="6109503" cy="1361673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12" name="文本框 6"/>
            <p:cNvSpPr txBox="1"/>
            <p:nvPr/>
          </p:nvSpPr>
          <p:spPr>
            <a:xfrm>
              <a:off x="2707805" y="2751799"/>
              <a:ext cx="3401698" cy="10157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5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AM5728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视频输入端口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VIP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硬件框架讲解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30248" y="2768140"/>
            <a:ext cx="1223962" cy="1223963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7" name="Freeform 9"/>
            <p:cNvSpPr>
              <a:spLocks noEditPoints="1"/>
            </p:cNvSpPr>
            <p:nvPr/>
          </p:nvSpPr>
          <p:spPr>
            <a:xfrm>
              <a:off x="1945451" y="3091502"/>
              <a:ext cx="803035" cy="615763"/>
            </a:xfrm>
            <a:custGeom>
              <a:avLst/>
              <a:gdLst/>
              <a:ahLst/>
              <a:cxnLst>
                <a:cxn ang="0">
                  <a:pos x="123544" y="15589"/>
                </a:cxn>
                <a:cxn ang="0">
                  <a:pos x="208480" y="31178"/>
                </a:cxn>
                <a:cxn ang="0">
                  <a:pos x="146708" y="374134"/>
                </a:cxn>
                <a:cxn ang="0">
                  <a:pos x="30886" y="350751"/>
                </a:cxn>
                <a:cxn ang="0">
                  <a:pos x="123544" y="15589"/>
                </a:cxn>
                <a:cxn ang="0">
                  <a:pos x="138987" y="506640"/>
                </a:cxn>
                <a:cxn ang="0">
                  <a:pos x="123544" y="561202"/>
                </a:cxn>
                <a:cxn ang="0">
                  <a:pos x="779871" y="561202"/>
                </a:cxn>
                <a:cxn ang="0">
                  <a:pos x="803035" y="561202"/>
                </a:cxn>
                <a:cxn ang="0">
                  <a:pos x="803035" y="530024"/>
                </a:cxn>
                <a:cxn ang="0">
                  <a:pos x="803035" y="202656"/>
                </a:cxn>
                <a:cxn ang="0">
                  <a:pos x="803035" y="187067"/>
                </a:cxn>
                <a:cxn ang="0">
                  <a:pos x="795314" y="179273"/>
                </a:cxn>
                <a:cxn ang="0">
                  <a:pos x="694934" y="77945"/>
                </a:cxn>
                <a:cxn ang="0">
                  <a:pos x="687213" y="70150"/>
                </a:cxn>
                <a:cxn ang="0">
                  <a:pos x="671770" y="70150"/>
                </a:cxn>
                <a:cxn ang="0">
                  <a:pos x="239366" y="70150"/>
                </a:cxn>
                <a:cxn ang="0">
                  <a:pos x="239366" y="132506"/>
                </a:cxn>
                <a:cxn ang="0">
                  <a:pos x="648605" y="132506"/>
                </a:cxn>
                <a:cxn ang="0">
                  <a:pos x="640884" y="218245"/>
                </a:cxn>
                <a:cxn ang="0">
                  <a:pos x="640884" y="233834"/>
                </a:cxn>
                <a:cxn ang="0">
                  <a:pos x="656327" y="233834"/>
                </a:cxn>
                <a:cxn ang="0">
                  <a:pos x="748985" y="226040"/>
                </a:cxn>
                <a:cxn ang="0">
                  <a:pos x="748985" y="506640"/>
                </a:cxn>
                <a:cxn ang="0">
                  <a:pos x="138987" y="506640"/>
                </a:cxn>
                <a:cxn ang="0">
                  <a:pos x="733542" y="202656"/>
                </a:cxn>
                <a:cxn ang="0">
                  <a:pos x="664048" y="202656"/>
                </a:cxn>
                <a:cxn ang="0">
                  <a:pos x="671770" y="140300"/>
                </a:cxn>
                <a:cxn ang="0">
                  <a:pos x="733542" y="202656"/>
                </a:cxn>
                <a:cxn ang="0">
                  <a:pos x="247088" y="335162"/>
                </a:cxn>
                <a:cxn ang="0">
                  <a:pos x="571390" y="335162"/>
                </a:cxn>
                <a:cxn ang="0">
                  <a:pos x="571390" y="350751"/>
                </a:cxn>
                <a:cxn ang="0">
                  <a:pos x="247088" y="350751"/>
                </a:cxn>
                <a:cxn ang="0">
                  <a:pos x="247088" y="335162"/>
                </a:cxn>
                <a:cxn ang="0">
                  <a:pos x="247088" y="249423"/>
                </a:cxn>
                <a:cxn ang="0">
                  <a:pos x="548226" y="249423"/>
                </a:cxn>
                <a:cxn ang="0">
                  <a:pos x="548226" y="272806"/>
                </a:cxn>
                <a:cxn ang="0">
                  <a:pos x="247088" y="272806"/>
                </a:cxn>
                <a:cxn ang="0">
                  <a:pos x="247088" y="249423"/>
                </a:cxn>
                <a:cxn ang="0">
                  <a:pos x="247088" y="171478"/>
                </a:cxn>
                <a:cxn ang="0">
                  <a:pos x="548226" y="171478"/>
                </a:cxn>
                <a:cxn ang="0">
                  <a:pos x="548226" y="194862"/>
                </a:cxn>
                <a:cxn ang="0">
                  <a:pos x="247088" y="194862"/>
                </a:cxn>
                <a:cxn ang="0">
                  <a:pos x="247088" y="171478"/>
                </a:cxn>
                <a:cxn ang="0">
                  <a:pos x="23164" y="514435"/>
                </a:cxn>
                <a:cxn ang="0">
                  <a:pos x="69493" y="530024"/>
                </a:cxn>
                <a:cxn ang="0">
                  <a:pos x="69493" y="576791"/>
                </a:cxn>
                <a:cxn ang="0">
                  <a:pos x="38607" y="615763"/>
                </a:cxn>
                <a:cxn ang="0">
                  <a:pos x="15443" y="607969"/>
                </a:cxn>
                <a:cxn ang="0">
                  <a:pos x="0" y="561202"/>
                </a:cxn>
                <a:cxn ang="0">
                  <a:pos x="23164" y="514435"/>
                </a:cxn>
                <a:cxn ang="0">
                  <a:pos x="30886" y="374134"/>
                </a:cxn>
                <a:cxn ang="0">
                  <a:pos x="15443" y="506640"/>
                </a:cxn>
                <a:cxn ang="0">
                  <a:pos x="92658" y="522229"/>
                </a:cxn>
                <a:cxn ang="0">
                  <a:pos x="131265" y="397518"/>
                </a:cxn>
                <a:cxn ang="0">
                  <a:pos x="30886" y="374134"/>
                </a:cxn>
              </a:cxnLst>
              <a:rect l="0" t="0" r="0" b="0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5584" y="2770346"/>
            <a:ext cx="1223963" cy="1223963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09" name="Freeform 5"/>
            <p:cNvSpPr>
              <a:spLocks noEditPoints="1"/>
            </p:cNvSpPr>
            <p:nvPr/>
          </p:nvSpPr>
          <p:spPr>
            <a:xfrm>
              <a:off x="446632" y="3034538"/>
              <a:ext cx="775907" cy="729691"/>
            </a:xfrm>
            <a:custGeom>
              <a:avLst/>
              <a:gdLst/>
              <a:ahLst/>
              <a:cxnLst>
                <a:cxn ang="0">
                  <a:pos x="63992" y="80186"/>
                </a:cxn>
                <a:cxn ang="0">
                  <a:pos x="223973" y="80186"/>
                </a:cxn>
                <a:cxn ang="0">
                  <a:pos x="327961" y="360836"/>
                </a:cxn>
                <a:cxn ang="0">
                  <a:pos x="407951" y="328762"/>
                </a:cxn>
                <a:cxn ang="0">
                  <a:pos x="471943" y="368855"/>
                </a:cxn>
                <a:cxn ang="0">
                  <a:pos x="527937" y="216502"/>
                </a:cxn>
                <a:cxn ang="0">
                  <a:pos x="583930" y="272632"/>
                </a:cxn>
                <a:cxn ang="0">
                  <a:pos x="663920" y="184427"/>
                </a:cxn>
                <a:cxn ang="0">
                  <a:pos x="583930" y="320743"/>
                </a:cxn>
                <a:cxn ang="0">
                  <a:pos x="535936" y="264613"/>
                </a:cxn>
                <a:cxn ang="0">
                  <a:pos x="487942" y="408948"/>
                </a:cxn>
                <a:cxn ang="0">
                  <a:pos x="407951" y="360836"/>
                </a:cxn>
                <a:cxn ang="0">
                  <a:pos x="327961" y="360836"/>
                </a:cxn>
                <a:cxn ang="0">
                  <a:pos x="591929" y="689598"/>
                </a:cxn>
                <a:cxn ang="0">
                  <a:pos x="343959" y="729691"/>
                </a:cxn>
                <a:cxn ang="0">
                  <a:pos x="503940" y="545264"/>
                </a:cxn>
                <a:cxn ang="0">
                  <a:pos x="775907" y="545264"/>
                </a:cxn>
                <a:cxn ang="0">
                  <a:pos x="775907" y="48111"/>
                </a:cxn>
                <a:cxn ang="0">
                  <a:pos x="743911" y="24056"/>
                </a:cxn>
                <a:cxn ang="0">
                  <a:pos x="271967" y="72167"/>
                </a:cxn>
                <a:cxn ang="0">
                  <a:pos x="719914" y="489134"/>
                </a:cxn>
                <a:cxn ang="0">
                  <a:pos x="287965" y="545264"/>
                </a:cxn>
                <a:cxn ang="0">
                  <a:pos x="431948" y="673561"/>
                </a:cxn>
                <a:cxn ang="0">
                  <a:pos x="503940" y="545264"/>
                </a:cxn>
                <a:cxn ang="0">
                  <a:pos x="55993" y="441022"/>
                </a:cxn>
                <a:cxn ang="0">
                  <a:pos x="111987" y="729691"/>
                </a:cxn>
                <a:cxn ang="0">
                  <a:pos x="159981" y="481115"/>
                </a:cxn>
                <a:cxn ang="0">
                  <a:pos x="247970" y="729691"/>
                </a:cxn>
                <a:cxn ang="0">
                  <a:pos x="223973" y="264613"/>
                </a:cxn>
                <a:cxn ang="0">
                  <a:pos x="439947" y="192446"/>
                </a:cxn>
                <a:cxn ang="0">
                  <a:pos x="159981" y="184427"/>
                </a:cxn>
                <a:cxn ang="0">
                  <a:pos x="151982" y="216502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43983" y="376873"/>
                </a:cxn>
                <a:cxn ang="0">
                  <a:pos x="127985" y="216502"/>
                </a:cxn>
                <a:cxn ang="0">
                  <a:pos x="127985" y="184427"/>
                </a:cxn>
                <a:cxn ang="0">
                  <a:pos x="0" y="400929"/>
                </a:cxn>
              </a:cxnLst>
              <a:rect l="0" t="0" r="0" b="0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729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parser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（视频分析器）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91682" y="1472703"/>
            <a:ext cx="98811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主要功能：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负责采集外部视频数据进入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模块。</a:t>
            </a:r>
            <a:endParaRPr lang="en-US" altLang="zh-CN" sz="24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4729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parser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（视频分析器）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61052" y="997882"/>
            <a:ext cx="1075850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主要特性：</a:t>
            </a:r>
            <a:endParaRPr lang="en-US" altLang="zh-CN" sz="2400" dirty="0"/>
          </a:p>
          <a:p>
            <a:endParaRPr lang="en-US" altLang="zh-CN" sz="2400" dirty="0"/>
          </a:p>
          <a:p>
            <a:pPr marL="342900" indent="-342900">
              <a:buAutoNum type="arabicPeriod"/>
            </a:pPr>
            <a:r>
              <a:rPr lang="zh-CN" altLang="en-US" sz="2400" dirty="0"/>
              <a:t>一个</a:t>
            </a:r>
            <a:r>
              <a:rPr lang="en-US" altLang="zh-CN" sz="2400" dirty="0"/>
              <a:t>VIP</a:t>
            </a:r>
            <a:r>
              <a:rPr lang="zh-CN" altLang="en-US" sz="2400" dirty="0"/>
              <a:t>模块包含两个</a:t>
            </a:r>
            <a:r>
              <a:rPr lang="en-US" altLang="zh-CN" sz="2400" dirty="0"/>
              <a:t>VIP_PARSER</a:t>
            </a:r>
            <a:r>
              <a:rPr lang="zh-CN" altLang="en-US" sz="2400" dirty="0"/>
              <a:t>模块，每一个</a:t>
            </a:r>
            <a:r>
              <a:rPr lang="en-US" altLang="zh-CN" sz="2400" dirty="0"/>
              <a:t>VIP_PARSER</a:t>
            </a:r>
            <a:r>
              <a:rPr lang="zh-CN" altLang="en-US" sz="2400" dirty="0"/>
              <a:t>模块支持两个像素时钟输入域（</a:t>
            </a:r>
            <a:r>
              <a:rPr lang="en-US" altLang="zh-CN" sz="2400" dirty="0"/>
              <a:t>port A</a:t>
            </a:r>
            <a:r>
              <a:rPr lang="zh-CN" altLang="en-US" sz="2400" dirty="0"/>
              <a:t>、</a:t>
            </a:r>
            <a:r>
              <a:rPr lang="en-US" altLang="zh-CN" sz="2400" dirty="0"/>
              <a:t>port B</a:t>
            </a:r>
            <a:r>
              <a:rPr lang="zh-CN" altLang="en-US" sz="2400" dirty="0"/>
              <a:t>）。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en-US" altLang="zh-CN" sz="2400" dirty="0"/>
          </a:p>
          <a:p>
            <a:pPr marL="342900" indent="-342900">
              <a:buAutoNum type="arabicPeriod"/>
            </a:pPr>
            <a:r>
              <a:rPr lang="zh-CN" altLang="en-US" sz="2400" dirty="0"/>
              <a:t>每一个像素时钟输入域支持嵌入（</a:t>
            </a:r>
            <a:r>
              <a:rPr lang="en-US" altLang="zh-CN" sz="2400" dirty="0"/>
              <a:t>BT656/BT1120 24bit </a:t>
            </a:r>
            <a:r>
              <a:rPr lang="zh-CN" altLang="en-US" sz="2400" dirty="0"/>
              <a:t>或</a:t>
            </a:r>
            <a:r>
              <a:rPr lang="en-US" altLang="zh-CN" sz="2400" dirty="0"/>
              <a:t>BT656 8bit</a:t>
            </a:r>
            <a:r>
              <a:rPr lang="zh-CN" altLang="en-US" sz="2400" dirty="0"/>
              <a:t>）和分离（</a:t>
            </a:r>
            <a:r>
              <a:rPr lang="en-US" altLang="zh-CN" sz="2400" dirty="0"/>
              <a:t>BT601</a:t>
            </a:r>
            <a:r>
              <a:rPr lang="zh-CN" altLang="en-US" sz="2400" dirty="0"/>
              <a:t>）同步模式。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en-US" altLang="zh-CN" sz="2400" dirty="0"/>
          </a:p>
          <a:p>
            <a:pPr marL="342900" indent="-342900">
              <a:buAutoNum type="arabicPeriod"/>
            </a:pPr>
            <a:r>
              <a:rPr lang="zh-CN" altLang="en-US" sz="2400" dirty="0"/>
              <a:t>嵌入同步数据接口支持单路或多路复用视频源，分离同步数据接口只支持单路视频输入。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en-US" altLang="zh-CN" sz="2400" dirty="0"/>
          </a:p>
          <a:p>
            <a:pPr marL="342900" indent="-342900">
              <a:buAutoNum type="arabicPeriod"/>
            </a:pPr>
            <a:r>
              <a:rPr lang="zh-CN" altLang="en-US" sz="2400" dirty="0"/>
              <a:t>多路复用数据只能出现在嵌入式同步模式。</a:t>
            </a:r>
            <a:endParaRPr lang="en-US" altLang="zh-CN" sz="2400" dirty="0"/>
          </a:p>
          <a:p>
            <a:pPr marL="342900" indent="-342900">
              <a:buAutoNum type="arabicPeriod"/>
            </a:pPr>
            <a:endParaRPr lang="en-US" altLang="zh-CN" sz="2400" dirty="0"/>
          </a:p>
          <a:p>
            <a:pPr marL="342900" indent="-342900">
              <a:buAutoNum type="arabicPeriod"/>
            </a:pPr>
            <a:r>
              <a:rPr lang="en-US" altLang="zh-CN" sz="2400" dirty="0"/>
              <a:t>Port A</a:t>
            </a:r>
            <a:r>
              <a:rPr lang="zh-CN" altLang="en-US" sz="2400" dirty="0"/>
              <a:t>在</a:t>
            </a:r>
            <a:r>
              <a:rPr lang="en-US" altLang="zh-CN" sz="2400" dirty="0"/>
              <a:t>16bit</a:t>
            </a:r>
            <a:r>
              <a:rPr lang="zh-CN" altLang="en-US" sz="2400" dirty="0"/>
              <a:t>或</a:t>
            </a:r>
            <a:r>
              <a:rPr lang="en-US" altLang="zh-CN" sz="2400" dirty="0"/>
              <a:t>24bit</a:t>
            </a:r>
            <a:r>
              <a:rPr lang="zh-CN" altLang="en-US" sz="2400" dirty="0"/>
              <a:t>模式下最高支持大小为</a:t>
            </a:r>
            <a:r>
              <a:rPr lang="en-US" altLang="zh-CN" sz="2400" dirty="0"/>
              <a:t>WUXGA (1920 × 1200) </a:t>
            </a:r>
            <a:r>
              <a:rPr lang="zh-CN" altLang="en-US" sz="2400" dirty="0"/>
              <a:t>视频输入。</a:t>
            </a:r>
            <a:endParaRPr lang="en-US" altLang="zh-CN" sz="2400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8110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321792"/>
            <a:ext cx="7171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processing blocks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（视频处理模块）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1682" y="1380011"/>
            <a:ext cx="99464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主要功能：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包括</a:t>
            </a:r>
            <a:r>
              <a:rPr lang="en-US" altLang="zh-CN" sz="2400" dirty="0">
                <a:latin typeface="+mn-ea"/>
              </a:rPr>
              <a:t>CSC</a:t>
            </a:r>
            <a:r>
              <a:rPr lang="zh-CN" altLang="en-US" sz="2400" dirty="0">
                <a:latin typeface="+mn-ea"/>
              </a:rPr>
              <a:t>（</a:t>
            </a:r>
            <a:r>
              <a:rPr lang="en-US" altLang="zh-CN" sz="2400" dirty="0">
                <a:latin typeface="+mn-ea"/>
              </a:rPr>
              <a:t>Color Space Converter</a:t>
            </a:r>
            <a:r>
              <a:rPr lang="zh-CN" altLang="en-US" sz="2400" dirty="0">
                <a:latin typeface="+mn-ea"/>
              </a:rPr>
              <a:t>）、</a:t>
            </a:r>
            <a:r>
              <a:rPr lang="en-US" altLang="zh-CN" sz="2400" dirty="0">
                <a:latin typeface="+mn-ea"/>
              </a:rPr>
              <a:t>SC</a:t>
            </a:r>
            <a:r>
              <a:rPr lang="zh-CN" altLang="en-US" sz="2400" dirty="0">
                <a:latin typeface="+mn-ea"/>
              </a:rPr>
              <a:t>（</a:t>
            </a:r>
            <a:r>
              <a:rPr lang="en-US" altLang="zh-CN" sz="2400" dirty="0">
                <a:latin typeface="+mn-ea"/>
              </a:rPr>
              <a:t>Scaler</a:t>
            </a:r>
            <a:r>
              <a:rPr lang="zh-CN" altLang="en-US" sz="2400" dirty="0">
                <a:latin typeface="+mn-ea"/>
              </a:rPr>
              <a:t>）和 </a:t>
            </a:r>
            <a:r>
              <a:rPr lang="en-US" altLang="zh-CN" sz="2400" dirty="0">
                <a:latin typeface="+mn-ea"/>
              </a:rPr>
              <a:t>CHR_DS </a:t>
            </a:r>
            <a:r>
              <a:rPr lang="zh-CN" altLang="en-US" sz="2400" dirty="0">
                <a:latin typeface="+mn-ea"/>
              </a:rPr>
              <a:t>（</a:t>
            </a:r>
            <a:r>
              <a:rPr lang="en-US" altLang="zh-CN" sz="2400" dirty="0">
                <a:latin typeface="+mn-ea"/>
              </a:rPr>
              <a:t>Chroma Down-Sampler</a:t>
            </a:r>
            <a:r>
              <a:rPr lang="zh-CN" altLang="en-US" sz="2400" dirty="0">
                <a:latin typeface="+mn-ea"/>
              </a:rPr>
              <a:t>），主要完成颜色空间转换、图像缩放和色度下采样工作。</a:t>
            </a:r>
            <a:endParaRPr lang="en-US" altLang="zh-CN" sz="2400" dirty="0"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7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44403" y="321792"/>
            <a:ext cx="7171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processing blocks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（视频处理模块）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1012" y="1275899"/>
            <a:ext cx="106185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缩放器支持独立垂直和水平上下缩放。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缩放器支持</a:t>
            </a:r>
            <a:r>
              <a:rPr lang="en-US" altLang="zh-CN" sz="2400" dirty="0">
                <a:latin typeface="+mn-ea"/>
              </a:rPr>
              <a:t>1080P</a:t>
            </a:r>
            <a:r>
              <a:rPr lang="zh-CN" altLang="en-US" sz="2400" dirty="0">
                <a:latin typeface="+mn-ea"/>
              </a:rPr>
              <a:t>输入和输出。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缩放器支持</a:t>
            </a:r>
            <a:r>
              <a:rPr lang="en-US" altLang="zh-CN" sz="2400" dirty="0">
                <a:latin typeface="+mn-ea"/>
              </a:rPr>
              <a:t>YCbCr422</a:t>
            </a:r>
            <a:r>
              <a:rPr lang="zh-CN" altLang="en-US" sz="2400" dirty="0">
                <a:latin typeface="+mn-ea"/>
              </a:rPr>
              <a:t>输入和输出。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缩放器最大水平缩放比例仅受输出线缓冲器限制（</a:t>
            </a:r>
            <a:r>
              <a:rPr lang="en-US" altLang="zh-CN" sz="2400" dirty="0">
                <a:latin typeface="+mn-ea"/>
              </a:rPr>
              <a:t>2047</a:t>
            </a:r>
            <a:r>
              <a:rPr lang="zh-CN" altLang="en-US" sz="2400" dirty="0">
                <a:latin typeface="+mn-ea"/>
              </a:rPr>
              <a:t>个像素）。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颜色空间转换支持</a:t>
            </a:r>
            <a:r>
              <a:rPr lang="en-US" altLang="zh-CN" sz="2400" dirty="0">
                <a:latin typeface="+mn-ea"/>
              </a:rPr>
              <a:t>YUV422/YUV444/RGB888</a:t>
            </a:r>
            <a:r>
              <a:rPr lang="zh-CN" altLang="en-US" sz="2400" dirty="0">
                <a:latin typeface="+mn-ea"/>
              </a:rPr>
              <a:t>之间互相转换，支持</a:t>
            </a:r>
            <a:r>
              <a:rPr lang="en-US" altLang="zh-CN" sz="2400" dirty="0">
                <a:latin typeface="+mn-ea"/>
              </a:rPr>
              <a:t>YUV422/YUV444/RGB888</a:t>
            </a:r>
            <a:r>
              <a:rPr lang="zh-CN" altLang="en-US" sz="2400" dirty="0">
                <a:latin typeface="+mn-ea"/>
              </a:rPr>
              <a:t>转</a:t>
            </a:r>
            <a:r>
              <a:rPr lang="en-US" altLang="zh-CN" sz="2400" dirty="0">
                <a:latin typeface="+mn-ea"/>
              </a:rPr>
              <a:t>YUV420</a:t>
            </a:r>
            <a:r>
              <a:rPr lang="zh-CN" altLang="en-US" sz="2400" dirty="0">
                <a:latin typeface="+mn-ea"/>
              </a:rPr>
              <a:t>。</a:t>
            </a:r>
            <a:endParaRPr lang="en-US" altLang="zh-CN" sz="2400" dirty="0">
              <a:latin typeface="+mn-ea"/>
            </a:endParaRP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48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801938" y="337794"/>
            <a:ext cx="8330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Port Direct Memory Access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VPDMA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2800" dirty="0"/>
            </a:b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91682" y="1231641"/>
            <a:ext cx="988111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主要功能：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主要负责在外部内存和内部处理模块（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）之间搬运视频数据，</a:t>
            </a:r>
            <a:r>
              <a:rPr lang="en-US" altLang="zh-CN" sz="2400" dirty="0">
                <a:latin typeface="+mn-ea"/>
              </a:rPr>
              <a:t>VPDMA</a:t>
            </a:r>
            <a:r>
              <a:rPr lang="zh-CN" altLang="en-US" sz="2400" dirty="0">
                <a:latin typeface="+mn-ea"/>
              </a:rPr>
              <a:t>能够缓存数据，然后提供一定视频格式的数据。</a:t>
            </a:r>
            <a:endParaRPr lang="en-US" altLang="zh-CN" sz="2400" dirty="0"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89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801938" y="337794"/>
            <a:ext cx="8330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Video Port Direct Memory Access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VPDMA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2800" dirty="0"/>
            </a:b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3935" y="1231641"/>
            <a:ext cx="1183121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zh-CN" altLang="en-US" sz="2400" dirty="0">
                <a:latin typeface="+mn-ea"/>
              </a:rPr>
              <a:t>支持以下数据格式：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RGB: RGB565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ARGB1555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ARGB-4444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RGBA-5551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RGBA-4444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ARGB24-6666</a:t>
            </a:r>
            <a:r>
              <a:rPr lang="zh-CN" altLang="en-US" sz="2400" dirty="0">
                <a:latin typeface="+mn-ea"/>
              </a:rPr>
              <a:t>、   </a:t>
            </a:r>
            <a:r>
              <a:rPr lang="en-US" altLang="zh-CN" sz="2400" dirty="0">
                <a:latin typeface="+mn-ea"/>
              </a:rPr>
              <a:t>RGB24-888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ARGB32-8888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RGBA24-6666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RGBA32-8888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BGR16-565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ABGR-1555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ABGR-4444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BGRA-5551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BGRA-4444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ABGR24-6666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BGR24-888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ABGR32-8888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BGRA24-6666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BGRA32-8888 </a:t>
            </a:r>
            <a:br>
              <a:rPr lang="en-US" altLang="zh-CN" sz="2400" dirty="0">
                <a:latin typeface="+mn-ea"/>
              </a:rPr>
            </a:b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YUV: YUV444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YUV422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YUV420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C444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C422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C420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CY422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YCbC444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YCB422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447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>
          <a:xfrm>
            <a:off x="0" y="26670"/>
            <a:ext cx="12192000" cy="6872288"/>
            <a:chOff x="0" y="0"/>
            <a:chExt cx="12192000" cy="6872515"/>
          </a:xfrm>
        </p:grpSpPr>
        <p:sp>
          <p:nvSpPr>
            <p:cNvPr id="32771" name="矩形 4"/>
            <p:cNvSpPr/>
            <p:nvPr/>
          </p:nvSpPr>
          <p:spPr>
            <a:xfrm>
              <a:off x="0" y="5406913"/>
              <a:ext cx="12192000" cy="1465602"/>
            </a:xfrm>
            <a:prstGeom prst="rect">
              <a:avLst/>
            </a:prstGeom>
            <a:solidFill>
              <a:srgbClr val="D8D8D8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72" name="矩形 3"/>
            <p:cNvSpPr/>
            <p:nvPr/>
          </p:nvSpPr>
          <p:spPr>
            <a:xfrm>
              <a:off x="0" y="0"/>
              <a:ext cx="12192000" cy="5529943"/>
            </a:xfrm>
            <a:prstGeom prst="rect">
              <a:avLst/>
            </a:prstGeom>
            <a:solidFill>
              <a:srgbClr val="1E4E79"/>
            </a:solidFill>
            <a:ln w="9525">
              <a:noFill/>
              <a:miter/>
            </a:ln>
          </p:spPr>
          <p:txBody>
            <a:bodyPr anchor="ctr"/>
            <a:lstStyle/>
            <a:p>
              <a:pPr lvl="0" algn="ctr"/>
              <a:endParaRPr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2773" name="直接连接符 14"/>
          <p:cNvSpPr/>
          <p:nvPr/>
        </p:nvSpPr>
        <p:spPr>
          <a:xfrm>
            <a:off x="-65087" y="5511800"/>
            <a:ext cx="12285662" cy="0"/>
          </a:xfrm>
          <a:prstGeom prst="line">
            <a:avLst/>
          </a:prstGeom>
          <a:ln w="381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直接连接符 9"/>
          <p:cNvSpPr/>
          <p:nvPr/>
        </p:nvSpPr>
        <p:spPr>
          <a:xfrm>
            <a:off x="6096000" y="5556250"/>
            <a:ext cx="6096000" cy="0"/>
          </a:xfrm>
          <a:prstGeom prst="line">
            <a:avLst/>
          </a:prstGeom>
          <a:ln w="38100" cap="flat" cmpd="sng">
            <a:solidFill>
              <a:srgbClr val="595959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5" name="Title 1"/>
          <p:cNvSpPr/>
          <p:nvPr/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>
            <a:normAutofit/>
          </a:bodyPr>
          <a:lstStyle/>
          <a:p>
            <a:pPr lvl="0" algn="l" eaLnBrk="1" latinLnBrk="0" hangingPunct="1">
              <a:spcBef>
                <a:spcPct val="0"/>
              </a:spcBef>
              <a:buNone/>
            </a:pPr>
            <a:br>
              <a:rPr lang="zh-CN" altLang="en-US" sz="1800" dirty="0">
                <a:solidFill>
                  <a:srgbClr val="000000"/>
                </a:solidFill>
                <a:latin typeface="Calibri" panose="020F0502020204030204" charset="0"/>
                <a:ea typeface="Calibri" panose="020F0502020204030204" charset="0"/>
                <a:sym typeface="Calibri" panose="020F0502020204030204" charset="0"/>
              </a:rPr>
            </a:br>
            <a:endParaRPr lang="zh-CN" altLang="en-US" sz="1800" dirty="0">
              <a:solidFill>
                <a:srgbClr val="000000"/>
              </a:solidFill>
              <a:latin typeface="Calibri Light" panose="020F0302020204030204" charset="0"/>
              <a:ea typeface="宋体" panose="02010600030101010101" pitchFamily="2" charset="-122"/>
              <a:sym typeface="Calibri Light" panose="020F0302020204030204" charset="0"/>
            </a:endParaRPr>
          </a:p>
        </p:txBody>
      </p:sp>
      <p:sp>
        <p:nvSpPr>
          <p:cNvPr id="32776" name="直接连接符 5"/>
          <p:cNvSpPr/>
          <p:nvPr/>
        </p:nvSpPr>
        <p:spPr>
          <a:xfrm flipV="1">
            <a:off x="4876800" y="2568575"/>
            <a:ext cx="0" cy="1570038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  <a:endParaRPr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7" name="文本框 6"/>
          <p:cNvSpPr/>
          <p:nvPr/>
        </p:nvSpPr>
        <p:spPr>
          <a:xfrm>
            <a:off x="5022215" y="2568575"/>
            <a:ext cx="6141720" cy="1566545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           </a:t>
            </a:r>
            <a:r>
              <a:rPr lang="zh-CN" altLang="en-US" sz="9600" dirty="0">
                <a:solidFill>
                  <a:srgbClr val="276399"/>
                </a:solidFill>
                <a:latin typeface="Impact" panose="020B0806030902050204" charset="0"/>
                <a:ea typeface="宋体" panose="02010600030101010101" pitchFamily="2" charset="-122"/>
                <a:sym typeface="Impact" panose="020B0806030902050204" charset="0"/>
              </a:rPr>
              <a:t>谢谢</a:t>
            </a:r>
          </a:p>
        </p:txBody>
      </p:sp>
      <p:sp>
        <p:nvSpPr>
          <p:cNvPr id="32778" name="矩形 21"/>
          <p:cNvSpPr/>
          <p:nvPr/>
        </p:nvSpPr>
        <p:spPr>
          <a:xfrm>
            <a:off x="10560050" y="2568575"/>
            <a:ext cx="1631950" cy="1554163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9" name="矩形 22"/>
          <p:cNvSpPr/>
          <p:nvPr/>
        </p:nvSpPr>
        <p:spPr>
          <a:xfrm>
            <a:off x="0" y="2544763"/>
            <a:ext cx="1246188" cy="156845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 anchor="ctr"/>
          <a:lstStyle/>
          <a:p>
            <a:pPr lvl="0" algn="ctr" eaLnBrk="1" hangingPunct="1"/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0" name="矩形 25"/>
          <p:cNvSpPr/>
          <p:nvPr/>
        </p:nvSpPr>
        <p:spPr>
          <a:xfrm>
            <a:off x="1313180" y="2545080"/>
            <a:ext cx="2925763" cy="3841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 eaLnBrk="1" hangingPunct="1"/>
            <a:r>
              <a:rPr lang="zh-CN" altLang="en-US" dirty="0">
                <a:solidFill>
                  <a:schemeClr val="bg1"/>
                </a:solidFill>
                <a:latin typeface="Aharoni" charset="0"/>
                <a:ea typeface="微软雅黑" panose="020B0503020204020204" pitchFamily="34" charset="-122"/>
                <a:sym typeface="Aharoni" charset="0"/>
              </a:rPr>
              <a:t>广州创龙电子科技有限公司</a:t>
            </a:r>
          </a:p>
        </p:txBody>
      </p:sp>
      <p:sp>
        <p:nvSpPr>
          <p:cNvPr id="32781" name="矩形 24"/>
          <p:cNvSpPr/>
          <p:nvPr/>
        </p:nvSpPr>
        <p:spPr>
          <a:xfrm>
            <a:off x="1312863" y="3224530"/>
            <a:ext cx="3433762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l" eaLnBrk="1" hangingPunct="1"/>
            <a:endParaRPr lang="zh-CN" altLang="en-US" dirty="0">
              <a:solidFill>
                <a:schemeClr val="bg1"/>
              </a:solidFill>
              <a:latin typeface="方正姚体" panose="02010601030101010101" charset="-122"/>
              <a:ea typeface="方正姚体" panose="02010601030101010101" charset="-122"/>
              <a:sym typeface="方正姚体" panose="02010601030101010101" charset="-122"/>
            </a:endParaRP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官网:www.tronlong.com</a:t>
            </a:r>
          </a:p>
          <a:p>
            <a:pPr lvl="0" eaLnBrk="1" hangingPunct="1"/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论坛:51</a:t>
            </a:r>
            <a:r>
              <a:rPr lang="en-US" altLang="zh-CN" dirty="0" err="1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ele</a:t>
            </a:r>
            <a:r>
              <a:rPr lang="zh-CN" altLang="en-US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.ne</a:t>
            </a:r>
            <a:r>
              <a:rPr lang="en-US" altLang="zh-CN" dirty="0">
                <a:solidFill>
                  <a:schemeClr val="bg1"/>
                </a:solidFill>
                <a:latin typeface="方正姚体" panose="02010601030101010101" charset="-122"/>
                <a:ea typeface="方正姚体" panose="02010601030101010101" charset="-122"/>
                <a:sym typeface="方正姚体" panose="02010601030101010101" charset="-122"/>
              </a:rPr>
              <a:t>t</a:t>
            </a:r>
          </a:p>
        </p:txBody>
      </p:sp>
      <p:pic>
        <p:nvPicPr>
          <p:cNvPr id="2" name="图片 1" descr="二维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215" y="2584450"/>
            <a:ext cx="1863777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015652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1497013" y="-6350"/>
            <a:ext cx="4635500" cy="6904038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1213" y="1625600"/>
            <a:ext cx="828675" cy="828675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27008" y="3942576"/>
            <a:ext cx="827088" cy="828675"/>
            <a:chOff x="2655801" y="3904558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655801" y="3904558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732794" y="4044259"/>
              <a:ext cx="674014" cy="548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95470" y="1721485"/>
            <a:ext cx="558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视频输入端口 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简介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554504" y="4078753"/>
            <a:ext cx="5950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视频输入端口 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三大组成部分介绍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1953" y="2872443"/>
            <a:ext cx="466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视频输入端口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4645025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da-DK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2105" y="3375025"/>
            <a:ext cx="4329054" cy="217261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 </a:t>
            </a:r>
            <a:r>
              <a: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8" name="文本框 13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AM5728 VIP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框图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638" y="925513"/>
            <a:ext cx="7496175" cy="552291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3934" y="1277779"/>
            <a:ext cx="404948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三个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模块，支持</a:t>
            </a:r>
            <a:r>
              <a:rPr lang="en-US" altLang="zh-CN" sz="2400" dirty="0">
                <a:latin typeface="+mn-ea"/>
              </a:rPr>
              <a:t>6</a:t>
            </a:r>
            <a:r>
              <a:rPr lang="zh-CN" altLang="en-US" sz="2400" dirty="0">
                <a:latin typeface="+mn-ea"/>
              </a:rPr>
              <a:t>通道输入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2. </a:t>
            </a:r>
            <a:r>
              <a:rPr lang="zh-CN" altLang="en-US" sz="2400" dirty="0">
                <a:latin typeface="+mn-ea"/>
              </a:rPr>
              <a:t>一个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由两个</a:t>
            </a:r>
            <a:r>
              <a:rPr lang="en-US" altLang="zh-CN" sz="2400" dirty="0">
                <a:latin typeface="+mn-ea"/>
              </a:rPr>
              <a:t>VIP Slice</a:t>
            </a:r>
            <a:r>
              <a:rPr lang="zh-CN" altLang="en-US" sz="2400" dirty="0">
                <a:latin typeface="+mn-ea"/>
              </a:rPr>
              <a:t>和一个</a:t>
            </a:r>
            <a:r>
              <a:rPr lang="en-US" altLang="zh-CN" sz="2400" dirty="0">
                <a:latin typeface="+mn-ea"/>
              </a:rPr>
              <a:t>VPDMA</a:t>
            </a:r>
            <a:r>
              <a:rPr lang="zh-CN" altLang="en-US" sz="2400" dirty="0">
                <a:latin typeface="+mn-ea"/>
              </a:rPr>
              <a:t>组成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3. </a:t>
            </a:r>
            <a:r>
              <a:rPr lang="zh-CN" altLang="en-US" sz="2400" dirty="0">
                <a:latin typeface="+mn-ea"/>
              </a:rPr>
              <a:t>一个</a:t>
            </a:r>
            <a:r>
              <a:rPr lang="en-US" altLang="zh-CN" sz="2400" dirty="0">
                <a:latin typeface="+mn-ea"/>
              </a:rPr>
              <a:t>VIP Slice</a:t>
            </a:r>
            <a:r>
              <a:rPr lang="zh-CN" altLang="en-US" sz="2400" dirty="0">
                <a:latin typeface="+mn-ea"/>
              </a:rPr>
              <a:t>分为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端口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</a:endParaRPr>
          </a:p>
          <a:p>
            <a:r>
              <a:rPr lang="en-US" altLang="zh-CN" sz="2400" dirty="0">
                <a:latin typeface="+mn-ea"/>
              </a:rPr>
              <a:t>4. VIP1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VIP2</a:t>
            </a:r>
            <a:r>
              <a:rPr lang="zh-CN" altLang="en-US" sz="2400" dirty="0">
                <a:latin typeface="+mn-ea"/>
              </a:rPr>
              <a:t>分别支持两个 </a:t>
            </a:r>
            <a:r>
              <a:rPr lang="en-US" altLang="zh-CN" sz="2400" dirty="0">
                <a:latin typeface="+mn-ea"/>
              </a:rPr>
              <a:t>24bit</a:t>
            </a:r>
            <a:r>
              <a:rPr lang="zh-CN" altLang="en-US" sz="2400" dirty="0">
                <a:latin typeface="+mn-ea"/>
              </a:rPr>
              <a:t>视频接口和两个</a:t>
            </a:r>
            <a:r>
              <a:rPr lang="en-US" altLang="zh-CN" sz="2400" dirty="0">
                <a:latin typeface="+mn-ea"/>
              </a:rPr>
              <a:t>8bit</a:t>
            </a:r>
            <a:r>
              <a:rPr lang="zh-CN" altLang="en-US" sz="2400" dirty="0">
                <a:latin typeface="+mn-ea"/>
              </a:rPr>
              <a:t>视频接口，</a:t>
            </a:r>
            <a:r>
              <a:rPr lang="en-US" altLang="zh-CN" sz="2400" dirty="0">
                <a:latin typeface="+mn-ea"/>
              </a:rPr>
              <a:t>VIP3</a:t>
            </a:r>
            <a:r>
              <a:rPr lang="zh-CN" altLang="en-US" sz="2400" dirty="0">
                <a:latin typeface="+mn-ea"/>
              </a:rPr>
              <a:t>只支持两个</a:t>
            </a:r>
            <a:r>
              <a:rPr lang="en-US" altLang="zh-CN" sz="2400" dirty="0">
                <a:latin typeface="+mn-ea"/>
              </a:rPr>
              <a:t>16bit</a:t>
            </a:r>
            <a:r>
              <a:rPr lang="zh-CN" altLang="en-US" sz="2400" dirty="0">
                <a:latin typeface="+mn-ea"/>
              </a:rPr>
              <a:t>的视频接口</a:t>
            </a:r>
            <a:endParaRPr lang="en-US" altLang="zh-CN" sz="2400" dirty="0">
              <a:latin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VIP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模块框图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5286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702" y="967936"/>
            <a:ext cx="7741298" cy="555192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4563" y="1380930"/>
            <a:ext cx="38628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端口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具有</a:t>
            </a:r>
            <a:r>
              <a:rPr lang="en-US" altLang="zh-CN" sz="2400" dirty="0" err="1">
                <a:latin typeface="+mn-ea"/>
              </a:rPr>
              <a:t>Repacker</a:t>
            </a:r>
            <a:r>
              <a:rPr lang="zh-CN" altLang="en-US" sz="2400" dirty="0">
                <a:latin typeface="+mn-ea"/>
              </a:rPr>
              <a:t>模块，端口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没有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每一个</a:t>
            </a:r>
            <a:r>
              <a:rPr lang="en-US" altLang="zh-CN" sz="2400" dirty="0">
                <a:latin typeface="+mn-ea"/>
              </a:rPr>
              <a:t>Slice</a:t>
            </a:r>
            <a:r>
              <a:rPr lang="zh-CN" altLang="en-US" sz="2400" dirty="0">
                <a:latin typeface="+mn-ea"/>
              </a:rPr>
              <a:t>都具有</a:t>
            </a:r>
            <a:r>
              <a:rPr lang="en-US" altLang="zh-CN" sz="2400" dirty="0">
                <a:latin typeface="+mn-ea"/>
              </a:rPr>
              <a:t>CSC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SC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CHR_DS</a:t>
            </a:r>
            <a:r>
              <a:rPr lang="zh-CN" altLang="en-US" sz="2400" dirty="0">
                <a:latin typeface="+mn-ea"/>
              </a:rPr>
              <a:t>，即</a:t>
            </a:r>
            <a:r>
              <a:rPr lang="en-US" altLang="zh-CN" sz="2400" dirty="0">
                <a:latin typeface="+mn-ea"/>
              </a:rPr>
              <a:t>Slice</a:t>
            </a:r>
            <a:r>
              <a:rPr lang="zh-CN" altLang="en-US" sz="2400" dirty="0">
                <a:latin typeface="+mn-ea"/>
              </a:rPr>
              <a:t>具有颜色空间转换、缩放和色度下采样功能。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Slice</a:t>
            </a:r>
            <a:r>
              <a:rPr lang="zh-CN" altLang="en-US" sz="2400" dirty="0">
                <a:latin typeface="+mn-ea"/>
              </a:rPr>
              <a:t>输出视频格式包括</a:t>
            </a:r>
            <a:r>
              <a:rPr lang="en-US" altLang="zh-CN" sz="2400" dirty="0">
                <a:latin typeface="+mn-ea"/>
              </a:rPr>
              <a:t>YUV420/YUV422/RGB</a:t>
            </a:r>
            <a:endParaRPr lang="zh-CN" altLang="en-US" sz="2400" dirty="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33" y="361950"/>
            <a:ext cx="6416814" cy="6136702"/>
          </a:xfrm>
          <a:prstGeom prst="rect">
            <a:avLst/>
          </a:prstGeom>
        </p:spPr>
      </p:pic>
      <p:sp>
        <p:nvSpPr>
          <p:cNvPr id="4" name="箭头: 右 3"/>
          <p:cNvSpPr/>
          <p:nvPr/>
        </p:nvSpPr>
        <p:spPr>
          <a:xfrm>
            <a:off x="4133461" y="1380930"/>
            <a:ext cx="1463472" cy="5784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0"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943225" y="361950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VIP Slice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框图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65" y="1059740"/>
            <a:ext cx="7565572" cy="544625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117" y="1352938"/>
            <a:ext cx="43729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zh-CN" altLang="en-US" sz="2400" dirty="0">
                <a:latin typeface="+mn-ea"/>
              </a:rPr>
              <a:t>视频输入格式包括</a:t>
            </a:r>
            <a:r>
              <a:rPr lang="en-US" altLang="zh-CN" sz="2400" dirty="0">
                <a:latin typeface="+mn-ea"/>
              </a:rPr>
              <a:t>YUV422/YUV444/RGB565/RGB888/RAW</a:t>
            </a:r>
          </a:p>
          <a:p>
            <a:pPr marL="457200" indent="-457200">
              <a:buAutoNum type="arabicPeriod"/>
            </a:pPr>
            <a:endParaRPr lang="en-US" altLang="zh-CN" sz="2400" dirty="0">
              <a:latin typeface="+mn-ea"/>
            </a:endParaRPr>
          </a:p>
          <a:p>
            <a:pPr marL="457200" indent="-457200">
              <a:buAutoNum type="arabicPeriod"/>
            </a:pPr>
            <a:r>
              <a:rPr lang="en-US" altLang="zh-CN" sz="2400" dirty="0">
                <a:latin typeface="+mn-ea"/>
              </a:rPr>
              <a:t>Slice</a:t>
            </a:r>
            <a:r>
              <a:rPr lang="zh-CN" altLang="en-US" sz="2400" dirty="0">
                <a:latin typeface="+mn-ea"/>
              </a:rPr>
              <a:t>支持以下颜色空间转换：</a:t>
            </a:r>
            <a:endParaRPr lang="en-US" altLang="zh-CN" sz="2400" dirty="0">
              <a:latin typeface="+mn-ea"/>
            </a:endParaRPr>
          </a:p>
          <a:p>
            <a:endParaRPr lang="en-US" altLang="zh-CN" sz="2400" dirty="0">
              <a:latin typeface="+mn-ea"/>
              <a:sym typeface="Wingdings" panose="05000000000000000000" pitchFamily="2" charset="2"/>
            </a:endParaRPr>
          </a:p>
          <a:p>
            <a:pPr algn="ctr"/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YUV444  YUV422/YUV420/  RGB888</a:t>
            </a:r>
          </a:p>
          <a:p>
            <a:pPr algn="ctr"/>
            <a:r>
              <a:rPr lang="en-US" altLang="zh-CN" sz="2400" dirty="0">
                <a:latin typeface="+mn-ea"/>
              </a:rPr>
              <a:t>YUV422 </a:t>
            </a:r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 YUV444/YUV420/ RGB888</a:t>
            </a:r>
          </a:p>
          <a:p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  RGB888  YUV444/YUV422/</a:t>
            </a:r>
          </a:p>
          <a:p>
            <a:pPr algn="ctr"/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YUV420</a:t>
            </a:r>
          </a:p>
          <a:p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  RAW  RAW</a:t>
            </a:r>
          </a:p>
          <a:p>
            <a:r>
              <a:rPr lang="en-US" altLang="zh-CN" sz="2400" dirty="0">
                <a:latin typeface="+mn-ea"/>
                <a:sym typeface="Wingdings" panose="05000000000000000000" pitchFamily="2" charset="2"/>
              </a:rPr>
              <a:t>   </a:t>
            </a:r>
            <a:endParaRPr lang="zh-CN" altLang="en-US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97035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801938" y="295995"/>
            <a:ext cx="7113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VIP Slice 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数据路径举例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92" y="1017618"/>
            <a:ext cx="7895093" cy="543135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0802"/>
            <a:ext cx="424853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VIPx_CSC_SRC_SELECT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2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VIPx_SC_SRC_SELECT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2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VIPx_CHR_DS_1_SRC_SELECT = 0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VIPx_CHR_DS_1_BYPASS = 0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VIPx_CHR_DS_2_SRC_SELECT = 1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VIPx_CHR_DS_2_BYPASS = 0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VIPx_RGB_SRC_SELECT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0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VIPx_RGB_OUT_HI_SELECT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1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VIPx_RGB_OUT_LO_SELECT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0</a:t>
            </a:r>
            <a:b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</a:b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• </a:t>
            </a:r>
            <a:r>
              <a:rPr lang="en-US" altLang="zh-CN" dirty="0" err="1">
                <a:solidFill>
                  <a:srgbClr val="000000"/>
                </a:solidFill>
                <a:latin typeface="Helvetica" panose="020B0604020202020204" pitchFamily="34" charset="0"/>
              </a:rPr>
              <a:t>VIPx_MULTI_CHANNEL_SELECT</a:t>
            </a:r>
            <a:r>
              <a:rPr lang="en-US" altLang="zh-CN" dirty="0">
                <a:solidFill>
                  <a:srgbClr val="000000"/>
                </a:solidFill>
                <a:latin typeface="Helvetica" panose="020B0604020202020204" pitchFamily="34" charset="0"/>
              </a:rPr>
              <a:t> = 0</a:t>
            </a:r>
            <a:r>
              <a:rPr lang="en-US" altLang="zh-CN" dirty="0"/>
              <a:t> </a:t>
            </a:r>
            <a:br>
              <a:rPr lang="en-US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10428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135188" y="261938"/>
            <a:ext cx="666750" cy="663575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44788" y="6519863"/>
            <a:ext cx="8024812" cy="352425"/>
            <a:chOff x="1277256" y="6519446"/>
            <a:chExt cx="8024939" cy="352860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1" name="文本框 20"/>
            <p:cNvSpPr txBox="1"/>
            <p:nvPr/>
          </p:nvSpPr>
          <p:spPr>
            <a:xfrm>
              <a:off x="8663567" y="6519446"/>
              <a:ext cx="638628" cy="33897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lvl="0" algn="ctr" eaLnBrk="1" hangingPunct="1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52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广州创龙电子科技有限公司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876800" y="261938"/>
            <a:ext cx="6842760" cy="53690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959100" y="368300"/>
            <a:ext cx="2947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VIP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重要特性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93706" y="1328029"/>
            <a:ext cx="102345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ea"/>
              </a:rPr>
              <a:t>主要特性：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三个</a:t>
            </a:r>
            <a:r>
              <a:rPr lang="en-US" altLang="zh-CN" sz="2400" dirty="0">
                <a:latin typeface="+mn-ea"/>
              </a:rPr>
              <a:t>VIP</a:t>
            </a:r>
            <a:r>
              <a:rPr lang="zh-CN" altLang="en-US" sz="2400" dirty="0">
                <a:latin typeface="+mn-ea"/>
              </a:rPr>
              <a:t>模块，支持</a:t>
            </a:r>
            <a:r>
              <a:rPr lang="en-US" altLang="zh-CN" sz="2400" dirty="0">
                <a:latin typeface="+mn-ea"/>
              </a:rPr>
              <a:t>6</a:t>
            </a:r>
            <a:r>
              <a:rPr lang="zh-CN" altLang="en-US" sz="2400" dirty="0">
                <a:latin typeface="+mn-ea"/>
              </a:rPr>
              <a:t>通道输入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en-US" altLang="zh-CN" sz="2400" dirty="0">
                <a:latin typeface="+mn-ea"/>
              </a:rPr>
              <a:t>VIP1</a:t>
            </a:r>
            <a:r>
              <a:rPr lang="zh-CN" altLang="en-US" sz="2400" dirty="0">
                <a:latin typeface="+mn-ea"/>
              </a:rPr>
              <a:t>和</a:t>
            </a:r>
            <a:r>
              <a:rPr lang="en-US" altLang="zh-CN" sz="2400" dirty="0">
                <a:latin typeface="+mn-ea"/>
              </a:rPr>
              <a:t>VIP2</a:t>
            </a:r>
            <a:r>
              <a:rPr lang="zh-CN" altLang="en-US" sz="2400" dirty="0">
                <a:latin typeface="+mn-ea"/>
              </a:rPr>
              <a:t>分别支持两个</a:t>
            </a:r>
            <a:r>
              <a:rPr lang="en-US" altLang="zh-CN" sz="2400" dirty="0">
                <a:latin typeface="+mn-ea"/>
              </a:rPr>
              <a:t>24bit</a:t>
            </a:r>
            <a:r>
              <a:rPr lang="zh-CN" altLang="en-US" sz="2400" dirty="0">
                <a:latin typeface="+mn-ea"/>
              </a:rPr>
              <a:t>视频接口和两个</a:t>
            </a:r>
            <a:r>
              <a:rPr lang="en-US" altLang="zh-CN" sz="2400" dirty="0">
                <a:latin typeface="+mn-ea"/>
              </a:rPr>
              <a:t>8bit</a:t>
            </a:r>
            <a:r>
              <a:rPr lang="zh-CN" altLang="en-US" sz="2400" dirty="0">
                <a:latin typeface="+mn-ea"/>
              </a:rPr>
              <a:t>视频接口，</a:t>
            </a:r>
            <a:r>
              <a:rPr lang="en-US" altLang="zh-CN" sz="2400" dirty="0">
                <a:latin typeface="+mn-ea"/>
              </a:rPr>
              <a:t>VIP3</a:t>
            </a:r>
            <a:r>
              <a:rPr lang="zh-CN" altLang="en-US" sz="2400" dirty="0">
                <a:latin typeface="+mn-ea"/>
              </a:rPr>
              <a:t>只支持两个</a:t>
            </a:r>
            <a:r>
              <a:rPr lang="en-US" altLang="zh-CN" sz="2400" dirty="0">
                <a:latin typeface="+mn-ea"/>
              </a:rPr>
              <a:t>16bit</a:t>
            </a:r>
            <a:r>
              <a:rPr lang="zh-CN" altLang="en-US" sz="2400" dirty="0">
                <a:latin typeface="+mn-ea"/>
              </a:rPr>
              <a:t>的视频接口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支持并行的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YUV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RAW</a:t>
            </a:r>
            <a:r>
              <a:rPr lang="zh-CN" altLang="en-US" sz="2400" dirty="0">
                <a:latin typeface="+mn-ea"/>
              </a:rPr>
              <a:t>（或</a:t>
            </a:r>
            <a:r>
              <a:rPr lang="en-US" altLang="zh-CN" sz="2400" dirty="0">
                <a:latin typeface="+mn-ea"/>
              </a:rPr>
              <a:t>BT656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BT1120</a:t>
            </a:r>
            <a:r>
              <a:rPr lang="zh-CN" altLang="en-US" sz="2400" dirty="0">
                <a:latin typeface="+mn-ea"/>
              </a:rPr>
              <a:t>）格式数据输入，速率高达</a:t>
            </a:r>
            <a:r>
              <a:rPr lang="en-US" altLang="zh-CN" sz="2400" dirty="0">
                <a:latin typeface="+mn-ea"/>
              </a:rPr>
              <a:t>165MHz</a:t>
            </a:r>
            <a:r>
              <a:rPr lang="zh-CN" altLang="en-US" sz="2400" dirty="0">
                <a:latin typeface="+mn-ea"/>
              </a:rPr>
              <a:t>。支持</a:t>
            </a:r>
            <a:r>
              <a:rPr lang="en-US" altLang="zh-CN" sz="2400" dirty="0">
                <a:latin typeface="+mn-ea"/>
              </a:rPr>
              <a:t>YUV420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YUV422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RGB</a:t>
            </a:r>
            <a:r>
              <a:rPr lang="zh-CN" altLang="en-US" sz="2400" dirty="0">
                <a:latin typeface="+mn-ea"/>
              </a:rPr>
              <a:t>格式数据输出。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支持内嵌同步和分离同步模式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支持色度空间转换和缩放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2047</a:t>
            </a:r>
            <a:r>
              <a:rPr lang="zh-CN" altLang="en-US" sz="2400" dirty="0">
                <a:latin typeface="+mn-ea"/>
              </a:rPr>
              <a:t>像素宽输入，带缩放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3840</a:t>
            </a:r>
            <a:r>
              <a:rPr lang="zh-CN" altLang="en-US" sz="2400" dirty="0">
                <a:latin typeface="+mn-ea"/>
              </a:rPr>
              <a:t>像素宽输入，色度上下采样，不带缩放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sz="2400" dirty="0">
                <a:latin typeface="+mn-ea"/>
              </a:rPr>
              <a:t>支持</a:t>
            </a:r>
            <a:r>
              <a:rPr lang="en-US" altLang="zh-CN" sz="2400" dirty="0">
                <a:latin typeface="+mn-ea"/>
              </a:rPr>
              <a:t>4095</a:t>
            </a:r>
            <a:r>
              <a:rPr lang="zh-CN" altLang="en-US" sz="2400" dirty="0">
                <a:latin typeface="+mn-ea"/>
              </a:rPr>
              <a:t>像素宽输入，色度不进行上下采样，不带缩放</a:t>
            </a:r>
            <a:endParaRPr lang="en-US" altLang="zh-CN" sz="2400" dirty="0">
              <a:latin typeface="+mn-ea"/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sz="2400" dirty="0">
                <a:latin typeface="+mn-ea"/>
              </a:rPr>
              <a:t>端口</a:t>
            </a:r>
            <a:r>
              <a:rPr lang="en-US" altLang="zh-CN" sz="2400" dirty="0">
                <a:latin typeface="+mn-ea"/>
              </a:rPr>
              <a:t>A</a:t>
            </a:r>
            <a:r>
              <a:rPr lang="zh-CN" altLang="en-US" sz="2400" dirty="0">
                <a:latin typeface="+mn-ea"/>
              </a:rPr>
              <a:t>或</a:t>
            </a:r>
            <a:r>
              <a:rPr lang="en-US" altLang="zh-CN" sz="2400" dirty="0">
                <a:latin typeface="+mn-ea"/>
              </a:rPr>
              <a:t>B</a:t>
            </a:r>
            <a:r>
              <a:rPr lang="zh-CN" altLang="en-US" sz="2400" dirty="0">
                <a:latin typeface="+mn-ea"/>
              </a:rPr>
              <a:t>支持多通道输入（比如</a:t>
            </a:r>
            <a:r>
              <a:rPr lang="en-US" altLang="zh-CN" sz="2400" dirty="0">
                <a:latin typeface="+mn-ea"/>
              </a:rPr>
              <a:t>tvp5158</a:t>
            </a:r>
            <a:r>
              <a:rPr lang="zh-CN" altLang="en-US" sz="2400" dirty="0">
                <a:latin typeface="+mn-ea"/>
              </a:rPr>
              <a:t>模块）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3695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51025"/>
            <a:ext cx="4205288" cy="33381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79269" y="2858433"/>
            <a:ext cx="61119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视频输入端口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VIP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三大组成部分介绍</a:t>
            </a:r>
          </a:p>
          <a:p>
            <a:pPr marL="0" marR="0" lv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1788" y="3416300"/>
            <a:ext cx="6279469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da-DK" altLang="zh-CN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11789" y="3293706"/>
            <a:ext cx="6279468" cy="518834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2011363" y="3105150"/>
            <a:ext cx="3230562" cy="640080"/>
          </a:xfrm>
          <a:prstGeom prst="rect">
            <a:avLst/>
          </a:prstGeom>
          <a:ln w="9525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第 </a:t>
            </a:r>
            <a:r>
              <a:rPr lang="en-US" alt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sz="3600" b="1" dirty="0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部分</a:t>
            </a:r>
          </a:p>
        </p:txBody>
      </p:sp>
    </p:spTree>
    <p:extLst>
      <p:ext uri="{BB962C8B-B14F-4D97-AF65-F5344CB8AC3E}">
        <p14:creationId xmlns:p14="http://schemas.microsoft.com/office/powerpoint/2010/main" val="290084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4394</TotalTime>
  <Words>785</Words>
  <Application>Microsoft Office PowerPoint</Application>
  <PresentationFormat>宽屏</PresentationFormat>
  <Paragraphs>140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Aharoni</vt:lpstr>
      <vt:lpstr>方正姚体</vt:lpstr>
      <vt:lpstr>宋体</vt:lpstr>
      <vt:lpstr>微软雅黑</vt:lpstr>
      <vt:lpstr>Arial</vt:lpstr>
      <vt:lpstr>Calibri</vt:lpstr>
      <vt:lpstr>Calibri Light</vt:lpstr>
      <vt:lpstr>Helvetica</vt:lpstr>
      <vt:lpstr>Impact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广州创龙电子科技有限公司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串口 UART</dc:title>
  <dc:creator>王斌</dc:creator>
  <cp:lastModifiedBy>weifeng Liang</cp:lastModifiedBy>
  <cp:revision>1541</cp:revision>
  <dcterms:created xsi:type="dcterms:W3CDTF">2015-05-05T08:02:00Z</dcterms:created>
  <dcterms:modified xsi:type="dcterms:W3CDTF">2017-05-14T12:46:39Z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