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7" r:id="rId2"/>
    <p:sldId id="419" r:id="rId3"/>
    <p:sldId id="404" r:id="rId4"/>
    <p:sldId id="259" r:id="rId5"/>
    <p:sldId id="262" r:id="rId6"/>
    <p:sldId id="440" r:id="rId7"/>
    <p:sldId id="414" r:id="rId8"/>
    <p:sldId id="415" r:id="rId9"/>
    <p:sldId id="466" r:id="rId10"/>
    <p:sldId id="467" r:id="rId11"/>
    <p:sldId id="468" r:id="rId12"/>
    <p:sldId id="264" r:id="rId13"/>
    <p:sldId id="433" r:id="rId14"/>
    <p:sldId id="474" r:id="rId15"/>
    <p:sldId id="475" r:id="rId16"/>
    <p:sldId id="434" r:id="rId17"/>
    <p:sldId id="471" r:id="rId18"/>
    <p:sldId id="472" r:id="rId19"/>
    <p:sldId id="473" r:id="rId20"/>
    <p:sldId id="465" r:id="rId21"/>
    <p:sldId id="448" r:id="rId22"/>
    <p:sldId id="413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  <p:cmAuthor id="2" name="ladywn" initials="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E5F6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76355" autoAdjust="0"/>
  </p:normalViewPr>
  <p:slideViewPr>
    <p:cSldViewPr snapToGrid="0">
      <p:cViewPr varScale="1">
        <p:scale>
          <a:sx n="88" d="100"/>
          <a:sy n="88" d="100"/>
        </p:scale>
        <p:origin x="1500" y="96"/>
      </p:cViewPr>
      <p:guideLst>
        <p:guide orient="horz" pos="215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2-20T10:15:46.761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61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570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just"/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089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3539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297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2438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065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atinLnBrk="0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1282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2589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050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0269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782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6762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2337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lvl="0" indent="0">
              <a:lnSpc>
                <a:spcPct val="80000"/>
              </a:lnSpc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1124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415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216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942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313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050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152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708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632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12546647" cy="6872288"/>
            <a:chOff x="0" y="0"/>
            <a:chExt cx="12546647" cy="6872288"/>
          </a:xfrm>
        </p:grpSpPr>
        <p:sp>
          <p:nvSpPr>
            <p:cNvPr id="18" name="文本框 17"/>
            <p:cNvSpPr txBox="1"/>
            <p:nvPr/>
          </p:nvSpPr>
          <p:spPr>
            <a:xfrm>
              <a:off x="1281239" y="2730738"/>
              <a:ext cx="11265408" cy="589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/>
                <a:t>本</a:t>
              </a:r>
              <a:r>
                <a:rPr lang="zh-CN" altLang="en-US" sz="2400" dirty="0" smtClean="0"/>
                <a:t>节我们结合</a:t>
              </a:r>
              <a:r>
                <a:rPr lang="en-US" altLang="zh-CN" sz="2400" dirty="0" smtClean="0"/>
                <a:t>UPP</a:t>
              </a:r>
              <a:r>
                <a:rPr lang="zh-CN" altLang="en-US" sz="2400" dirty="0" smtClean="0"/>
                <a:t>接口给大家介绍一下</a:t>
              </a:r>
              <a:r>
                <a:rPr lang="en-US" altLang="zh-CN" sz="2400" dirty="0" smtClean="0"/>
                <a:t>FIFO</a:t>
              </a:r>
              <a:r>
                <a:rPr lang="zh-CN" altLang="en-US" sz="2400" dirty="0" smtClean="0"/>
                <a:t>在实际工程中的使用。</a:t>
              </a:r>
              <a:endParaRPr lang="zh-CN" altLang="en-US" sz="2400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288974" y="505980"/>
              <a:ext cx="2573338" cy="6591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eaLnBrk="1" hangingPunct="1"/>
              <a:r>
                <a:rPr lang="zh-CN" altLang="en-US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广州创龙电子科技有限公司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272464" y="1510232"/>
              <a:ext cx="2573338" cy="426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Guangzhou Tronlong Electronic Technology </a:t>
              </a:r>
              <a:r>
                <a:rPr kumimoji="0" lang="en-US" altLang="zh-CN" sz="105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Co., Ltd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9845802" y="498995"/>
              <a:ext cx="579437" cy="1362075"/>
              <a:chOff x="8564451" y="2716812"/>
              <a:chExt cx="579549" cy="1361673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8564451" y="2716812"/>
                <a:ext cx="579549" cy="99349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8564451" y="3805061"/>
                <a:ext cx="579549" cy="2734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281239" y="498994"/>
              <a:ext cx="6032501" cy="1361583"/>
              <a:chOff x="0" y="2716812"/>
              <a:chExt cx="6032417" cy="1361673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0" y="3805061"/>
                <a:ext cx="5991141" cy="27342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0" y="2716812"/>
                <a:ext cx="5991142" cy="99349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文本框 6"/>
              <p:cNvSpPr txBox="1"/>
              <p:nvPr/>
            </p:nvSpPr>
            <p:spPr>
              <a:xfrm>
                <a:off x="2697049" y="2861681"/>
                <a:ext cx="3294091" cy="65169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lvl="0" algn="ctr" eaLnBrk="1" hangingPunct="1">
                  <a:lnSpc>
                    <a:spcPct val="125000"/>
                  </a:lnSpc>
                </a:pPr>
                <a:r>
                  <a:rPr lang="en-US" altLang="zh-CN" sz="3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FIFO </a:t>
                </a:r>
                <a:r>
                  <a:rPr lang="zh-CN" altLang="en-US" sz="3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与 </a:t>
                </a:r>
                <a:r>
                  <a:rPr lang="en-US" altLang="zh-CN" sz="3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UPP</a:t>
                </a:r>
                <a:endParaRPr 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文本框 32"/>
              <p:cNvSpPr txBox="1"/>
              <p:nvPr/>
            </p:nvSpPr>
            <p:spPr>
              <a:xfrm>
                <a:off x="1286493" y="3744946"/>
                <a:ext cx="4745924" cy="31895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square">
                <a:spAutoFit/>
              </a:bodyPr>
              <a:lstStyle/>
              <a:p>
                <a:pPr lvl="0" algn="r" eaLnBrk="1" hangingPunct="1">
                  <a:lnSpc>
                    <a:spcPct val="125000"/>
                  </a:lnSpc>
                </a:pPr>
                <a:endParaRPr lang="en-US" altLang="zh-CN" sz="1300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ahoma" panose="020B0604030504040204" pitchFamily="34" charset="0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016377" y="570432"/>
              <a:ext cx="1223962" cy="1223963"/>
              <a:chOff x="1734969" y="2787385"/>
              <a:chExt cx="1224000" cy="1223998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34969" y="2787385"/>
                <a:ext cx="1224000" cy="1223998"/>
              </a:xfrm>
              <a:prstGeom prst="ellips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Freeform 9"/>
              <p:cNvSpPr>
                <a:spLocks noEditPoints="1"/>
              </p:cNvSpPr>
              <p:nvPr/>
            </p:nvSpPr>
            <p:spPr>
              <a:xfrm>
                <a:off x="1945451" y="3091502"/>
                <a:ext cx="803035" cy="615763"/>
              </a:xfrm>
              <a:custGeom>
                <a:avLst/>
                <a:gdLst/>
                <a:ahLst/>
                <a:cxnLst>
                  <a:cxn ang="0">
                    <a:pos x="123544" y="15589"/>
                  </a:cxn>
                  <a:cxn ang="0">
                    <a:pos x="208480" y="31178"/>
                  </a:cxn>
                  <a:cxn ang="0">
                    <a:pos x="146708" y="374134"/>
                  </a:cxn>
                  <a:cxn ang="0">
                    <a:pos x="30886" y="350751"/>
                  </a:cxn>
                  <a:cxn ang="0">
                    <a:pos x="123544" y="15589"/>
                  </a:cxn>
                  <a:cxn ang="0">
                    <a:pos x="138987" y="506640"/>
                  </a:cxn>
                  <a:cxn ang="0">
                    <a:pos x="123544" y="561202"/>
                  </a:cxn>
                  <a:cxn ang="0">
                    <a:pos x="779871" y="561202"/>
                  </a:cxn>
                  <a:cxn ang="0">
                    <a:pos x="803035" y="561202"/>
                  </a:cxn>
                  <a:cxn ang="0">
                    <a:pos x="803035" y="530024"/>
                  </a:cxn>
                  <a:cxn ang="0">
                    <a:pos x="803035" y="202656"/>
                  </a:cxn>
                  <a:cxn ang="0">
                    <a:pos x="803035" y="187067"/>
                  </a:cxn>
                  <a:cxn ang="0">
                    <a:pos x="795314" y="179273"/>
                  </a:cxn>
                  <a:cxn ang="0">
                    <a:pos x="694934" y="77945"/>
                  </a:cxn>
                  <a:cxn ang="0">
                    <a:pos x="687213" y="70150"/>
                  </a:cxn>
                  <a:cxn ang="0">
                    <a:pos x="671770" y="70150"/>
                  </a:cxn>
                  <a:cxn ang="0">
                    <a:pos x="239366" y="70150"/>
                  </a:cxn>
                  <a:cxn ang="0">
                    <a:pos x="239366" y="132506"/>
                  </a:cxn>
                  <a:cxn ang="0">
                    <a:pos x="648605" y="132506"/>
                  </a:cxn>
                  <a:cxn ang="0">
                    <a:pos x="640884" y="218245"/>
                  </a:cxn>
                  <a:cxn ang="0">
                    <a:pos x="640884" y="233834"/>
                  </a:cxn>
                  <a:cxn ang="0">
                    <a:pos x="656327" y="233834"/>
                  </a:cxn>
                  <a:cxn ang="0">
                    <a:pos x="748985" y="226040"/>
                  </a:cxn>
                  <a:cxn ang="0">
                    <a:pos x="748985" y="506640"/>
                  </a:cxn>
                  <a:cxn ang="0">
                    <a:pos x="138987" y="506640"/>
                  </a:cxn>
                  <a:cxn ang="0">
                    <a:pos x="733542" y="202656"/>
                  </a:cxn>
                  <a:cxn ang="0">
                    <a:pos x="664048" y="202656"/>
                  </a:cxn>
                  <a:cxn ang="0">
                    <a:pos x="671770" y="140300"/>
                  </a:cxn>
                  <a:cxn ang="0">
                    <a:pos x="733542" y="202656"/>
                  </a:cxn>
                  <a:cxn ang="0">
                    <a:pos x="247088" y="335162"/>
                  </a:cxn>
                  <a:cxn ang="0">
                    <a:pos x="571390" y="335162"/>
                  </a:cxn>
                  <a:cxn ang="0">
                    <a:pos x="571390" y="350751"/>
                  </a:cxn>
                  <a:cxn ang="0">
                    <a:pos x="247088" y="350751"/>
                  </a:cxn>
                  <a:cxn ang="0">
                    <a:pos x="247088" y="335162"/>
                  </a:cxn>
                  <a:cxn ang="0">
                    <a:pos x="247088" y="249423"/>
                  </a:cxn>
                  <a:cxn ang="0">
                    <a:pos x="548226" y="249423"/>
                  </a:cxn>
                  <a:cxn ang="0">
                    <a:pos x="548226" y="272806"/>
                  </a:cxn>
                  <a:cxn ang="0">
                    <a:pos x="247088" y="272806"/>
                  </a:cxn>
                  <a:cxn ang="0">
                    <a:pos x="247088" y="249423"/>
                  </a:cxn>
                  <a:cxn ang="0">
                    <a:pos x="247088" y="171478"/>
                  </a:cxn>
                  <a:cxn ang="0">
                    <a:pos x="548226" y="171478"/>
                  </a:cxn>
                  <a:cxn ang="0">
                    <a:pos x="548226" y="194862"/>
                  </a:cxn>
                  <a:cxn ang="0">
                    <a:pos x="247088" y="194862"/>
                  </a:cxn>
                  <a:cxn ang="0">
                    <a:pos x="247088" y="171478"/>
                  </a:cxn>
                  <a:cxn ang="0">
                    <a:pos x="23164" y="514435"/>
                  </a:cxn>
                  <a:cxn ang="0">
                    <a:pos x="69493" y="530024"/>
                  </a:cxn>
                  <a:cxn ang="0">
                    <a:pos x="69493" y="576791"/>
                  </a:cxn>
                  <a:cxn ang="0">
                    <a:pos x="38607" y="615763"/>
                  </a:cxn>
                  <a:cxn ang="0">
                    <a:pos x="15443" y="607969"/>
                  </a:cxn>
                  <a:cxn ang="0">
                    <a:pos x="0" y="561202"/>
                  </a:cxn>
                  <a:cxn ang="0">
                    <a:pos x="23164" y="514435"/>
                  </a:cxn>
                  <a:cxn ang="0">
                    <a:pos x="30886" y="374134"/>
                  </a:cxn>
                  <a:cxn ang="0">
                    <a:pos x="15443" y="506640"/>
                  </a:cxn>
                  <a:cxn ang="0">
                    <a:pos x="92658" y="522229"/>
                  </a:cxn>
                  <a:cxn ang="0">
                    <a:pos x="131265" y="397518"/>
                  </a:cxn>
                  <a:cxn ang="0">
                    <a:pos x="30886" y="374134"/>
                  </a:cxn>
                </a:cxnLst>
                <a:rect l="0" t="0" r="0" b="0"/>
                <a:pathLst>
                  <a:path w="104" h="79">
                    <a:moveTo>
                      <a:pt x="16" y="2"/>
                    </a:moveTo>
                    <a:cubicBezTo>
                      <a:pt x="21" y="0"/>
                      <a:pt x="24" y="1"/>
                      <a:pt x="27" y="4"/>
                    </a:cubicBezTo>
                    <a:cubicBezTo>
                      <a:pt x="26" y="20"/>
                      <a:pt x="23" y="35"/>
                      <a:pt x="19" y="48"/>
                    </a:cubicBezTo>
                    <a:cubicBezTo>
                      <a:pt x="14" y="47"/>
                      <a:pt x="9" y="46"/>
                      <a:pt x="4" y="45"/>
                    </a:cubicBezTo>
                    <a:cubicBezTo>
                      <a:pt x="6" y="29"/>
                      <a:pt x="10" y="15"/>
                      <a:pt x="16" y="2"/>
                    </a:cubicBezTo>
                    <a:close/>
                    <a:moveTo>
                      <a:pt x="18" y="65"/>
                    </a:moveTo>
                    <a:cubicBezTo>
                      <a:pt x="16" y="72"/>
                      <a:pt x="16" y="72"/>
                      <a:pt x="16" y="72"/>
                    </a:cubicBezTo>
                    <a:cubicBezTo>
                      <a:pt x="69" y="72"/>
                      <a:pt x="74" y="72"/>
                      <a:pt x="101" y="72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12"/>
                      <a:pt x="31" y="14"/>
                      <a:pt x="31" y="17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83" y="28"/>
                      <a:pt x="83" y="28"/>
                      <a:pt x="83" y="28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5" y="30"/>
                      <a:pt x="85" y="30"/>
                      <a:pt x="85" y="30"/>
                    </a:cubicBezTo>
                    <a:cubicBezTo>
                      <a:pt x="97" y="29"/>
                      <a:pt x="97" y="29"/>
                      <a:pt x="97" y="29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79" y="65"/>
                      <a:pt x="57" y="65"/>
                      <a:pt x="18" y="65"/>
                    </a:cubicBezTo>
                    <a:close/>
                    <a:moveTo>
                      <a:pt x="95" y="26"/>
                    </a:moveTo>
                    <a:cubicBezTo>
                      <a:pt x="86" y="26"/>
                      <a:pt x="86" y="26"/>
                      <a:pt x="86" y="26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95" y="26"/>
                      <a:pt x="95" y="26"/>
                      <a:pt x="95" y="26"/>
                    </a:cubicBezTo>
                    <a:close/>
                    <a:moveTo>
                      <a:pt x="32" y="43"/>
                    </a:moveTo>
                    <a:cubicBezTo>
                      <a:pt x="74" y="43"/>
                      <a:pt x="74" y="43"/>
                      <a:pt x="74" y="43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3"/>
                      <a:pt x="32" y="43"/>
                      <a:pt x="32" y="43"/>
                    </a:cubicBezTo>
                    <a:close/>
                    <a:moveTo>
                      <a:pt x="32" y="32"/>
                    </a:move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5"/>
                      <a:pt x="71" y="35"/>
                      <a:pt x="71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2"/>
                      <a:pt x="32" y="32"/>
                      <a:pt x="32" y="32"/>
                    </a:cubicBezTo>
                    <a:close/>
                    <a:moveTo>
                      <a:pt x="32" y="22"/>
                    </a:moveTo>
                    <a:cubicBezTo>
                      <a:pt x="71" y="22"/>
                      <a:pt x="71" y="22"/>
                      <a:pt x="71" y="22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2"/>
                      <a:pt x="32" y="22"/>
                      <a:pt x="32" y="22"/>
                    </a:cubicBezTo>
                    <a:close/>
                    <a:moveTo>
                      <a:pt x="3" y="66"/>
                    </a:moveTo>
                    <a:cubicBezTo>
                      <a:pt x="9" y="68"/>
                      <a:pt x="9" y="68"/>
                      <a:pt x="9" y="68"/>
                    </a:cubicBezTo>
                    <a:cubicBezTo>
                      <a:pt x="9" y="74"/>
                      <a:pt x="9" y="74"/>
                      <a:pt x="9" y="74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4" y="79"/>
                      <a:pt x="3" y="79"/>
                      <a:pt x="2" y="78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3" y="66"/>
                      <a:pt x="3" y="66"/>
                      <a:pt x="3" y="66"/>
                    </a:cubicBezTo>
                    <a:close/>
                    <a:moveTo>
                      <a:pt x="4" y="48"/>
                    </a:moveTo>
                    <a:cubicBezTo>
                      <a:pt x="3" y="53"/>
                      <a:pt x="3" y="59"/>
                      <a:pt x="2" y="65"/>
                    </a:cubicBezTo>
                    <a:cubicBezTo>
                      <a:pt x="5" y="65"/>
                      <a:pt x="9" y="66"/>
                      <a:pt x="12" y="67"/>
                    </a:cubicBezTo>
                    <a:cubicBezTo>
                      <a:pt x="14" y="61"/>
                      <a:pt x="15" y="56"/>
                      <a:pt x="17" y="51"/>
                    </a:cubicBezTo>
                    <a:cubicBezTo>
                      <a:pt x="13" y="50"/>
                      <a:pt x="9" y="49"/>
                      <a:pt x="4" y="48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503489" y="570432"/>
              <a:ext cx="1223963" cy="1223963"/>
              <a:chOff x="222586" y="2787385"/>
              <a:chExt cx="1224000" cy="1223998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222586" y="2787385"/>
                <a:ext cx="1224000" cy="1223998"/>
              </a:xfrm>
              <a:prstGeom prst="ellips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5" name="Freeform 5"/>
              <p:cNvSpPr>
                <a:spLocks noEditPoints="1"/>
              </p:cNvSpPr>
              <p:nvPr/>
            </p:nvSpPr>
            <p:spPr>
              <a:xfrm>
                <a:off x="446632" y="3034538"/>
                <a:ext cx="775907" cy="729691"/>
              </a:xfrm>
              <a:custGeom>
                <a:avLst/>
                <a:gdLst/>
                <a:ahLst/>
                <a:cxnLst>
                  <a:cxn ang="0">
                    <a:pos x="63992" y="80186"/>
                  </a:cxn>
                  <a:cxn ang="0">
                    <a:pos x="223973" y="80186"/>
                  </a:cxn>
                  <a:cxn ang="0">
                    <a:pos x="327961" y="360836"/>
                  </a:cxn>
                  <a:cxn ang="0">
                    <a:pos x="407951" y="328762"/>
                  </a:cxn>
                  <a:cxn ang="0">
                    <a:pos x="471943" y="368855"/>
                  </a:cxn>
                  <a:cxn ang="0">
                    <a:pos x="527937" y="216502"/>
                  </a:cxn>
                  <a:cxn ang="0">
                    <a:pos x="583930" y="272632"/>
                  </a:cxn>
                  <a:cxn ang="0">
                    <a:pos x="663920" y="184427"/>
                  </a:cxn>
                  <a:cxn ang="0">
                    <a:pos x="583930" y="320743"/>
                  </a:cxn>
                  <a:cxn ang="0">
                    <a:pos x="535936" y="264613"/>
                  </a:cxn>
                  <a:cxn ang="0">
                    <a:pos x="487942" y="408948"/>
                  </a:cxn>
                  <a:cxn ang="0">
                    <a:pos x="407951" y="360836"/>
                  </a:cxn>
                  <a:cxn ang="0">
                    <a:pos x="327961" y="360836"/>
                  </a:cxn>
                  <a:cxn ang="0">
                    <a:pos x="591929" y="689598"/>
                  </a:cxn>
                  <a:cxn ang="0">
                    <a:pos x="343959" y="729691"/>
                  </a:cxn>
                  <a:cxn ang="0">
                    <a:pos x="503940" y="545264"/>
                  </a:cxn>
                  <a:cxn ang="0">
                    <a:pos x="775907" y="545264"/>
                  </a:cxn>
                  <a:cxn ang="0">
                    <a:pos x="775907" y="48111"/>
                  </a:cxn>
                  <a:cxn ang="0">
                    <a:pos x="743911" y="24056"/>
                  </a:cxn>
                  <a:cxn ang="0">
                    <a:pos x="271967" y="72167"/>
                  </a:cxn>
                  <a:cxn ang="0">
                    <a:pos x="719914" y="489134"/>
                  </a:cxn>
                  <a:cxn ang="0">
                    <a:pos x="287965" y="545264"/>
                  </a:cxn>
                  <a:cxn ang="0">
                    <a:pos x="431948" y="673561"/>
                  </a:cxn>
                  <a:cxn ang="0">
                    <a:pos x="503940" y="545264"/>
                  </a:cxn>
                  <a:cxn ang="0">
                    <a:pos x="55993" y="441022"/>
                  </a:cxn>
                  <a:cxn ang="0">
                    <a:pos x="111987" y="729691"/>
                  </a:cxn>
                  <a:cxn ang="0">
                    <a:pos x="159981" y="481115"/>
                  </a:cxn>
                  <a:cxn ang="0">
                    <a:pos x="247970" y="729691"/>
                  </a:cxn>
                  <a:cxn ang="0">
                    <a:pos x="223973" y="264613"/>
                  </a:cxn>
                  <a:cxn ang="0">
                    <a:pos x="439947" y="192446"/>
                  </a:cxn>
                  <a:cxn ang="0">
                    <a:pos x="159981" y="184427"/>
                  </a:cxn>
                  <a:cxn ang="0">
                    <a:pos x="151982" y="216502"/>
                  </a:cxn>
                  <a:cxn ang="0">
                    <a:pos x="143983" y="376873"/>
                  </a:cxn>
                  <a:cxn ang="0">
                    <a:pos x="143983" y="376873"/>
                  </a:cxn>
                  <a:cxn ang="0">
                    <a:pos x="143983" y="376873"/>
                  </a:cxn>
                  <a:cxn ang="0">
                    <a:pos x="127985" y="216502"/>
                  </a:cxn>
                  <a:cxn ang="0">
                    <a:pos x="127985" y="184427"/>
                  </a:cxn>
                  <a:cxn ang="0">
                    <a:pos x="0" y="400929"/>
                  </a:cxn>
                </a:cxnLst>
                <a:rect l="0" t="0" r="0" b="0"/>
                <a:pathLst>
                  <a:path w="97" h="91">
                    <a:moveTo>
                      <a:pt x="18" y="0"/>
                    </a:moveTo>
                    <a:cubicBezTo>
                      <a:pt x="12" y="0"/>
                      <a:pt x="8" y="4"/>
                      <a:pt x="8" y="10"/>
                    </a:cubicBezTo>
                    <a:cubicBezTo>
                      <a:pt x="8" y="16"/>
                      <a:pt x="12" y="20"/>
                      <a:pt x="18" y="20"/>
                    </a:cubicBezTo>
                    <a:cubicBezTo>
                      <a:pt x="24" y="20"/>
                      <a:pt x="28" y="16"/>
                      <a:pt x="28" y="10"/>
                    </a:cubicBezTo>
                    <a:cubicBezTo>
                      <a:pt x="28" y="4"/>
                      <a:pt x="24" y="0"/>
                      <a:pt x="18" y="0"/>
                    </a:cubicBezTo>
                    <a:close/>
                    <a:moveTo>
                      <a:pt x="41" y="45"/>
                    </a:moveTo>
                    <a:cubicBezTo>
                      <a:pt x="50" y="42"/>
                      <a:pt x="50" y="42"/>
                      <a:pt x="50" y="42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7" y="29"/>
                      <a:pt x="67" y="29"/>
                      <a:pt x="67" y="29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81" y="21"/>
                      <a:pt x="81" y="21"/>
                      <a:pt x="81" y="21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75" y="38"/>
                      <a:pt x="75" y="38"/>
                      <a:pt x="75" y="38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1" y="49"/>
                      <a:pt x="61" y="49"/>
                      <a:pt x="61" y="49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59" y="50"/>
                      <a:pt x="59" y="50"/>
                      <a:pt x="59" y="50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1" y="45"/>
                      <a:pt x="41" y="45"/>
                      <a:pt x="41" y="45"/>
                    </a:cubicBezTo>
                    <a:close/>
                    <a:moveTo>
                      <a:pt x="43" y="86"/>
                    </a:moveTo>
                    <a:cubicBezTo>
                      <a:pt x="74" y="86"/>
                      <a:pt x="74" y="86"/>
                      <a:pt x="74" y="86"/>
                    </a:cubicBezTo>
                    <a:cubicBezTo>
                      <a:pt x="74" y="91"/>
                      <a:pt x="74" y="91"/>
                      <a:pt x="74" y="91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43" y="86"/>
                      <a:pt x="43" y="86"/>
                      <a:pt x="43" y="86"/>
                    </a:cubicBezTo>
                    <a:close/>
                    <a:moveTo>
                      <a:pt x="63" y="68"/>
                    </a:moveTo>
                    <a:cubicBezTo>
                      <a:pt x="93" y="68"/>
                      <a:pt x="93" y="68"/>
                      <a:pt x="93" y="68"/>
                    </a:cubicBezTo>
                    <a:cubicBezTo>
                      <a:pt x="97" y="68"/>
                      <a:pt x="97" y="68"/>
                      <a:pt x="97" y="68"/>
                    </a:cubicBezTo>
                    <a:cubicBezTo>
                      <a:pt x="97" y="64"/>
                      <a:pt x="97" y="64"/>
                      <a:pt x="97" y="64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61"/>
                      <a:pt x="90" y="61"/>
                      <a:pt x="90" y="61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4" y="84"/>
                      <a:pt x="54" y="84"/>
                      <a:pt x="54" y="84"/>
                    </a:cubicBezTo>
                    <a:cubicBezTo>
                      <a:pt x="63" y="84"/>
                      <a:pt x="63" y="84"/>
                      <a:pt x="63" y="84"/>
                    </a:cubicBezTo>
                    <a:cubicBezTo>
                      <a:pt x="63" y="68"/>
                      <a:pt x="63" y="68"/>
                      <a:pt x="63" y="68"/>
                    </a:cubicBezTo>
                    <a:close/>
                    <a:moveTo>
                      <a:pt x="0" y="50"/>
                    </a:moveTo>
                    <a:cubicBezTo>
                      <a:pt x="7" y="55"/>
                      <a:pt x="7" y="55"/>
                      <a:pt x="7" y="55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14" y="91"/>
                      <a:pt x="14" y="91"/>
                      <a:pt x="14" y="91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31" y="91"/>
                      <a:pt x="31" y="91"/>
                      <a:pt x="31" y="91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5" y="23"/>
                      <a:pt x="5" y="23"/>
                      <a:pt x="5" y="23"/>
                    </a:cubicBezTo>
                    <a:lnTo>
                      <a:pt x="0" y="50"/>
                    </a:ln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744788" y="6519863"/>
              <a:ext cx="8024812" cy="352425"/>
              <a:chOff x="1277256" y="6519446"/>
              <a:chExt cx="8024939" cy="35286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8766881" y="6519446"/>
                <a:ext cx="432000" cy="33855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8" name="文本框 13"/>
              <p:cNvSpPr txBox="1"/>
              <p:nvPr/>
            </p:nvSpPr>
            <p:spPr>
              <a:xfrm>
                <a:off x="8663567" y="6519446"/>
                <a:ext cx="638628" cy="33897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lvl="0" algn="ctr" eaLnBrk="1" hangingPunct="1"/>
                <a:r>
                  <a:rPr 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1277256" y="6519446"/>
                <a:ext cx="7489625" cy="352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600" noProof="0" dirty="0" smtClean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广州创龙电子科技有限公司</a:t>
                </a: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7228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7281" y="4968672"/>
              <a:ext cx="857250" cy="320578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8679784" y="4917797"/>
              <a:ext cx="22002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dirty="0" smtClean="0">
                  <a:solidFill>
                    <a:srgbClr val="30E5F6"/>
                  </a:solidFill>
                </a:rPr>
                <a:t>51ele.net</a:t>
              </a:r>
              <a:endParaRPr lang="zh-CN" altLang="en-US" sz="1500" dirty="0">
                <a:solidFill>
                  <a:srgbClr val="30E5F6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5"/>
    </mc:Choice>
    <mc:Fallback xmlns="">
      <p:transition spd="slow" advTm="225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CRT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时代的小伙伴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-VGA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D-SUB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22" y="3883248"/>
            <a:ext cx="3807933" cy="263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7716" y="1213423"/>
            <a:ext cx="8106373" cy="23957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3264" y="3883248"/>
            <a:ext cx="4458577" cy="252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4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VGA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545772" y="1067300"/>
            <a:ext cx="86885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dirty="0" smtClean="0">
                <a:latin typeface="+mn-ea"/>
              </a:rPr>
              <a:t>    VGA</a:t>
            </a:r>
            <a:r>
              <a:rPr lang="zh-CN" altLang="en-US" dirty="0">
                <a:latin typeface="+mn-ea"/>
              </a:rPr>
              <a:t>（</a:t>
            </a:r>
            <a:r>
              <a:rPr lang="en-US" altLang="zh-CN" b="1" dirty="0">
                <a:latin typeface="+mn-ea"/>
              </a:rPr>
              <a:t>Video Graphics Array</a:t>
            </a:r>
            <a:r>
              <a:rPr lang="zh-CN" altLang="en-US" dirty="0">
                <a:latin typeface="+mn-ea"/>
              </a:rPr>
              <a:t>）即视频</a:t>
            </a:r>
            <a:r>
              <a:rPr lang="zh-CN" altLang="en-US" dirty="0" smtClean="0">
                <a:latin typeface="+mn-ea"/>
              </a:rPr>
              <a:t>图形</a:t>
            </a:r>
            <a:r>
              <a:rPr lang="zh-CN" altLang="en-US" dirty="0">
                <a:latin typeface="+mn-ea"/>
              </a:rPr>
              <a:t>阵列</a:t>
            </a:r>
            <a:r>
              <a:rPr lang="zh-CN" altLang="en-US" dirty="0" smtClean="0">
                <a:latin typeface="+mn-ea"/>
              </a:rPr>
              <a:t>，</a:t>
            </a:r>
            <a:r>
              <a:rPr lang="zh-CN" altLang="en-US" dirty="0">
                <a:latin typeface="+mn-ea"/>
              </a:rPr>
              <a:t>是</a:t>
            </a:r>
            <a:r>
              <a:rPr lang="en-US" altLang="zh-CN" dirty="0">
                <a:latin typeface="+mn-ea"/>
              </a:rPr>
              <a:t>IBM</a:t>
            </a:r>
            <a:r>
              <a:rPr lang="zh-CN" altLang="en-US" dirty="0">
                <a:latin typeface="+mn-ea"/>
              </a:rPr>
              <a:t>在</a:t>
            </a:r>
            <a:r>
              <a:rPr lang="en-US" altLang="zh-CN" dirty="0">
                <a:latin typeface="+mn-ea"/>
              </a:rPr>
              <a:t>1987</a:t>
            </a:r>
            <a:r>
              <a:rPr lang="zh-CN" altLang="en-US" dirty="0">
                <a:latin typeface="+mn-ea"/>
              </a:rPr>
              <a:t>年随</a:t>
            </a:r>
            <a:r>
              <a:rPr lang="en-US" altLang="zh-CN" dirty="0" smtClean="0">
                <a:latin typeface="+mn-ea"/>
              </a:rPr>
              <a:t>PS/2</a:t>
            </a:r>
            <a:r>
              <a:rPr lang="zh-CN" altLang="en-US" dirty="0" smtClean="0">
                <a:latin typeface="+mn-ea"/>
              </a:rPr>
              <a:t>一起</a:t>
            </a:r>
            <a:r>
              <a:rPr lang="zh-CN" altLang="en-US" dirty="0">
                <a:latin typeface="+mn-ea"/>
              </a:rPr>
              <a:t>推出的使用模拟信号的一种视频传输标准，在当时具有分辨率高、显示速率快、颜色丰富等优点，在彩色显示器领域得到了广泛的应用。这个标准对于现今的个人电脑市场已经十分过时。即使如此，</a:t>
            </a:r>
            <a:r>
              <a:rPr lang="en-US" altLang="zh-CN" dirty="0">
                <a:latin typeface="+mn-ea"/>
              </a:rPr>
              <a:t>VGA</a:t>
            </a:r>
            <a:r>
              <a:rPr lang="zh-CN" altLang="en-US" dirty="0">
                <a:latin typeface="+mn-ea"/>
              </a:rPr>
              <a:t>仍然是最多制造商所共同支持的一个标准，个人电脑在加载自己的独特驱动程序之前，都必须支持</a:t>
            </a:r>
            <a:r>
              <a:rPr lang="en-US" altLang="zh-CN" dirty="0">
                <a:latin typeface="+mn-ea"/>
              </a:rPr>
              <a:t>VGA</a:t>
            </a:r>
            <a:r>
              <a:rPr lang="zh-CN" altLang="en-US" dirty="0">
                <a:latin typeface="+mn-ea"/>
              </a:rPr>
              <a:t>的标准。例如，微软</a:t>
            </a:r>
            <a:r>
              <a:rPr lang="en-US" altLang="zh-CN" dirty="0">
                <a:latin typeface="+mn-ea"/>
              </a:rPr>
              <a:t>Windows</a:t>
            </a:r>
            <a:r>
              <a:rPr lang="zh-CN" altLang="en-US" dirty="0">
                <a:latin typeface="+mn-ea"/>
              </a:rPr>
              <a:t>系列产品的开机画面仍然使用</a:t>
            </a:r>
            <a:r>
              <a:rPr lang="en-US" altLang="zh-CN" dirty="0">
                <a:latin typeface="+mn-ea"/>
              </a:rPr>
              <a:t>VGA</a:t>
            </a:r>
            <a:r>
              <a:rPr lang="zh-CN" altLang="en-US" dirty="0">
                <a:latin typeface="+mn-ea"/>
              </a:rPr>
              <a:t>显示模式，这也说明其在显示标准中的重要性和兼容性。</a:t>
            </a:r>
          </a:p>
        </p:txBody>
      </p:sp>
      <p:sp>
        <p:nvSpPr>
          <p:cNvPr id="7" name="矩形 6"/>
          <p:cNvSpPr/>
          <p:nvPr/>
        </p:nvSpPr>
        <p:spPr>
          <a:xfrm>
            <a:off x="1545772" y="2943868"/>
            <a:ext cx="85852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/>
              <a:t>         最初</a:t>
            </a:r>
            <a:r>
              <a:rPr lang="zh-CN" altLang="en-US" dirty="0"/>
              <a:t>的</a:t>
            </a:r>
            <a:r>
              <a:rPr lang="en-US" altLang="zh-CN" dirty="0"/>
              <a:t>VGA</a:t>
            </a:r>
            <a:r>
              <a:rPr lang="zh-CN" altLang="en-US" dirty="0"/>
              <a:t>标准最大只能支持</a:t>
            </a:r>
            <a:r>
              <a:rPr lang="en-US" altLang="zh-CN" dirty="0"/>
              <a:t>640×480</a:t>
            </a:r>
            <a:r>
              <a:rPr lang="zh-CN" altLang="en-US" dirty="0"/>
              <a:t>分辨率的显示器，而为了适应大屏幕的应用，视频电气标准化组织</a:t>
            </a:r>
            <a:r>
              <a:rPr lang="en-US" altLang="zh-CN" dirty="0"/>
              <a:t>VESA(Video Electronics Standards Association</a:t>
            </a:r>
            <a:r>
              <a:rPr lang="zh-CN" altLang="en-US" dirty="0"/>
              <a:t>的简称</a:t>
            </a:r>
            <a:r>
              <a:rPr lang="en-US" altLang="zh-CN" dirty="0"/>
              <a:t>)</a:t>
            </a:r>
            <a:r>
              <a:rPr lang="zh-CN" altLang="en-US" dirty="0"/>
              <a:t>将</a:t>
            </a:r>
            <a:r>
              <a:rPr lang="en-US" altLang="zh-CN" dirty="0"/>
              <a:t>VGA</a:t>
            </a:r>
            <a:r>
              <a:rPr lang="zh-CN" altLang="en-US" dirty="0"/>
              <a:t>标准扩展</a:t>
            </a:r>
            <a:r>
              <a:rPr lang="zh-CN" altLang="en-US" dirty="0" smtClean="0"/>
              <a:t>为</a:t>
            </a:r>
            <a:r>
              <a:rPr lang="en-US" altLang="zh-CN" dirty="0" smtClean="0"/>
              <a:t>SVGA</a:t>
            </a:r>
            <a:r>
              <a:rPr lang="zh-CN" altLang="en-US" dirty="0" smtClean="0"/>
              <a:t>标准</a:t>
            </a:r>
            <a:r>
              <a:rPr lang="zh-CN" altLang="en-US" dirty="0"/>
              <a:t>，</a:t>
            </a:r>
            <a:r>
              <a:rPr lang="en-US" altLang="zh-CN" dirty="0"/>
              <a:t>SVGA</a:t>
            </a:r>
            <a:r>
              <a:rPr lang="zh-CN" altLang="en-US" dirty="0"/>
              <a:t>标准能够支持更大的分辨率。</a:t>
            </a:r>
            <a:endParaRPr lang="en-US" altLang="zh-CN" dirty="0"/>
          </a:p>
        </p:txBody>
      </p:sp>
      <p:sp>
        <p:nvSpPr>
          <p:cNvPr id="8" name="矩形 7"/>
          <p:cNvSpPr/>
          <p:nvPr/>
        </p:nvSpPr>
        <p:spPr>
          <a:xfrm>
            <a:off x="2001474" y="3989440"/>
            <a:ext cx="6199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人们通常所说的</a:t>
            </a:r>
            <a:r>
              <a:rPr lang="en-US" altLang="zh-CN" dirty="0"/>
              <a:t>VGA</a:t>
            </a:r>
            <a:r>
              <a:rPr lang="zh-CN" altLang="en-US" dirty="0"/>
              <a:t>实际上指的就是</a:t>
            </a:r>
            <a:r>
              <a:rPr lang="en-US" altLang="zh-CN" dirty="0"/>
              <a:t>VESA</a:t>
            </a:r>
            <a:r>
              <a:rPr lang="zh-CN" altLang="en-US" dirty="0"/>
              <a:t>制定的</a:t>
            </a:r>
            <a:r>
              <a:rPr lang="en-US" altLang="zh-CN" dirty="0"/>
              <a:t>SVGA</a:t>
            </a:r>
            <a:r>
              <a:rPr lang="zh-CN" altLang="en-US" dirty="0" smtClean="0"/>
              <a:t>标准。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769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9250" y="2876550"/>
            <a:ext cx="597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VGA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硬件接口及时序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99770"/>
            <a:ext cx="5989637" cy="124479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2" name="矩形 1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198922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400" b="1" dirty="0" smtClean="0"/>
              <a:t>VGA</a:t>
            </a:r>
            <a:r>
              <a:rPr lang="zh-CN" altLang="en-US" sz="2400" b="1" dirty="0" smtClean="0"/>
              <a:t>电气特性</a:t>
            </a:r>
            <a:endParaRPr lang="en-US" altLang="zh-CN" sz="2400" b="1" dirty="0"/>
          </a:p>
        </p:txBody>
      </p:sp>
      <p:sp>
        <p:nvSpPr>
          <p:cNvPr id="3" name="矩形 2"/>
          <p:cNvSpPr/>
          <p:nvPr/>
        </p:nvSpPr>
        <p:spPr>
          <a:xfrm>
            <a:off x="851681" y="1792749"/>
            <a:ext cx="9753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       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</a:rPr>
              <a:t>VGA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接口</a:t>
            </a:r>
            <a:r>
              <a:rPr lang="zh-CN" altLang="en-US" dirty="0">
                <a:solidFill>
                  <a:srgbClr val="000000"/>
                </a:solidFill>
                <a:latin typeface="+mn-ea"/>
              </a:rPr>
              <a:t>是一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种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</a:rPr>
              <a:t>D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型</a:t>
            </a:r>
            <a:r>
              <a:rPr lang="zh-CN" altLang="en-US" dirty="0">
                <a:solidFill>
                  <a:srgbClr val="000000"/>
                </a:solidFill>
                <a:latin typeface="+mn-ea"/>
              </a:rPr>
              <a:t>接口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</a:rPr>
              <a:t>D-SUB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），采用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</a:rPr>
              <a:t>15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针的接口形式，</a:t>
            </a:r>
            <a:r>
              <a:rPr lang="zh-CN" altLang="en-US" dirty="0">
                <a:solidFill>
                  <a:srgbClr val="000000"/>
                </a:solidFill>
                <a:latin typeface="+mn-ea"/>
              </a:rPr>
              <a:t>分成三排，每排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五个，如下图所</a:t>
            </a:r>
            <a:r>
              <a:rPr lang="zh-CN" altLang="en-US" dirty="0">
                <a:solidFill>
                  <a:srgbClr val="000000"/>
                </a:solidFill>
                <a:latin typeface="+mn-ea"/>
              </a:rPr>
              <a:t>示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+mn-ea"/>
            </a:endParaRPr>
          </a:p>
          <a:p>
            <a:endParaRPr lang="en-US" altLang="zh-CN" dirty="0">
              <a:solidFill>
                <a:srgbClr val="000000"/>
              </a:solidFill>
              <a:latin typeface="+mn-ea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</a:rPr>
              <a:t>VGA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接口用于显示的接口信号主要有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</a:rPr>
              <a:t>5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个：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行</a:t>
            </a:r>
            <a:r>
              <a:rPr lang="zh-CN" altLang="en-US" b="1" dirty="0" smtClean="0">
                <a:solidFill>
                  <a:srgbClr val="000000"/>
                </a:solidFill>
                <a:latin typeface="+mn-ea"/>
              </a:rPr>
              <a:t>同步信号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、</a:t>
            </a:r>
            <a:r>
              <a:rPr lang="zh-CN" altLang="en-US" b="1" dirty="0" smtClean="0">
                <a:solidFill>
                  <a:srgbClr val="000000"/>
                </a:solidFill>
                <a:latin typeface="+mn-ea"/>
              </a:rPr>
              <a:t>场同步信号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、</a:t>
            </a:r>
            <a:r>
              <a:rPr lang="zh-CN" altLang="en-US" b="1" dirty="0" smtClean="0">
                <a:solidFill>
                  <a:srgbClr val="000000"/>
                </a:solidFill>
                <a:latin typeface="+mn-ea"/>
              </a:rPr>
              <a:t>红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颜色信号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、</a:t>
            </a:r>
            <a:r>
              <a:rPr lang="zh-CN" altLang="en-US" b="1" dirty="0" smtClean="0">
                <a:solidFill>
                  <a:srgbClr val="000000"/>
                </a:solidFill>
                <a:latin typeface="+mn-ea"/>
              </a:rPr>
              <a:t>绿</a:t>
            </a:r>
            <a:r>
              <a:rPr lang="zh-CN" altLang="en-US" b="1" dirty="0">
                <a:solidFill>
                  <a:srgbClr val="000000"/>
                </a:solidFill>
                <a:latin typeface="+mn-ea"/>
              </a:rPr>
              <a:t>颜色信号</a:t>
            </a:r>
            <a:r>
              <a:rPr lang="zh-CN" altLang="en-US" dirty="0" smtClean="0">
                <a:solidFill>
                  <a:srgbClr val="000000"/>
                </a:solidFill>
                <a:latin typeface="+mn-ea"/>
              </a:rPr>
              <a:t>、</a:t>
            </a:r>
            <a:r>
              <a:rPr lang="zh-CN" altLang="en-US" b="1" dirty="0" smtClean="0">
                <a:solidFill>
                  <a:srgbClr val="000000"/>
                </a:solidFill>
                <a:latin typeface="+mn-ea"/>
              </a:rPr>
              <a:t>蓝颜色信号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0000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 </a:t>
            </a:r>
            <a:r>
              <a:rPr lang="zh-CN" altLang="en-US" dirty="0" smtClean="0">
                <a:solidFill>
                  <a:srgbClr val="000000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 </a:t>
            </a:r>
            <a:endParaRPr lang="zh-CN" altLang="en-US" b="0" i="0" dirty="0">
              <a:solidFill>
                <a:srgbClr val="000000"/>
              </a:solidFill>
              <a:effectLst/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5261" y="3547075"/>
            <a:ext cx="4422824" cy="26831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198922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400" b="1" dirty="0" smtClean="0"/>
              <a:t>VGA</a:t>
            </a:r>
            <a:r>
              <a:rPr lang="zh-CN" altLang="en-US" sz="2400" b="1" dirty="0" smtClean="0"/>
              <a:t>电气特性</a:t>
            </a:r>
            <a:endParaRPr lang="en-US" altLang="zh-CN" sz="2400" b="1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051" y="3022711"/>
            <a:ext cx="3859189" cy="1304406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6330462" y="1866654"/>
            <a:ext cx="4254237" cy="3806700"/>
            <a:chOff x="-207568" y="2200871"/>
            <a:chExt cx="6333334" cy="566960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07567" y="2200871"/>
              <a:ext cx="6333333" cy="2161905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207568" y="4279998"/>
              <a:ext cx="6333333" cy="3590476"/>
            </a:xfrm>
            <a:prstGeom prst="rect">
              <a:avLst/>
            </a:prstGeom>
          </p:spPr>
        </p:pic>
      </p:grpSp>
      <p:sp>
        <p:nvSpPr>
          <p:cNvPr id="22" name="文本框 27"/>
          <p:cNvSpPr txBox="1"/>
          <p:nvPr/>
        </p:nvSpPr>
        <p:spPr>
          <a:xfrm flipH="1">
            <a:off x="1558245" y="1497322"/>
            <a:ext cx="2373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· VGA</a:t>
            </a:r>
            <a:r>
              <a:rPr lang="zh-CN" altLang="en-US" dirty="0"/>
              <a:t>管</a:t>
            </a:r>
            <a:r>
              <a:rPr lang="zh-CN" altLang="en-US" dirty="0" smtClean="0"/>
              <a:t>脚定义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322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198922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400" b="1" dirty="0" smtClean="0"/>
              <a:t>VGA</a:t>
            </a:r>
            <a:r>
              <a:rPr lang="zh-CN" altLang="en-US" sz="2400" b="1" dirty="0" smtClean="0"/>
              <a:t>电气特性</a:t>
            </a:r>
            <a:endParaRPr lang="en-US" altLang="zh-CN" sz="2400" b="1" dirty="0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0764" y="2001999"/>
            <a:ext cx="5873648" cy="3828973"/>
          </a:xfrm>
          <a:prstGeom prst="rect">
            <a:avLst/>
          </a:prstGeom>
        </p:spPr>
      </p:pic>
      <p:sp>
        <p:nvSpPr>
          <p:cNvPr id="27" name="文本框 1"/>
          <p:cNvSpPr txBox="1"/>
          <p:nvPr/>
        </p:nvSpPr>
        <p:spPr>
          <a:xfrm>
            <a:off x="1206696" y="1357890"/>
            <a:ext cx="1856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· VGA</a:t>
            </a:r>
            <a:r>
              <a:rPr lang="zh-CN" altLang="en-US" dirty="0" smtClean="0"/>
              <a:t>电气参数：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718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198922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400" b="1" dirty="0" smtClean="0"/>
              <a:t>VGA</a:t>
            </a:r>
            <a:r>
              <a:rPr lang="zh-CN" altLang="en-US" sz="2400" b="1" dirty="0"/>
              <a:t>时序</a:t>
            </a:r>
            <a:r>
              <a:rPr lang="zh-CN" altLang="en-US" sz="2400" b="1" dirty="0" smtClean="0"/>
              <a:t>详解</a:t>
            </a:r>
            <a:endParaRPr lang="en-US" altLang="zh-CN" sz="2400" b="1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292" y="1262063"/>
            <a:ext cx="5783304" cy="492124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14652" y="1193967"/>
            <a:ext cx="1687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· VGA</a:t>
            </a:r>
            <a:r>
              <a:rPr lang="zh-CN" altLang="en-US" dirty="0" smtClean="0"/>
              <a:t>水平时序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198922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400" b="1" dirty="0" smtClean="0"/>
              <a:t>VGA</a:t>
            </a:r>
            <a:r>
              <a:rPr lang="zh-CN" altLang="en-US" sz="2400" b="1" dirty="0"/>
              <a:t>时序</a:t>
            </a:r>
            <a:r>
              <a:rPr lang="zh-CN" altLang="en-US" sz="2400" b="1" dirty="0" smtClean="0"/>
              <a:t>详解</a:t>
            </a:r>
            <a:endParaRPr lang="en-US" altLang="zh-CN" sz="2400" b="1" dirty="0" smtClean="0"/>
          </a:p>
        </p:txBody>
      </p:sp>
      <p:sp>
        <p:nvSpPr>
          <p:cNvPr id="10" name="文本框 9"/>
          <p:cNvSpPr txBox="1"/>
          <p:nvPr/>
        </p:nvSpPr>
        <p:spPr>
          <a:xfrm>
            <a:off x="1114652" y="1193967"/>
            <a:ext cx="1687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· VGA</a:t>
            </a:r>
            <a:r>
              <a:rPr lang="zh-CN" altLang="en-US" dirty="0"/>
              <a:t>垂直</a:t>
            </a:r>
            <a:r>
              <a:rPr lang="zh-CN" altLang="en-US" dirty="0" smtClean="0"/>
              <a:t>时序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4362" y="1563299"/>
            <a:ext cx="9495238" cy="43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59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198922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400" b="1" dirty="0" smtClean="0"/>
              <a:t>VGA</a:t>
            </a:r>
            <a:r>
              <a:rPr lang="zh-CN" altLang="en-US" sz="2400" b="1" dirty="0"/>
              <a:t>时序</a:t>
            </a:r>
            <a:r>
              <a:rPr lang="zh-CN" altLang="en-US" sz="2400" b="1" dirty="0" smtClean="0"/>
              <a:t>详解</a:t>
            </a:r>
            <a:endParaRPr lang="en-US" altLang="zh-CN" sz="2400" b="1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555" y="1402720"/>
            <a:ext cx="8314286" cy="499047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01486" y="1249173"/>
            <a:ext cx="250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· VGA</a:t>
            </a:r>
            <a:r>
              <a:rPr lang="zh-CN" altLang="en-US" dirty="0" smtClean="0"/>
              <a:t>时间参数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975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49240" y="198922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337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400" b="1" dirty="0" smtClean="0"/>
              <a:t>VGA</a:t>
            </a:r>
            <a:r>
              <a:rPr lang="zh-CN" altLang="en-US" sz="2400" b="1" dirty="0"/>
              <a:t>时序</a:t>
            </a:r>
            <a:r>
              <a:rPr lang="zh-CN" altLang="en-US" sz="2400" b="1" dirty="0" smtClean="0"/>
              <a:t>详解</a:t>
            </a:r>
            <a:endParaRPr lang="en-US" altLang="zh-CN" sz="2400" b="1" dirty="0" smtClean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664" y="1789200"/>
            <a:ext cx="6885714" cy="450476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03340" y="1193967"/>
            <a:ext cx="3603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· </a:t>
            </a:r>
            <a:r>
              <a:rPr lang="zh-CN" altLang="en-US" dirty="0" smtClean="0"/>
              <a:t>以</a:t>
            </a:r>
            <a:r>
              <a:rPr lang="en-US" altLang="zh-CN" dirty="0" smtClean="0"/>
              <a:t>800</a:t>
            </a:r>
            <a:r>
              <a:rPr lang="zh-CN" altLang="en-US" dirty="0" smtClean="0"/>
              <a:t>*</a:t>
            </a:r>
            <a:r>
              <a:rPr lang="en-US" altLang="zh-CN" dirty="0" smtClean="0"/>
              <a:t>600</a:t>
            </a:r>
            <a:r>
              <a:rPr lang="zh-CN" altLang="en-US" dirty="0" smtClean="0"/>
              <a:t>（</a:t>
            </a:r>
            <a:r>
              <a:rPr lang="en-US" altLang="zh-CN" dirty="0" smtClean="0"/>
              <a:t>SVGA</a:t>
            </a:r>
            <a:r>
              <a:rPr lang="zh-CN" altLang="en-US" dirty="0" smtClean="0"/>
              <a:t>）为例：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57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281239" y="2730738"/>
            <a:ext cx="11265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         本节将讲解</a:t>
            </a:r>
            <a:r>
              <a:rPr lang="en-US" altLang="zh-CN" sz="2400" dirty="0" smtClean="0"/>
              <a:t>VGA</a:t>
            </a:r>
            <a:r>
              <a:rPr lang="zh-CN" altLang="en-US" sz="2400" dirty="0" smtClean="0"/>
              <a:t>接口时序及使用</a:t>
            </a:r>
            <a:r>
              <a:rPr lang="en-US" altLang="zh-CN" sz="2400" dirty="0" smtClean="0"/>
              <a:t>FPGA</a:t>
            </a:r>
            <a:r>
              <a:rPr lang="zh-CN" altLang="en-US" sz="2400" dirty="0" smtClean="0"/>
              <a:t>驱动</a:t>
            </a:r>
            <a:r>
              <a:rPr lang="en-US" altLang="zh-CN" sz="2400" dirty="0" smtClean="0"/>
              <a:t>VGA</a:t>
            </a:r>
            <a:r>
              <a:rPr lang="zh-CN" altLang="en-US" sz="2400" dirty="0" smtClean="0"/>
              <a:t>接口。</a:t>
            </a:r>
            <a:endParaRPr lang="zh-CN" altLang="en-US" sz="2400" dirty="0"/>
          </a:p>
        </p:txBody>
      </p:sp>
      <p:sp>
        <p:nvSpPr>
          <p:cNvPr id="16" name="文本框 15"/>
          <p:cNvSpPr txBox="1"/>
          <p:nvPr/>
        </p:nvSpPr>
        <p:spPr>
          <a:xfrm>
            <a:off x="7288974" y="505980"/>
            <a:ext cx="2573338" cy="9233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  <a:endParaRPr lang="en-US" altLang="zh-CN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/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72464" y="1510232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845802" y="498995"/>
            <a:ext cx="579437" cy="1362075"/>
            <a:chOff x="8564451" y="2716812"/>
            <a:chExt cx="579549" cy="1361673"/>
          </a:xfrm>
        </p:grpSpPr>
        <p:sp>
          <p:nvSpPr>
            <p:cNvPr id="21" name="矩形 20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81239" y="498995"/>
            <a:ext cx="6096463" cy="1361582"/>
            <a:chOff x="0" y="2716813"/>
            <a:chExt cx="6096378" cy="1361672"/>
          </a:xfrm>
        </p:grpSpPr>
        <p:sp>
          <p:nvSpPr>
            <p:cNvPr id="24" name="矩形 23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0" y="2716813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文本框 6"/>
            <p:cNvSpPr txBox="1"/>
            <p:nvPr/>
          </p:nvSpPr>
          <p:spPr>
            <a:xfrm>
              <a:off x="2802287" y="2788150"/>
              <a:ext cx="3294091" cy="97353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>
                <a:lnSpc>
                  <a:spcPct val="125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VGA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输出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接口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>
                <a:lnSpc>
                  <a:spcPct val="125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及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FPGA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</a:t>
              </a:r>
              <a:endParaRPr 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32"/>
            <p:cNvSpPr txBox="1"/>
            <p:nvPr/>
          </p:nvSpPr>
          <p:spPr>
            <a:xfrm>
              <a:off x="1286493" y="3744946"/>
              <a:ext cx="4745924" cy="31895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r" eaLnBrk="1" hangingPunct="1">
                <a:lnSpc>
                  <a:spcPct val="125000"/>
                </a:lnSpc>
              </a:pPr>
              <a:endParaRPr lang="en-US" altLang="zh-CN" sz="13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016377" y="570432"/>
            <a:ext cx="1223962" cy="1223963"/>
            <a:chOff x="1734969" y="2787385"/>
            <a:chExt cx="1224000" cy="1223998"/>
          </a:xfrm>
        </p:grpSpPr>
        <p:sp>
          <p:nvSpPr>
            <p:cNvPr id="31" name="椭圆 30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503489" y="570432"/>
            <a:ext cx="1223963" cy="1223963"/>
            <a:chOff x="222586" y="2787385"/>
            <a:chExt cx="1224000" cy="1223998"/>
          </a:xfrm>
        </p:grpSpPr>
        <p:sp>
          <p:nvSpPr>
            <p:cNvPr id="34" name="椭圆 33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37" name="矩形 3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4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FPGA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VGA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实例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62487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2" name="矩形 1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FPGA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VGA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实例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460500" y="1907540"/>
            <a:ext cx="101012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        本视频通过使用</a:t>
            </a:r>
            <a:r>
              <a:rPr lang="en-US" altLang="zh-CN" dirty="0" smtClean="0"/>
              <a:t>FPGA</a:t>
            </a:r>
            <a:r>
              <a:rPr lang="zh-CN" altLang="en-US" dirty="0" smtClean="0"/>
              <a:t>设计</a:t>
            </a:r>
            <a:r>
              <a:rPr lang="en-US" altLang="zh-CN" dirty="0" smtClean="0"/>
              <a:t>VGA</a:t>
            </a:r>
            <a:r>
              <a:rPr lang="zh-CN" altLang="en-US" dirty="0" smtClean="0"/>
              <a:t>驱动模块，向显示器显示一幅静态图片来让大家进一步了解</a:t>
            </a:r>
            <a:r>
              <a:rPr lang="en-US" altLang="zh-CN" dirty="0" smtClean="0"/>
              <a:t>FPGA</a:t>
            </a:r>
          </a:p>
          <a:p>
            <a:r>
              <a:rPr lang="zh-CN" altLang="en-US" dirty="0" smtClean="0"/>
              <a:t>驱动</a:t>
            </a:r>
            <a:r>
              <a:rPr lang="en-US" altLang="zh-CN" dirty="0" smtClean="0"/>
              <a:t>VGA</a:t>
            </a:r>
            <a:r>
              <a:rPr lang="zh-CN" altLang="en-US" dirty="0" smtClean="0"/>
              <a:t>的方法。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硬件平台：</a:t>
            </a:r>
            <a:r>
              <a:rPr lang="en-US" altLang="zh-CN" dirty="0" smtClean="0"/>
              <a:t>Artix-7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软件平台：</a:t>
            </a:r>
            <a:r>
              <a:rPr lang="en-US" altLang="zh-CN" dirty="0" smtClean="0"/>
              <a:t>Vivado.2015.2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sym typeface="Calibri" panose="020F0502020204030204" pitchFamily="34" charset="0"/>
              </a:rPr>
              <a:t/>
            </a:r>
            <a:br>
              <a:rPr lang="zh-CN" altLang="en-US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sym typeface="Calibri" panose="020F0502020204030204" pitchFamily="3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30788" y="2568575"/>
            <a:ext cx="5821362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473200" y="2549525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panose="02010803020104030203" charset="0"/>
                <a:ea typeface="微软雅黑" panose="020B0503020204020204" pitchFamily="34" charset="-122"/>
                <a:sym typeface="Aharoni" panose="02010803020104030203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443038" y="3143250"/>
            <a:ext cx="3433762" cy="1463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51</a:t>
            </a:r>
            <a:r>
              <a:rPr lang="en-US" altLang="zh-CN" dirty="0" err="1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 smtClean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net</a:t>
            </a:r>
          </a:p>
          <a:p>
            <a:pPr lvl="0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微信公众号:广州创龙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3" y="2777331"/>
            <a:ext cx="1009650" cy="1152525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30650" y="2838450"/>
            <a:ext cx="827088" cy="828675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08500" y="4046538"/>
            <a:ext cx="828675" cy="828675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08500" y="1782759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CRT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成像原理及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VGA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79670" y="3014980"/>
            <a:ext cx="5254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VGA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硬件接口及时序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82123" y="4199052"/>
            <a:ext cx="5002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FPGA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驱动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VGA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实例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defRPr/>
            </a:pP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9" name="矩形 18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1788" y="2844800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CRT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成像原理及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VGA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8" y="3375025"/>
            <a:ext cx="4662487" cy="10795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2" name="矩形 1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CRT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显示器说起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696685" y="4995808"/>
            <a:ext cx="101890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333333"/>
                </a:solidFill>
                <a:latin typeface="arial" panose="020B0604020202020204" pitchFamily="34" charset="0"/>
              </a:rPr>
              <a:t>        CRT</a:t>
            </a:r>
            <a:r>
              <a:rPr lang="zh-CN" altLang="en-US" dirty="0" smtClean="0">
                <a:solidFill>
                  <a:srgbClr val="333333"/>
                </a:solidFill>
                <a:latin typeface="arial" panose="020B0604020202020204" pitchFamily="34" charset="0"/>
              </a:rPr>
              <a:t>显示器的</a:t>
            </a:r>
            <a:r>
              <a:rPr lang="zh-CN" altLang="en-US" dirty="0">
                <a:solidFill>
                  <a:srgbClr val="333333"/>
                </a:solidFill>
                <a:latin typeface="arial" panose="020B0604020202020204" pitchFamily="34" charset="0"/>
              </a:rPr>
              <a:t>结构是一根真空管，里面有一个或多个电子枪，电子枪射出电子束，电子束射到真空管前屏幕表面的内侧时，屏幕内侧的发光涂料受到电子束的击打而发光产生图像的技术。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319" y="1391553"/>
            <a:ext cx="3203663" cy="293669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333" y="1193967"/>
            <a:ext cx="3886785" cy="3211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CRT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成像原理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188" y="1193967"/>
            <a:ext cx="7425946" cy="3853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CRT</a:t>
            </a:r>
            <a:r>
              <a:rPr lang="zh-CN" altLang="en-US" sz="2400" b="1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的光栅扫描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19199" y="1511620"/>
            <a:ext cx="9231091" cy="1857481"/>
            <a:chOff x="1219199" y="1413648"/>
            <a:chExt cx="9231091" cy="1857481"/>
          </a:xfrm>
        </p:grpSpPr>
        <p:sp>
          <p:nvSpPr>
            <p:cNvPr id="5" name="文本框 4"/>
            <p:cNvSpPr txBox="1"/>
            <p:nvPr/>
          </p:nvSpPr>
          <p:spPr>
            <a:xfrm>
              <a:off x="1787611" y="2537253"/>
              <a:ext cx="71422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9199" y="1413648"/>
              <a:ext cx="4547627" cy="185748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05335" y="1426987"/>
              <a:ext cx="4544955" cy="1830805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1219198" y="3852487"/>
            <a:ext cx="91331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 光栅扫描</a:t>
            </a:r>
            <a:r>
              <a:rPr lang="zh-CN" altLang="en-US" dirty="0"/>
              <a:t>又称电视扫描，主要工作过程是电子束受偏转系统控制，周期性的从左到右、从上到下将图像逐行逐点的扫描到显示屏上。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CRT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的行同步和场同步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290059" y="1207286"/>
            <a:ext cx="93762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    显示器扫描从</a:t>
            </a:r>
            <a:r>
              <a:rPr lang="zh-CN" altLang="en-US" dirty="0"/>
              <a:t>屏幕左上角一点开始，从</a:t>
            </a:r>
            <a:r>
              <a:rPr lang="zh-CN" altLang="en-US" dirty="0" smtClean="0"/>
              <a:t>左向右</a:t>
            </a:r>
            <a:r>
              <a:rPr lang="zh-CN" altLang="en-US" dirty="0"/>
              <a:t>逐点扫描，每扫描完</a:t>
            </a:r>
            <a:r>
              <a:rPr lang="zh-CN" altLang="en-US" dirty="0" smtClean="0"/>
              <a:t>一行</a:t>
            </a:r>
            <a:r>
              <a:rPr lang="zh-CN" altLang="en-US" dirty="0"/>
              <a:t>，</a:t>
            </a:r>
            <a:r>
              <a:rPr lang="zh-CN" altLang="en-US" dirty="0" smtClean="0"/>
              <a:t>电子束</a:t>
            </a:r>
            <a:r>
              <a:rPr lang="zh-CN" altLang="en-US" dirty="0"/>
              <a:t>回到屏幕的左边下一行的起始位置，在这期间，</a:t>
            </a:r>
            <a:r>
              <a:rPr lang="en-US" altLang="zh-CN" dirty="0"/>
              <a:t>CRT</a:t>
            </a:r>
            <a:r>
              <a:rPr lang="zh-CN" altLang="en-US" dirty="0"/>
              <a:t>对电子束进行消隐，每行结束时，用行同步信号进行同步；当扫描完所有的行，形成一帧，用场同步信号进行场同步，并使扫描回到屏幕左上方，同时进行场</a:t>
            </a:r>
            <a:r>
              <a:rPr lang="zh-CN" altLang="en-US" dirty="0" smtClean="0"/>
              <a:t>消隐</a:t>
            </a:r>
            <a:r>
              <a:rPr lang="zh-CN" altLang="en-US" dirty="0"/>
              <a:t>，</a:t>
            </a:r>
            <a:r>
              <a:rPr lang="zh-CN" altLang="en-US" dirty="0" smtClean="0"/>
              <a:t>开始</a:t>
            </a:r>
            <a:r>
              <a:rPr lang="zh-CN" altLang="en-US" dirty="0"/>
              <a:t>下一帧</a:t>
            </a:r>
            <a:r>
              <a:rPr lang="zh-CN" altLang="en-US" dirty="0" smtClean="0"/>
              <a:t>。</a:t>
            </a:r>
            <a:endParaRPr lang="zh-CN" altLang="en-US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120" y="2369185"/>
            <a:ext cx="4974554" cy="222705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0184" y="2508632"/>
            <a:ext cx="3650614" cy="196205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8008" y="4456789"/>
            <a:ext cx="3912341" cy="1901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32747" y="340738"/>
            <a:ext cx="7113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CRT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显示器的主要技术性能指标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867001" y="1458686"/>
            <a:ext cx="879928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分辨率</a:t>
            </a:r>
            <a:r>
              <a:rPr lang="zh-CN" altLang="en-US" dirty="0" smtClean="0"/>
              <a:t>：</a:t>
            </a:r>
            <a:r>
              <a:rPr lang="en-US" altLang="zh-CN" dirty="0" smtClean="0"/>
              <a:t>CRT</a:t>
            </a:r>
            <a:r>
              <a:rPr lang="zh-CN" altLang="en-US" dirty="0" smtClean="0"/>
              <a:t>显示器的分辨率是指显示器屏幕上图像的精密度，主要是指显示器所能显示的点数的</a:t>
            </a:r>
            <a:r>
              <a:rPr lang="zh-CN" altLang="en-US" dirty="0"/>
              <a:t>多少</a:t>
            </a:r>
            <a:r>
              <a:rPr lang="zh-CN" altLang="en-US" dirty="0" smtClean="0"/>
              <a:t>。显示器所能显示的点数越多，画面也就越精细。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b="1" dirty="0"/>
              <a:t>点</a:t>
            </a:r>
            <a:r>
              <a:rPr lang="zh-CN" altLang="en-US" b="1" dirty="0" smtClean="0"/>
              <a:t>距</a:t>
            </a:r>
            <a:r>
              <a:rPr lang="zh-CN" altLang="en-US" dirty="0" smtClean="0"/>
              <a:t>：一般指显像管水平方向上相邻同色荧光粉像素间的距离。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b="1" dirty="0" smtClean="0"/>
              <a:t>刷新频率</a:t>
            </a:r>
            <a:r>
              <a:rPr lang="zh-CN" altLang="en-US" dirty="0" smtClean="0"/>
              <a:t>：刷新频率又称场频或者垂直扫描频率，它是指单位时间内电子枪对整个屏幕进行扫描的次数，以</a:t>
            </a:r>
            <a:r>
              <a:rPr lang="en-US" altLang="zh-CN" dirty="0" smtClean="0"/>
              <a:t>Hz</a:t>
            </a:r>
            <a:r>
              <a:rPr lang="zh-CN" altLang="en-US" dirty="0" smtClean="0"/>
              <a:t>（赫兹）为单位。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b="1" dirty="0" smtClean="0"/>
              <a:t>带宽</a:t>
            </a:r>
            <a:r>
              <a:rPr lang="zh-CN" altLang="en-US" dirty="0" smtClean="0"/>
              <a:t>：带宽指单位时间电子枪扫描过的图像点的个数。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b="1" dirty="0" smtClean="0"/>
              <a:t>扫描方式</a:t>
            </a:r>
            <a:r>
              <a:rPr lang="zh-CN" altLang="en-US" dirty="0" smtClean="0"/>
              <a:t>：水平扫描有两种方法，即隔行扫描和逐行扫描。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15482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6122</TotalTime>
  <Words>876</Words>
  <Application>Microsoft Office PowerPoint</Application>
  <PresentationFormat>宽屏</PresentationFormat>
  <Paragraphs>147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Aharoni</vt:lpstr>
      <vt:lpstr>simsun</vt:lpstr>
      <vt:lpstr>方正姚体</vt:lpstr>
      <vt:lpstr>宋体</vt:lpstr>
      <vt:lpstr>微软雅黑</vt:lpstr>
      <vt:lpstr>arial</vt:lpstr>
      <vt:lpstr>arial</vt:lpstr>
      <vt:lpstr>Calibri</vt:lpstr>
      <vt:lpstr>Calibri Light</vt:lpstr>
      <vt:lpstr>Garamond</vt:lpstr>
      <vt:lpstr>Impact</vt:lpstr>
      <vt:lpstr>Tahoma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evening</dc:creator>
  <cp:lastModifiedBy>ladywn</cp:lastModifiedBy>
  <cp:revision>1195</cp:revision>
  <dcterms:created xsi:type="dcterms:W3CDTF">2015-05-05T08:02:00Z</dcterms:created>
  <dcterms:modified xsi:type="dcterms:W3CDTF">2017-04-28T00:46:32Z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