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7" r:id="rId2"/>
    <p:sldId id="404" r:id="rId3"/>
    <p:sldId id="259" r:id="rId4"/>
    <p:sldId id="492" r:id="rId5"/>
    <p:sldId id="486" r:id="rId6"/>
    <p:sldId id="487" r:id="rId7"/>
    <p:sldId id="494" r:id="rId8"/>
    <p:sldId id="495" r:id="rId9"/>
    <p:sldId id="447" r:id="rId10"/>
    <p:sldId id="496" r:id="rId11"/>
    <p:sldId id="497" r:id="rId12"/>
    <p:sldId id="4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0" autoAdjust="0"/>
    <p:restoredTop sz="82767" autoAdjust="0"/>
  </p:normalViewPr>
  <p:slideViewPr>
    <p:cSldViewPr snapToGrid="0">
      <p:cViewPr varScale="1">
        <p:scale>
          <a:sx n="71" d="100"/>
          <a:sy n="71" d="100"/>
        </p:scale>
        <p:origin x="139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7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7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93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/>
              <a:t>gpio_keys</a:t>
            </a:r>
            <a:r>
              <a:rPr lang="en-US" altLang="zh-CN" dirty="0"/>
              <a:t>: user_keys@0 {</a:t>
            </a:r>
          </a:p>
          <a:p>
            <a:r>
              <a:rPr lang="en-US" altLang="zh-CN" dirty="0"/>
              <a:t>                compatible = "</a:t>
            </a:r>
            <a:r>
              <a:rPr lang="en-US" altLang="zh-CN" dirty="0" err="1"/>
              <a:t>gpio</a:t>
            </a:r>
            <a:r>
              <a:rPr lang="en-US" altLang="zh-CN" dirty="0"/>
              <a:t>-keys-polled";</a:t>
            </a:r>
          </a:p>
          <a:p>
            <a:r>
              <a:rPr lang="en-US" altLang="zh-CN" dirty="0"/>
              <a:t>                #address-cells = &lt;1&gt;;</a:t>
            </a:r>
          </a:p>
          <a:p>
            <a:r>
              <a:rPr lang="en-US" altLang="zh-CN" dirty="0"/>
              <a:t>                #size-cells = &lt;0&gt;;</a:t>
            </a:r>
          </a:p>
          <a:p>
            <a:r>
              <a:rPr lang="en-US" altLang="zh-CN" dirty="0"/>
              <a:t>                autorepeat;</a:t>
            </a:r>
          </a:p>
          <a:p>
            <a:r>
              <a:rPr lang="en-US" altLang="zh-CN" dirty="0"/>
              <a:t>                poll-interval = &lt;100&gt;;</a:t>
            </a:r>
          </a:p>
          <a:p>
            <a:endParaRPr lang="en-US" altLang="zh-CN" dirty="0"/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pinctrl</a:t>
            </a:r>
            <a:r>
              <a:rPr lang="en-US" altLang="zh-CN" dirty="0"/>
              <a:t>-names = "default";</a:t>
            </a:r>
          </a:p>
          <a:p>
            <a:r>
              <a:rPr lang="en-US" altLang="zh-CN" dirty="0"/>
              <a:t>                pinctrl-0 = &lt;&amp;</a:t>
            </a:r>
            <a:r>
              <a:rPr lang="en-US" altLang="zh-CN" dirty="0" err="1"/>
              <a:t>user_keys_default</a:t>
            </a:r>
            <a:r>
              <a:rPr lang="en-US" altLang="zh-CN" dirty="0"/>
              <a:t>&gt;;</a:t>
            </a:r>
          </a:p>
          <a:p>
            <a:endParaRPr lang="en-US" altLang="zh-CN" dirty="0"/>
          </a:p>
          <a:p>
            <a:r>
              <a:rPr lang="en-US" altLang="zh-CN" dirty="0"/>
              <a:t>                button@0 {</a:t>
            </a:r>
          </a:p>
          <a:p>
            <a:r>
              <a:rPr lang="en-US" altLang="zh-CN" dirty="0"/>
              <a:t>                        label = "user-key0";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linux,code</a:t>
            </a:r>
            <a:r>
              <a:rPr lang="en-US" altLang="zh-CN" dirty="0"/>
              <a:t> = &lt;KEY_PROG1&gt;;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gpios</a:t>
            </a:r>
            <a:r>
              <a:rPr lang="en-US" altLang="zh-CN" dirty="0"/>
              <a:t> = &lt;&amp;gpio0 19 GPIO_ACTIVE_LOW&gt;;</a:t>
            </a:r>
          </a:p>
          <a:p>
            <a:r>
              <a:rPr lang="en-US" altLang="zh-CN" dirty="0"/>
              <a:t>                };</a:t>
            </a:r>
          </a:p>
          <a:p>
            <a:r>
              <a:rPr lang="en-US" altLang="zh-CN" dirty="0"/>
              <a:t>        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172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6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65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98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include/</a:t>
            </a:r>
            <a:r>
              <a:rPr lang="en-US" altLang="zh-CN" dirty="0" err="1"/>
              <a:t>linux</a:t>
            </a:r>
            <a:r>
              <a:rPr lang="en-US" altLang="zh-CN" dirty="0"/>
              <a:t>/</a:t>
            </a:r>
            <a:r>
              <a:rPr lang="en-US" altLang="zh-CN" dirty="0" err="1"/>
              <a:t>gpio.h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err="1"/>
              <a:t>gpio_export</a:t>
            </a:r>
            <a:r>
              <a:rPr lang="en-US" altLang="zh-CN" dirty="0"/>
              <a:t>(unsigned </a:t>
            </a:r>
            <a:r>
              <a:rPr lang="en-US" altLang="zh-CN" dirty="0" err="1"/>
              <a:t>gpio</a:t>
            </a:r>
            <a:r>
              <a:rPr lang="en-US" altLang="zh-CN" dirty="0"/>
              <a:t>, bool </a:t>
            </a:r>
            <a:r>
              <a:rPr lang="en-US" altLang="zh-CN" dirty="0" err="1"/>
              <a:t>direction_may_change</a:t>
            </a:r>
            <a:r>
              <a:rPr lang="en-US" altLang="zh-CN" dirty="0"/>
              <a:t>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6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75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47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err="1"/>
              <a:t>gpio_keys</a:t>
            </a:r>
            <a:r>
              <a:rPr lang="en-US" altLang="zh-CN" dirty="0"/>
              <a:t>: user_keys@0 {</a:t>
            </a:r>
          </a:p>
          <a:p>
            <a:r>
              <a:rPr lang="en-US" altLang="zh-CN" dirty="0"/>
              <a:t>                compatible = "</a:t>
            </a:r>
            <a:r>
              <a:rPr lang="en-US" altLang="zh-CN" dirty="0" err="1"/>
              <a:t>gpio</a:t>
            </a:r>
            <a:r>
              <a:rPr lang="en-US" altLang="zh-CN" dirty="0"/>
              <a:t>-keys";</a:t>
            </a:r>
          </a:p>
          <a:p>
            <a:r>
              <a:rPr lang="en-US" altLang="zh-CN" dirty="0"/>
              <a:t>                #address-cells = &lt;1&gt;;</a:t>
            </a:r>
          </a:p>
          <a:p>
            <a:r>
              <a:rPr lang="en-US" altLang="zh-CN" dirty="0"/>
              <a:t>                #size-cells = &lt;0&gt;;</a:t>
            </a:r>
          </a:p>
          <a:p>
            <a:r>
              <a:rPr lang="en-US" altLang="zh-CN" dirty="0"/>
              <a:t>                autorepeat;</a:t>
            </a:r>
          </a:p>
          <a:p>
            <a:endParaRPr lang="en-US" altLang="zh-CN" dirty="0"/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pinctrl</a:t>
            </a:r>
            <a:r>
              <a:rPr lang="en-US" altLang="zh-CN" dirty="0"/>
              <a:t>-names = "default";</a:t>
            </a:r>
          </a:p>
          <a:p>
            <a:r>
              <a:rPr lang="en-US" altLang="zh-CN" dirty="0"/>
              <a:t>                pinctrl-0 = &lt;&amp;</a:t>
            </a:r>
            <a:r>
              <a:rPr lang="en-US" altLang="zh-CN" dirty="0" err="1"/>
              <a:t>user_keys_default</a:t>
            </a:r>
            <a:r>
              <a:rPr lang="en-US" altLang="zh-CN" dirty="0"/>
              <a:t>&gt;;</a:t>
            </a:r>
          </a:p>
          <a:p>
            <a:endParaRPr lang="en-US" altLang="zh-CN" dirty="0"/>
          </a:p>
          <a:p>
            <a:r>
              <a:rPr lang="en-US" altLang="zh-CN" dirty="0"/>
              <a:t>                button@0 {</a:t>
            </a:r>
          </a:p>
          <a:p>
            <a:r>
              <a:rPr lang="en-US" altLang="zh-CN" dirty="0"/>
              <a:t>                        label = "user-key0";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linux,code</a:t>
            </a:r>
            <a:r>
              <a:rPr lang="en-US" altLang="zh-CN" dirty="0"/>
              <a:t> = &lt;KEY_PROG1&gt;;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gpios</a:t>
            </a:r>
            <a:r>
              <a:rPr lang="en-US" altLang="zh-CN" dirty="0"/>
              <a:t> = &lt;&amp;gpio0 19 GPIO_ACTIVE_LOW&gt;;</a:t>
            </a:r>
          </a:p>
          <a:p>
            <a:r>
              <a:rPr lang="en-US" altLang="zh-CN" dirty="0"/>
              <a:t>                        </a:t>
            </a:r>
            <a:r>
              <a:rPr lang="en-US" altLang="zh-CN" dirty="0" err="1"/>
              <a:t>gpio-key,wakeup</a:t>
            </a:r>
            <a:r>
              <a:rPr lang="en-US" altLang="zh-CN" dirty="0"/>
              <a:t>;</a:t>
            </a:r>
          </a:p>
          <a:p>
            <a:r>
              <a:rPr lang="en-US" altLang="zh-CN" dirty="0"/>
              <a:t>                };</a:t>
            </a:r>
          </a:p>
          <a:p>
            <a:r>
              <a:rPr lang="en-US" altLang="zh-CN" dirty="0"/>
              <a:t>        };</a:t>
            </a:r>
          </a:p>
          <a:p>
            <a:endParaRPr lang="en-US" altLang="zh-CN" dirty="0"/>
          </a:p>
          <a:p>
            <a:r>
              <a:rPr lang="en-US" altLang="zh-CN" dirty="0" err="1"/>
              <a:t>user_keys_default</a:t>
            </a:r>
            <a:r>
              <a:rPr lang="en-US" altLang="zh-CN" dirty="0"/>
              <a:t>: </a:t>
            </a:r>
            <a:r>
              <a:rPr lang="en-US" altLang="zh-CN" dirty="0" err="1"/>
              <a:t>user_keys_default</a:t>
            </a:r>
            <a:r>
              <a:rPr lang="en-US" altLang="zh-CN" dirty="0"/>
              <a:t> {</a:t>
            </a:r>
          </a:p>
          <a:p>
            <a:r>
              <a:rPr lang="en-US" altLang="zh-CN" dirty="0"/>
              <a:t>                </a:t>
            </a:r>
            <a:r>
              <a:rPr lang="en-US" altLang="zh-CN" dirty="0" err="1"/>
              <a:t>pinctrl-single,pins</a:t>
            </a:r>
            <a:r>
              <a:rPr lang="en-US" altLang="zh-CN" dirty="0"/>
              <a:t> = &lt;</a:t>
            </a:r>
          </a:p>
          <a:p>
            <a:r>
              <a:rPr lang="en-US" altLang="zh-CN" dirty="0"/>
              <a:t>                        AM33XX_IOPAD(0x9b0, PIN_INPUT_PULLUP | MUX_MODE7) /* (U5) lcd_vsync.gpio0[19] */</a:t>
            </a:r>
          </a:p>
          <a:p>
            <a:r>
              <a:rPr lang="en-US" altLang="zh-CN" dirty="0"/>
              <a:t>                &gt;;</a:t>
            </a:r>
          </a:p>
          <a:p>
            <a:r>
              <a:rPr lang="en-US" altLang="zh-CN" dirty="0"/>
              <a:t>        };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115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50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0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02948" cy="1361580"/>
            <a:chOff x="0" y="2716813"/>
            <a:chExt cx="6045961" cy="136167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301379" y="2949511"/>
              <a:ext cx="3744582" cy="58180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按键驱动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轮询方式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276966" y="1151125"/>
            <a:ext cx="8854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驱动源码路径：</a:t>
            </a:r>
            <a:r>
              <a:rPr lang="en-US" altLang="zh-CN" sz="2000" dirty="0"/>
              <a:t>drivers/input/keyboard/</a:t>
            </a:r>
            <a:r>
              <a:rPr lang="en-US" altLang="zh-CN" sz="2000" dirty="0" err="1"/>
              <a:t>gpio_keys_polled.c</a:t>
            </a:r>
            <a:endParaRPr lang="en-US" altLang="zh-CN" sz="20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E849474-DE6B-4D65-B373-8B457F169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4927" y="1776847"/>
            <a:ext cx="7967779" cy="457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8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轮询方式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276966" y="1151125"/>
            <a:ext cx="8854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设备树配置：</a:t>
            </a:r>
            <a:r>
              <a:rPr lang="en-US" altLang="zh-CN" sz="2000" dirty="0"/>
              <a:t>Documentation/</a:t>
            </a:r>
            <a:r>
              <a:rPr lang="en-US" altLang="zh-CN" sz="2000" dirty="0" err="1"/>
              <a:t>devicetree</a:t>
            </a:r>
            <a:r>
              <a:rPr lang="en-US" altLang="zh-CN" sz="2000" dirty="0"/>
              <a:t>/bindings/input/gpio-keys-polled.txt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347827D-27F8-4EB8-BB03-2AB50AEEF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749" y="5417649"/>
            <a:ext cx="5595583" cy="90662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67FD8F4A-D9BA-49AC-AA32-1076A197E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1750" y="1745397"/>
            <a:ext cx="5595582" cy="338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5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473200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2645569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 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 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www.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4" y="2628414"/>
            <a:ext cx="1448035" cy="140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596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0950" y="1628362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11407" y="2872742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93736" y="177972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编写基于设备树的按键驱动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96098" y="3017120"/>
            <a:ext cx="555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中断方式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7043" y="3377674"/>
            <a:ext cx="5002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63196" y="4076178"/>
            <a:ext cx="827088" cy="828675"/>
            <a:chOff x="2405971" y="2838627"/>
            <a:chExt cx="828000" cy="828000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82964" y="2991017"/>
              <a:ext cx="674014" cy="522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747887" y="4220556"/>
            <a:ext cx="5332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轮询方式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编写基于设备树的按键驱动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编写基于设备树的按键驱动</a:t>
            </a:r>
            <a:endParaRPr lang="en-US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90830" y="1303494"/>
            <a:ext cx="187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GPIO</a:t>
            </a:r>
            <a:r>
              <a:rPr lang="zh-CN" altLang="en-US" sz="2000" dirty="0"/>
              <a:t>相关函数：</a:t>
            </a:r>
            <a:endParaRPr lang="en-US" altLang="zh-CN" sz="2000" dirty="0"/>
          </a:p>
        </p:txBody>
      </p:sp>
      <p:sp>
        <p:nvSpPr>
          <p:cNvPr id="4" name="矩形 3"/>
          <p:cNvSpPr/>
          <p:nvPr/>
        </p:nvSpPr>
        <p:spPr>
          <a:xfrm>
            <a:off x="2058405" y="1881353"/>
            <a:ext cx="7696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GPIO</a:t>
            </a:r>
            <a:r>
              <a:rPr lang="zh-CN" altLang="en-US" dirty="0"/>
              <a:t>申请</a:t>
            </a:r>
            <a:r>
              <a:rPr lang="en-US" altLang="zh-CN" dirty="0"/>
              <a:t>:</a:t>
            </a:r>
            <a:r>
              <a:rPr lang="zh-CN" altLang="en-US" dirty="0"/>
              <a:t>：</a:t>
            </a:r>
            <a:r>
              <a:rPr lang="en-US" altLang="zh-CN" dirty="0"/>
              <a:t>		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gpio_request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/>
              <a:t>,  </a:t>
            </a:r>
            <a:r>
              <a:rPr lang="en-US" altLang="zh-CN" dirty="0" err="1">
                <a:solidFill>
                  <a:srgbClr val="00B050"/>
                </a:solidFill>
              </a:rPr>
              <a:t>const</a:t>
            </a:r>
            <a:r>
              <a:rPr lang="en-US" altLang="zh-CN" dirty="0">
                <a:solidFill>
                  <a:srgbClr val="00B050"/>
                </a:solidFill>
              </a:rPr>
              <a:t> char *</a:t>
            </a:r>
            <a:r>
              <a:rPr lang="en-US" altLang="zh-CN" dirty="0">
                <a:solidFill>
                  <a:schemeClr val="accent5"/>
                </a:solidFill>
              </a:rPr>
              <a:t>label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8405" y="2377352"/>
            <a:ext cx="6681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GPIO</a:t>
            </a:r>
            <a:r>
              <a:rPr lang="zh-CN" altLang="en-US" dirty="0"/>
              <a:t>初始化：</a:t>
            </a:r>
            <a:r>
              <a:rPr lang="en-US" altLang="zh-CN" dirty="0"/>
              <a:t> 		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gpio_direction_input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405" y="2873351"/>
            <a:ext cx="5795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GPIO</a:t>
            </a:r>
            <a:r>
              <a:rPr lang="zh-CN" altLang="en-US" dirty="0"/>
              <a:t>相应的</a:t>
            </a:r>
            <a:r>
              <a:rPr lang="en-US" altLang="zh-CN" dirty="0"/>
              <a:t>IRQ</a:t>
            </a:r>
            <a:r>
              <a:rPr lang="zh-CN" altLang="en-US" dirty="0"/>
              <a:t>值：</a:t>
            </a:r>
            <a:r>
              <a:rPr lang="en-US" altLang="zh-CN" dirty="0"/>
              <a:t>	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>
                <a:solidFill>
                  <a:srgbClr val="00B05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gpio_to_irq</a:t>
            </a:r>
            <a:r>
              <a:rPr lang="en-US" altLang="zh-CN" dirty="0">
                <a:solidFill>
                  <a:srgbClr val="00B050"/>
                </a:solidFill>
              </a:rPr>
              <a:t>(unsigned </a:t>
            </a:r>
            <a:r>
              <a:rPr lang="en-US" altLang="zh-CN" dirty="0" err="1">
                <a:solidFill>
                  <a:srgbClr val="0070C0"/>
                </a:solidFill>
              </a:rPr>
              <a:t>gpio</a:t>
            </a:r>
            <a:r>
              <a:rPr lang="en-US" altLang="zh-CN" dirty="0">
                <a:solidFill>
                  <a:srgbClr val="00B050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405" y="3343651"/>
            <a:ext cx="5759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GPIO</a:t>
            </a:r>
            <a:r>
              <a:rPr lang="zh-CN" altLang="en-US" dirty="0"/>
              <a:t>释放：</a:t>
            </a:r>
            <a:r>
              <a:rPr lang="en-US" altLang="zh-CN" dirty="0"/>
              <a:t>		</a:t>
            </a:r>
            <a:r>
              <a:rPr lang="en-US" altLang="zh-CN" dirty="0">
                <a:solidFill>
                  <a:srgbClr val="00B050"/>
                </a:solidFill>
              </a:rPr>
              <a:t>void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gpio_free</a:t>
            </a:r>
            <a:r>
              <a:rPr lang="en-US" altLang="zh-CN" dirty="0">
                <a:solidFill>
                  <a:srgbClr val="CC3399"/>
                </a:solidFill>
              </a:rPr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chemeClr val="accent5"/>
                </a:solidFill>
              </a:rPr>
              <a:t>gpio</a:t>
            </a:r>
            <a:r>
              <a:rPr lang="en-US" altLang="zh-CN" dirty="0">
                <a:solidFill>
                  <a:srgbClr val="CC3399"/>
                </a:solidFill>
              </a:rPr>
              <a:t>)</a:t>
            </a:r>
            <a:endParaRPr lang="zh-CN" altLang="en-US" dirty="0">
              <a:solidFill>
                <a:srgbClr val="CC3399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90830" y="5937857"/>
            <a:ext cx="8376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头文件路径：</a:t>
            </a:r>
            <a:r>
              <a:rPr lang="en-US" altLang="zh-CN" dirty="0"/>
              <a:t>include/</a:t>
            </a:r>
            <a:r>
              <a:rPr lang="en-US" altLang="zh-CN" dirty="0" err="1"/>
              <a:t>linux</a:t>
            </a:r>
            <a:r>
              <a:rPr lang="en-US" altLang="zh-CN" dirty="0"/>
              <a:t>/</a:t>
            </a:r>
            <a:r>
              <a:rPr lang="en-US" altLang="zh-CN" dirty="0" err="1"/>
              <a:t>gpio.h</a:t>
            </a:r>
            <a:r>
              <a:rPr lang="en-US" altLang="zh-CN" dirty="0"/>
              <a:t>	include/</a:t>
            </a:r>
            <a:r>
              <a:rPr lang="en-US" altLang="zh-CN" dirty="0" err="1"/>
              <a:t>linux</a:t>
            </a:r>
            <a:r>
              <a:rPr lang="en-US" altLang="zh-CN" dirty="0"/>
              <a:t>/</a:t>
            </a:r>
            <a:r>
              <a:rPr lang="en-US" altLang="zh-CN" dirty="0" err="1"/>
              <a:t>irq.h</a:t>
            </a:r>
            <a:r>
              <a:rPr lang="en-US" altLang="zh-CN" dirty="0"/>
              <a:t>	       include/</a:t>
            </a:r>
            <a:r>
              <a:rPr lang="en-US" altLang="zh-CN" dirty="0" err="1"/>
              <a:t>linux</a:t>
            </a:r>
            <a:r>
              <a:rPr lang="en-US" altLang="zh-CN" dirty="0"/>
              <a:t>/</a:t>
            </a:r>
            <a:r>
              <a:rPr lang="en-US" altLang="zh-CN" dirty="0" err="1"/>
              <a:t>interrupt.h</a:t>
            </a:r>
            <a:endParaRPr lang="en-US" altLang="zh-CN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E62401F-68B1-46EB-ABCD-D67443D3048C}"/>
              </a:ext>
            </a:extLst>
          </p:cNvPr>
          <p:cNvSpPr txBox="1"/>
          <p:nvPr/>
        </p:nvSpPr>
        <p:spPr>
          <a:xfrm>
            <a:off x="1290830" y="3986549"/>
            <a:ext cx="1870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IRQ</a:t>
            </a:r>
            <a:r>
              <a:rPr lang="zh-CN" altLang="en-US" sz="2000" dirty="0"/>
              <a:t>相关函数：</a:t>
            </a:r>
            <a:endParaRPr lang="en-US" altLang="zh-CN" sz="20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DA4E0B1-B801-4CC4-9703-11C7F79DD813}"/>
              </a:ext>
            </a:extLst>
          </p:cNvPr>
          <p:cNvSpPr/>
          <p:nvPr/>
        </p:nvSpPr>
        <p:spPr>
          <a:xfrm>
            <a:off x="2058404" y="4550542"/>
            <a:ext cx="8989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IRQ</a:t>
            </a:r>
            <a:r>
              <a:rPr lang="zh-CN" altLang="en-US" dirty="0"/>
              <a:t>申请：</a:t>
            </a:r>
            <a:r>
              <a:rPr lang="en-US" altLang="zh-CN" dirty="0"/>
              <a:t>		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request_irq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rgbClr val="00B050"/>
                </a:solidFill>
              </a:rPr>
              <a:t>unsigned 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>
                <a:solidFill>
                  <a:srgbClr val="00B05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irq</a:t>
            </a:r>
            <a:r>
              <a:rPr lang="en-US" altLang="zh-CN" dirty="0">
                <a:solidFill>
                  <a:srgbClr val="CC3399"/>
                </a:solidFill>
              </a:rPr>
              <a:t>,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00B050"/>
                </a:solidFill>
              </a:rPr>
              <a:t>irq_handler_t</a:t>
            </a:r>
            <a:r>
              <a:rPr lang="en-US" altLang="zh-CN" dirty="0">
                <a:solidFill>
                  <a:srgbClr val="00B05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handler</a:t>
            </a:r>
            <a:r>
              <a:rPr lang="en-US" altLang="zh-CN" dirty="0">
                <a:solidFill>
                  <a:srgbClr val="CC3399"/>
                </a:solidFill>
              </a:rPr>
              <a:t>,</a:t>
            </a:r>
            <a:r>
              <a:rPr lang="en-US" altLang="zh-CN" dirty="0"/>
              <a:t> </a:t>
            </a:r>
          </a:p>
          <a:p>
            <a:r>
              <a:rPr lang="en-US" altLang="zh-CN" dirty="0"/>
              <a:t>				</a:t>
            </a:r>
            <a:r>
              <a:rPr lang="en-US" altLang="zh-CN" dirty="0">
                <a:solidFill>
                  <a:srgbClr val="00B050"/>
                </a:solidFill>
              </a:rPr>
              <a:t>unsigned long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70C0"/>
                </a:solidFill>
              </a:rPr>
              <a:t>flags</a:t>
            </a:r>
            <a:r>
              <a:rPr lang="en-US" altLang="zh-CN" dirty="0">
                <a:solidFill>
                  <a:srgbClr val="CC3399"/>
                </a:solidFill>
              </a:rPr>
              <a:t>,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00B050"/>
                </a:solidFill>
              </a:rPr>
              <a:t>const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char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*</a:t>
            </a:r>
            <a:r>
              <a:rPr lang="en-US" altLang="zh-CN" dirty="0">
                <a:solidFill>
                  <a:srgbClr val="0070C0"/>
                </a:solidFill>
              </a:rPr>
              <a:t>name</a:t>
            </a:r>
            <a:r>
              <a:rPr lang="en-US" altLang="zh-CN" dirty="0">
                <a:solidFill>
                  <a:srgbClr val="CC3399"/>
                </a:solidFill>
              </a:rPr>
              <a:t>,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void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*</a:t>
            </a:r>
            <a:r>
              <a:rPr lang="en-US" altLang="zh-CN" dirty="0">
                <a:solidFill>
                  <a:srgbClr val="0070C0"/>
                </a:solidFill>
              </a:rPr>
              <a:t>dev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BE49F76-7C45-4C07-B29F-B72FF6B18985}"/>
              </a:ext>
            </a:extLst>
          </p:cNvPr>
          <p:cNvSpPr/>
          <p:nvPr/>
        </p:nvSpPr>
        <p:spPr>
          <a:xfrm>
            <a:off x="2058404" y="5242329"/>
            <a:ext cx="8989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中断子程序：</a:t>
            </a:r>
            <a:r>
              <a:rPr lang="en-US" altLang="zh-CN" dirty="0"/>
              <a:t>		</a:t>
            </a:r>
            <a:r>
              <a:rPr lang="en-US" altLang="zh-CN" dirty="0">
                <a:solidFill>
                  <a:srgbClr val="00B050"/>
                </a:solidFill>
              </a:rPr>
              <a:t>static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00B050"/>
                </a:solidFill>
              </a:rPr>
              <a:t>irqreturn_t</a:t>
            </a:r>
            <a:r>
              <a:rPr lang="en-US" altLang="zh-CN" dirty="0">
                <a:solidFill>
                  <a:srgbClr val="00B05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gpio_irq_handler</a:t>
            </a:r>
            <a:r>
              <a:rPr lang="en-US" altLang="zh-CN" dirty="0"/>
              <a:t>(</a:t>
            </a:r>
            <a:r>
              <a:rPr lang="en-US" altLang="zh-CN" dirty="0" err="1">
                <a:solidFill>
                  <a:srgbClr val="00B050"/>
                </a:solidFill>
              </a:rPr>
              <a:t>int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irq</a:t>
            </a:r>
            <a:r>
              <a:rPr lang="en-US" altLang="zh-CN" dirty="0">
                <a:solidFill>
                  <a:srgbClr val="CC3399"/>
                </a:solidFill>
              </a:rPr>
              <a:t>,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void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00B050"/>
                </a:solidFill>
              </a:rPr>
              <a:t>*</a:t>
            </a:r>
            <a:r>
              <a:rPr lang="en-US" altLang="zh-CN" dirty="0" err="1">
                <a:solidFill>
                  <a:srgbClr val="0070C0"/>
                </a:solidFill>
              </a:rPr>
              <a:t>dev_id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782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7729D14-BEFD-4AE2-82A5-32E18E7D9A7D}"/>
              </a:ext>
            </a:extLst>
          </p:cNvPr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0919A371-82D4-4D4A-823F-F2B0BB9D7F3C}"/>
                </a:ext>
              </a:extLst>
            </p:cNvPr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F702FDA6-DC0A-45D5-A9A4-992F0A760D47}"/>
                </a:ext>
              </a:extLst>
            </p:cNvPr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3D58DBFD-F24C-4E6F-8323-ED055CA35B55}"/>
                </a:ext>
              </a:extLst>
            </p:cNvPr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17BEFC49-E62E-46B8-88D8-1ECCC8D948FA}"/>
              </a:ext>
            </a:extLst>
          </p:cNvPr>
          <p:cNvSpPr txBox="1"/>
          <p:nvPr/>
        </p:nvSpPr>
        <p:spPr>
          <a:xfrm>
            <a:off x="5429250" y="2876550"/>
            <a:ext cx="511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中断方式</a:t>
            </a:r>
          </a:p>
        </p:txBody>
      </p:sp>
    </p:spTree>
    <p:extLst>
      <p:ext uri="{BB962C8B-B14F-4D97-AF65-F5344CB8AC3E}">
        <p14:creationId xmlns:p14="http://schemas.microsoft.com/office/powerpoint/2010/main" val="30195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6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中断方式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276966" y="1151125"/>
            <a:ext cx="8854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驱动源码路径：</a:t>
            </a:r>
            <a:r>
              <a:rPr lang="en-US" altLang="zh-CN" sz="2000" dirty="0"/>
              <a:t>drivers/input/keyboard/</a:t>
            </a:r>
            <a:r>
              <a:rPr lang="en-US" altLang="zh-CN" sz="2000" dirty="0" err="1"/>
              <a:t>gpio_keys.c</a:t>
            </a:r>
            <a:r>
              <a:rPr lang="en-US" altLang="zh-CN" sz="2000" dirty="0"/>
              <a:t>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28874B5-AA9F-4EF2-B3CA-06D49D25E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723" y="1859011"/>
            <a:ext cx="7432356" cy="427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中断方式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276966" y="1151125"/>
            <a:ext cx="8854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设备树配置：</a:t>
            </a:r>
            <a:r>
              <a:rPr lang="en-US" altLang="zh-CN" sz="2000" dirty="0"/>
              <a:t>Documentation/</a:t>
            </a:r>
            <a:r>
              <a:rPr lang="en-US" altLang="zh-CN" sz="2000" dirty="0" err="1"/>
              <a:t>devicetree</a:t>
            </a:r>
            <a:r>
              <a:rPr lang="en-US" altLang="zh-CN" sz="2000" dirty="0"/>
              <a:t>/bindings/input/gpio-keys.txt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CBEA58B-F490-427C-AABA-3213C646B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749" y="1700290"/>
            <a:ext cx="5595583" cy="343728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347827D-27F8-4EB8-BB03-2AB50AEEF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1749" y="5417649"/>
            <a:ext cx="5595583" cy="90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1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中断方式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276966" y="1151125"/>
            <a:ext cx="8854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按键测试：</a:t>
            </a:r>
            <a:endParaRPr lang="en-US" altLang="zh-CN" sz="20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5F34866-5591-45BD-9114-800EBC309648}"/>
              </a:ext>
            </a:extLst>
          </p:cNvPr>
          <p:cNvSpPr/>
          <p:nvPr/>
        </p:nvSpPr>
        <p:spPr>
          <a:xfrm>
            <a:off x="1759565" y="1776847"/>
            <a:ext cx="559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 </a:t>
            </a:r>
            <a:r>
              <a:rPr lang="zh-CN" altLang="en-US" dirty="0"/>
              <a:t>查看</a:t>
            </a:r>
            <a:r>
              <a:rPr lang="en-US" altLang="zh-CN" dirty="0"/>
              <a:t>input</a:t>
            </a:r>
            <a:r>
              <a:rPr lang="zh-CN" altLang="en-US" dirty="0"/>
              <a:t>设备：</a:t>
            </a:r>
            <a:r>
              <a:rPr lang="en-US" altLang="zh-CN" dirty="0"/>
              <a:t>	cat /proc/bus/input/devices</a:t>
            </a:r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3353B964-80D4-43B4-BCD5-0F4C7F2EBAE7}"/>
              </a:ext>
            </a:extLst>
          </p:cNvPr>
          <p:cNvSpPr/>
          <p:nvPr/>
        </p:nvSpPr>
        <p:spPr>
          <a:xfrm>
            <a:off x="1729125" y="4343655"/>
            <a:ext cx="5631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2. </a:t>
            </a:r>
            <a:r>
              <a:rPr lang="zh-CN" altLang="en-US" dirty="0"/>
              <a:t>测试按键：</a:t>
            </a:r>
            <a:r>
              <a:rPr lang="en-US" altLang="zh-CN" dirty="0"/>
              <a:t>		</a:t>
            </a:r>
            <a:r>
              <a:rPr lang="en-US" altLang="zh-CN" dirty="0" err="1"/>
              <a:t>hexdump</a:t>
            </a:r>
            <a:r>
              <a:rPr lang="en-US" altLang="zh-CN" dirty="0"/>
              <a:t> /dev/input/event0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3EFE029-18F7-4890-8972-307D8138E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728" y="2213610"/>
            <a:ext cx="5556754" cy="179748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4DEF936-EE46-42E3-92EF-01EA6BDB8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728" y="5064280"/>
            <a:ext cx="5556754" cy="102084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9D34121-AD8F-4827-A1C8-0CA023245739}"/>
              </a:ext>
            </a:extLst>
          </p:cNvPr>
          <p:cNvSpPr txBox="1"/>
          <p:nvPr/>
        </p:nvSpPr>
        <p:spPr>
          <a:xfrm>
            <a:off x="2207394" y="5247093"/>
            <a:ext cx="79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按下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C796410-724E-42A8-92CD-B444232214C9}"/>
              </a:ext>
            </a:extLst>
          </p:cNvPr>
          <p:cNvSpPr txBox="1"/>
          <p:nvPr/>
        </p:nvSpPr>
        <p:spPr>
          <a:xfrm>
            <a:off x="2207394" y="5669163"/>
            <a:ext cx="79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松开</a:t>
            </a:r>
          </a:p>
        </p:txBody>
      </p:sp>
    </p:spTree>
    <p:extLst>
      <p:ext uri="{BB962C8B-B14F-4D97-AF65-F5344CB8AC3E}">
        <p14:creationId xmlns:p14="http://schemas.microsoft.com/office/powerpoint/2010/main" val="231627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1547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11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使用内核源码中的驱动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轮询方式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5130088" cy="13543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4296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6683</TotalTime>
  <Words>550</Words>
  <Application>Microsoft Office PowerPoint</Application>
  <PresentationFormat>宽屏</PresentationFormat>
  <Paragraphs>118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/>
  <cp:lastModifiedBy>Boch Zhou</cp:lastModifiedBy>
  <cp:revision>1957</cp:revision>
  <dcterms:created xsi:type="dcterms:W3CDTF">2015-05-05T08:02:00Z</dcterms:created>
  <dcterms:modified xsi:type="dcterms:W3CDTF">2017-06-25T11:25:13Z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