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21"/>
  </p:notesMasterIdLst>
  <p:sldIdLst>
    <p:sldId id="257" r:id="rId2"/>
    <p:sldId id="419" r:id="rId3"/>
    <p:sldId id="404" r:id="rId4"/>
    <p:sldId id="259" r:id="rId5"/>
    <p:sldId id="262" r:id="rId6"/>
    <p:sldId id="440" r:id="rId7"/>
    <p:sldId id="414" r:id="rId8"/>
    <p:sldId id="477" r:id="rId9"/>
    <p:sldId id="415" r:id="rId10"/>
    <p:sldId id="466" r:id="rId11"/>
    <p:sldId id="467" r:id="rId12"/>
    <p:sldId id="476" r:id="rId13"/>
    <p:sldId id="264" r:id="rId14"/>
    <p:sldId id="433" r:id="rId15"/>
    <p:sldId id="474" r:id="rId16"/>
    <p:sldId id="475" r:id="rId17"/>
    <p:sldId id="465" r:id="rId18"/>
    <p:sldId id="448" r:id="rId19"/>
    <p:sldId id="41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  <p:cmAuthor id="2" name="ladywn" initials="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E5F6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76355" autoAdjust="0"/>
  </p:normalViewPr>
  <p:slideViewPr>
    <p:cSldViewPr snapToGrid="0">
      <p:cViewPr>
        <p:scale>
          <a:sx n="66" d="100"/>
          <a:sy n="66" d="100"/>
        </p:scale>
        <p:origin x="1530" y="570"/>
      </p:cViewPr>
      <p:guideLst>
        <p:guide orient="horz" pos="21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6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70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632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just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089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660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297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2438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06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atinLnBrk="0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128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2337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12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41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676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16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942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13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050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152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54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708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4852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90722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07783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52377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73235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99984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3418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02287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5795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08268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5676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 smtClean="0"/>
              <a:t>2017/6/21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7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546647" cy="6872288"/>
            <a:chOff x="0" y="0"/>
            <a:chExt cx="12546647" cy="6872288"/>
          </a:xfrm>
        </p:grpSpPr>
        <p:sp>
          <p:nvSpPr>
            <p:cNvPr id="18" name="文本框 17"/>
            <p:cNvSpPr txBox="1"/>
            <p:nvPr/>
          </p:nvSpPr>
          <p:spPr>
            <a:xfrm>
              <a:off x="1281239" y="2730738"/>
              <a:ext cx="11265408" cy="589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本</a:t>
              </a:r>
              <a:r>
                <a:rPr lang="zh-CN" altLang="en-US" sz="2400" dirty="0" smtClean="0"/>
                <a:t>节我们结合</a:t>
              </a:r>
              <a:r>
                <a:rPr lang="en-US" altLang="zh-CN" sz="2400" dirty="0" smtClean="0"/>
                <a:t>UPP</a:t>
              </a:r>
              <a:r>
                <a:rPr lang="zh-CN" altLang="en-US" sz="2400" dirty="0" smtClean="0"/>
                <a:t>接口给大家介绍一下</a:t>
              </a:r>
              <a:r>
                <a:rPr lang="en-US" altLang="zh-CN" sz="2400" dirty="0" smtClean="0"/>
                <a:t>FIFO</a:t>
              </a:r>
              <a:r>
                <a:rPr lang="zh-CN" altLang="en-US" sz="2400" dirty="0" smtClean="0"/>
                <a:t>在实际工程中的使用。</a:t>
              </a:r>
              <a:endParaRPr lang="zh-CN" altLang="en-US" sz="24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88974" y="505980"/>
              <a:ext cx="2573338" cy="6591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eaLnBrk="1" hangingPunct="1"/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广州创龙电子科技有限公司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272464" y="1510232"/>
              <a:ext cx="2573338" cy="426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Guangzhou Tronlong Electronic Technology </a:t>
              </a:r>
              <a:r>
                <a:rPr kumimoji="0" lang="en-US" altLang="zh-CN" sz="105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Co., Ltd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9845802" y="498995"/>
              <a:ext cx="579437" cy="1362075"/>
              <a:chOff x="8564451" y="2716812"/>
              <a:chExt cx="579549" cy="1361673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8564451" y="2716812"/>
                <a:ext cx="579549" cy="99349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564451" y="3805061"/>
                <a:ext cx="579549" cy="273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281239" y="498994"/>
              <a:ext cx="6032501" cy="1361583"/>
              <a:chOff x="0" y="2716812"/>
              <a:chExt cx="6032417" cy="1361673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0" y="3805061"/>
                <a:ext cx="5991141" cy="273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0" y="2716812"/>
                <a:ext cx="5991142" cy="99349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文本框 6"/>
              <p:cNvSpPr txBox="1"/>
              <p:nvPr/>
            </p:nvSpPr>
            <p:spPr>
              <a:xfrm>
                <a:off x="2697049" y="2861681"/>
                <a:ext cx="3294091" cy="65169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lvl="0" algn="ctr" eaLnBrk="1" hangingPunct="1">
                  <a:lnSpc>
                    <a:spcPct val="125000"/>
                  </a:lnSpc>
                </a:pPr>
                <a:r>
                  <a:rPr lang="en-US" altLang="zh-CN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FIFO </a:t>
                </a:r>
                <a:r>
                  <a:rPr lang="zh-CN" altLang="en-US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 </a:t>
                </a:r>
                <a:r>
                  <a:rPr lang="en-US" altLang="zh-CN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UPP</a:t>
                </a:r>
                <a:endParaRPr 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1286493" y="3744946"/>
                <a:ext cx="4745924" cy="31895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square">
                <a:spAutoFit/>
              </a:bodyPr>
              <a:lstStyle/>
              <a:p>
                <a:pPr lvl="0" algn="r" eaLnBrk="1" hangingPunct="1">
                  <a:lnSpc>
                    <a:spcPct val="125000"/>
                  </a:lnSpc>
                </a:pPr>
                <a:endParaRPr lang="en-US" altLang="zh-CN" sz="13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ahoma" panose="020B060403050404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16377" y="570432"/>
              <a:ext cx="1223962" cy="1223963"/>
              <a:chOff x="1734969" y="2787385"/>
              <a:chExt cx="1224000" cy="1223998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34969" y="2787385"/>
                <a:ext cx="1224000" cy="1223998"/>
              </a:xfrm>
              <a:prstGeom prst="ellips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Freeform 9"/>
              <p:cNvSpPr>
                <a:spLocks noEditPoints="1"/>
              </p:cNvSpPr>
              <p:nvPr/>
            </p:nvSpPr>
            <p:spPr>
              <a:xfrm>
                <a:off x="1945451" y="3091502"/>
                <a:ext cx="803035" cy="615763"/>
              </a:xfrm>
              <a:custGeom>
                <a:avLst/>
                <a:gdLst/>
                <a:ahLst/>
                <a:cxnLst>
                  <a:cxn ang="0">
                    <a:pos x="123544" y="15589"/>
                  </a:cxn>
                  <a:cxn ang="0">
                    <a:pos x="208480" y="31178"/>
                  </a:cxn>
                  <a:cxn ang="0">
                    <a:pos x="146708" y="374134"/>
                  </a:cxn>
                  <a:cxn ang="0">
                    <a:pos x="30886" y="350751"/>
                  </a:cxn>
                  <a:cxn ang="0">
                    <a:pos x="123544" y="15589"/>
                  </a:cxn>
                  <a:cxn ang="0">
                    <a:pos x="138987" y="506640"/>
                  </a:cxn>
                  <a:cxn ang="0">
                    <a:pos x="123544" y="561202"/>
                  </a:cxn>
                  <a:cxn ang="0">
                    <a:pos x="779871" y="561202"/>
                  </a:cxn>
                  <a:cxn ang="0">
                    <a:pos x="803035" y="561202"/>
                  </a:cxn>
                  <a:cxn ang="0">
                    <a:pos x="803035" y="530024"/>
                  </a:cxn>
                  <a:cxn ang="0">
                    <a:pos x="803035" y="202656"/>
                  </a:cxn>
                  <a:cxn ang="0">
                    <a:pos x="803035" y="187067"/>
                  </a:cxn>
                  <a:cxn ang="0">
                    <a:pos x="795314" y="179273"/>
                  </a:cxn>
                  <a:cxn ang="0">
                    <a:pos x="694934" y="77945"/>
                  </a:cxn>
                  <a:cxn ang="0">
                    <a:pos x="687213" y="70150"/>
                  </a:cxn>
                  <a:cxn ang="0">
                    <a:pos x="671770" y="70150"/>
                  </a:cxn>
                  <a:cxn ang="0">
                    <a:pos x="239366" y="70150"/>
                  </a:cxn>
                  <a:cxn ang="0">
                    <a:pos x="239366" y="132506"/>
                  </a:cxn>
                  <a:cxn ang="0">
                    <a:pos x="648605" y="132506"/>
                  </a:cxn>
                  <a:cxn ang="0">
                    <a:pos x="640884" y="218245"/>
                  </a:cxn>
                  <a:cxn ang="0">
                    <a:pos x="640884" y="233834"/>
                  </a:cxn>
                  <a:cxn ang="0">
                    <a:pos x="656327" y="233834"/>
                  </a:cxn>
                  <a:cxn ang="0">
                    <a:pos x="748985" y="226040"/>
                  </a:cxn>
                  <a:cxn ang="0">
                    <a:pos x="748985" y="506640"/>
                  </a:cxn>
                  <a:cxn ang="0">
                    <a:pos x="138987" y="506640"/>
                  </a:cxn>
                  <a:cxn ang="0">
                    <a:pos x="733542" y="202656"/>
                  </a:cxn>
                  <a:cxn ang="0">
                    <a:pos x="664048" y="202656"/>
                  </a:cxn>
                  <a:cxn ang="0">
                    <a:pos x="671770" y="140300"/>
                  </a:cxn>
                  <a:cxn ang="0">
                    <a:pos x="733542" y="202656"/>
                  </a:cxn>
                  <a:cxn ang="0">
                    <a:pos x="247088" y="335162"/>
                  </a:cxn>
                  <a:cxn ang="0">
                    <a:pos x="571390" y="335162"/>
                  </a:cxn>
                  <a:cxn ang="0">
                    <a:pos x="571390" y="350751"/>
                  </a:cxn>
                  <a:cxn ang="0">
                    <a:pos x="247088" y="350751"/>
                  </a:cxn>
                  <a:cxn ang="0">
                    <a:pos x="247088" y="335162"/>
                  </a:cxn>
                  <a:cxn ang="0">
                    <a:pos x="247088" y="249423"/>
                  </a:cxn>
                  <a:cxn ang="0">
                    <a:pos x="548226" y="249423"/>
                  </a:cxn>
                  <a:cxn ang="0">
                    <a:pos x="548226" y="272806"/>
                  </a:cxn>
                  <a:cxn ang="0">
                    <a:pos x="247088" y="272806"/>
                  </a:cxn>
                  <a:cxn ang="0">
                    <a:pos x="247088" y="249423"/>
                  </a:cxn>
                  <a:cxn ang="0">
                    <a:pos x="247088" y="171478"/>
                  </a:cxn>
                  <a:cxn ang="0">
                    <a:pos x="548226" y="171478"/>
                  </a:cxn>
                  <a:cxn ang="0">
                    <a:pos x="548226" y="194862"/>
                  </a:cxn>
                  <a:cxn ang="0">
                    <a:pos x="247088" y="194862"/>
                  </a:cxn>
                  <a:cxn ang="0">
                    <a:pos x="247088" y="171478"/>
                  </a:cxn>
                  <a:cxn ang="0">
                    <a:pos x="23164" y="514435"/>
                  </a:cxn>
                  <a:cxn ang="0">
                    <a:pos x="69493" y="530024"/>
                  </a:cxn>
                  <a:cxn ang="0">
                    <a:pos x="69493" y="576791"/>
                  </a:cxn>
                  <a:cxn ang="0">
                    <a:pos x="38607" y="615763"/>
                  </a:cxn>
                  <a:cxn ang="0">
                    <a:pos x="15443" y="607969"/>
                  </a:cxn>
                  <a:cxn ang="0">
                    <a:pos x="0" y="561202"/>
                  </a:cxn>
                  <a:cxn ang="0">
                    <a:pos x="23164" y="514435"/>
                  </a:cxn>
                  <a:cxn ang="0">
                    <a:pos x="30886" y="374134"/>
                  </a:cxn>
                  <a:cxn ang="0">
                    <a:pos x="15443" y="506640"/>
                  </a:cxn>
                  <a:cxn ang="0">
                    <a:pos x="92658" y="522229"/>
                  </a:cxn>
                  <a:cxn ang="0">
                    <a:pos x="131265" y="397518"/>
                  </a:cxn>
                  <a:cxn ang="0">
                    <a:pos x="30886" y="374134"/>
                  </a:cxn>
                </a:cxnLst>
                <a:rect l="0" t="0" r="0" b="0"/>
                <a:pathLst>
                  <a:path w="104" h="79">
                    <a:moveTo>
                      <a:pt x="16" y="2"/>
                    </a:moveTo>
                    <a:cubicBezTo>
                      <a:pt x="21" y="0"/>
                      <a:pt x="24" y="1"/>
                      <a:pt x="27" y="4"/>
                    </a:cubicBezTo>
                    <a:cubicBezTo>
                      <a:pt x="26" y="20"/>
                      <a:pt x="23" y="35"/>
                      <a:pt x="19" y="48"/>
                    </a:cubicBezTo>
                    <a:cubicBezTo>
                      <a:pt x="14" y="47"/>
                      <a:pt x="9" y="46"/>
                      <a:pt x="4" y="45"/>
                    </a:cubicBezTo>
                    <a:cubicBezTo>
                      <a:pt x="6" y="29"/>
                      <a:pt x="10" y="15"/>
                      <a:pt x="16" y="2"/>
                    </a:cubicBezTo>
                    <a:close/>
                    <a:moveTo>
                      <a:pt x="18" y="65"/>
                    </a:moveTo>
                    <a:cubicBezTo>
                      <a:pt x="16" y="72"/>
                      <a:pt x="16" y="72"/>
                      <a:pt x="16" y="72"/>
                    </a:cubicBezTo>
                    <a:cubicBezTo>
                      <a:pt x="69" y="72"/>
                      <a:pt x="74" y="72"/>
                      <a:pt x="101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12"/>
                      <a:pt x="31" y="14"/>
                      <a:pt x="31" y="1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83" y="28"/>
                      <a:pt x="83" y="28"/>
                      <a:pt x="83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97" y="29"/>
                      <a:pt x="97" y="29"/>
                      <a:pt x="97" y="29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79" y="65"/>
                      <a:pt x="57" y="65"/>
                      <a:pt x="18" y="65"/>
                    </a:cubicBezTo>
                    <a:close/>
                    <a:moveTo>
                      <a:pt x="95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95" y="26"/>
                      <a:pt x="95" y="26"/>
                      <a:pt x="95" y="26"/>
                    </a:cubicBezTo>
                    <a:close/>
                    <a:moveTo>
                      <a:pt x="32" y="43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3"/>
                      <a:pt x="32" y="43"/>
                      <a:pt x="32" y="43"/>
                    </a:cubicBezTo>
                    <a:close/>
                    <a:moveTo>
                      <a:pt x="32" y="32"/>
                    </a:move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5"/>
                      <a:pt x="71" y="35"/>
                      <a:pt x="71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  <a:moveTo>
                      <a:pt x="32" y="22"/>
                    </a:move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2"/>
                      <a:pt x="32" y="22"/>
                      <a:pt x="32" y="22"/>
                    </a:cubicBezTo>
                    <a:close/>
                    <a:moveTo>
                      <a:pt x="3" y="66"/>
                    </a:moveTo>
                    <a:cubicBezTo>
                      <a:pt x="9" y="68"/>
                      <a:pt x="9" y="68"/>
                      <a:pt x="9" y="68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4" y="79"/>
                      <a:pt x="3" y="79"/>
                      <a:pt x="2" y="78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3" y="66"/>
                      <a:pt x="3" y="66"/>
                      <a:pt x="3" y="66"/>
                    </a:cubicBezTo>
                    <a:close/>
                    <a:moveTo>
                      <a:pt x="4" y="48"/>
                    </a:moveTo>
                    <a:cubicBezTo>
                      <a:pt x="3" y="53"/>
                      <a:pt x="3" y="59"/>
                      <a:pt x="2" y="65"/>
                    </a:cubicBezTo>
                    <a:cubicBezTo>
                      <a:pt x="5" y="65"/>
                      <a:pt x="9" y="66"/>
                      <a:pt x="12" y="67"/>
                    </a:cubicBezTo>
                    <a:cubicBezTo>
                      <a:pt x="14" y="61"/>
                      <a:pt x="15" y="56"/>
                      <a:pt x="17" y="51"/>
                    </a:cubicBezTo>
                    <a:cubicBezTo>
                      <a:pt x="13" y="50"/>
                      <a:pt x="9" y="49"/>
                      <a:pt x="4" y="48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503489" y="570432"/>
              <a:ext cx="1223963" cy="1223963"/>
              <a:chOff x="222586" y="2787385"/>
              <a:chExt cx="1224000" cy="122399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22586" y="2787385"/>
                <a:ext cx="1224000" cy="1223998"/>
              </a:xfrm>
              <a:prstGeom prst="ellips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Freeform 5"/>
              <p:cNvSpPr>
                <a:spLocks noEditPoints="1"/>
              </p:cNvSpPr>
              <p:nvPr/>
            </p:nvSpPr>
            <p:spPr>
              <a:xfrm>
                <a:off x="446632" y="3034538"/>
                <a:ext cx="775907" cy="729691"/>
              </a:xfrm>
              <a:custGeom>
                <a:avLst/>
                <a:gdLst/>
                <a:ahLst/>
                <a:cxnLst>
                  <a:cxn ang="0">
                    <a:pos x="63992" y="80186"/>
                  </a:cxn>
                  <a:cxn ang="0">
                    <a:pos x="223973" y="80186"/>
                  </a:cxn>
                  <a:cxn ang="0">
                    <a:pos x="327961" y="360836"/>
                  </a:cxn>
                  <a:cxn ang="0">
                    <a:pos x="407951" y="328762"/>
                  </a:cxn>
                  <a:cxn ang="0">
                    <a:pos x="471943" y="368855"/>
                  </a:cxn>
                  <a:cxn ang="0">
                    <a:pos x="527937" y="216502"/>
                  </a:cxn>
                  <a:cxn ang="0">
                    <a:pos x="583930" y="272632"/>
                  </a:cxn>
                  <a:cxn ang="0">
                    <a:pos x="663920" y="184427"/>
                  </a:cxn>
                  <a:cxn ang="0">
                    <a:pos x="583930" y="320743"/>
                  </a:cxn>
                  <a:cxn ang="0">
                    <a:pos x="535936" y="264613"/>
                  </a:cxn>
                  <a:cxn ang="0">
                    <a:pos x="487942" y="408948"/>
                  </a:cxn>
                  <a:cxn ang="0">
                    <a:pos x="407951" y="360836"/>
                  </a:cxn>
                  <a:cxn ang="0">
                    <a:pos x="327961" y="360836"/>
                  </a:cxn>
                  <a:cxn ang="0">
                    <a:pos x="591929" y="689598"/>
                  </a:cxn>
                  <a:cxn ang="0">
                    <a:pos x="343959" y="729691"/>
                  </a:cxn>
                  <a:cxn ang="0">
                    <a:pos x="503940" y="545264"/>
                  </a:cxn>
                  <a:cxn ang="0">
                    <a:pos x="775907" y="545264"/>
                  </a:cxn>
                  <a:cxn ang="0">
                    <a:pos x="775907" y="48111"/>
                  </a:cxn>
                  <a:cxn ang="0">
                    <a:pos x="743911" y="24056"/>
                  </a:cxn>
                  <a:cxn ang="0">
                    <a:pos x="271967" y="72167"/>
                  </a:cxn>
                  <a:cxn ang="0">
                    <a:pos x="719914" y="489134"/>
                  </a:cxn>
                  <a:cxn ang="0">
                    <a:pos x="287965" y="545264"/>
                  </a:cxn>
                  <a:cxn ang="0">
                    <a:pos x="431948" y="673561"/>
                  </a:cxn>
                  <a:cxn ang="0">
                    <a:pos x="503940" y="545264"/>
                  </a:cxn>
                  <a:cxn ang="0">
                    <a:pos x="55993" y="441022"/>
                  </a:cxn>
                  <a:cxn ang="0">
                    <a:pos x="111987" y="729691"/>
                  </a:cxn>
                  <a:cxn ang="0">
                    <a:pos x="159981" y="481115"/>
                  </a:cxn>
                  <a:cxn ang="0">
                    <a:pos x="247970" y="729691"/>
                  </a:cxn>
                  <a:cxn ang="0">
                    <a:pos x="223973" y="264613"/>
                  </a:cxn>
                  <a:cxn ang="0">
                    <a:pos x="439947" y="192446"/>
                  </a:cxn>
                  <a:cxn ang="0">
                    <a:pos x="159981" y="184427"/>
                  </a:cxn>
                  <a:cxn ang="0">
                    <a:pos x="151982" y="216502"/>
                  </a:cxn>
                  <a:cxn ang="0">
                    <a:pos x="143983" y="376873"/>
                  </a:cxn>
                  <a:cxn ang="0">
                    <a:pos x="143983" y="376873"/>
                  </a:cxn>
                  <a:cxn ang="0">
                    <a:pos x="143983" y="376873"/>
                  </a:cxn>
                  <a:cxn ang="0">
                    <a:pos x="127985" y="216502"/>
                  </a:cxn>
                  <a:cxn ang="0">
                    <a:pos x="127985" y="184427"/>
                  </a:cxn>
                  <a:cxn ang="0">
                    <a:pos x="0" y="400929"/>
                  </a:cxn>
                </a:cxnLst>
                <a:rect l="0" t="0" r="0" b="0"/>
                <a:pathLst>
                  <a:path w="97" h="91">
                    <a:moveTo>
                      <a:pt x="18" y="0"/>
                    </a:moveTo>
                    <a:cubicBezTo>
                      <a:pt x="12" y="0"/>
                      <a:pt x="8" y="4"/>
                      <a:pt x="8" y="10"/>
                    </a:cubicBezTo>
                    <a:cubicBezTo>
                      <a:pt x="8" y="16"/>
                      <a:pt x="12" y="20"/>
                      <a:pt x="18" y="20"/>
                    </a:cubicBezTo>
                    <a:cubicBezTo>
                      <a:pt x="24" y="20"/>
                      <a:pt x="28" y="16"/>
                      <a:pt x="28" y="10"/>
                    </a:cubicBezTo>
                    <a:cubicBezTo>
                      <a:pt x="28" y="4"/>
                      <a:pt x="24" y="0"/>
                      <a:pt x="18" y="0"/>
                    </a:cubicBezTo>
                    <a:close/>
                    <a:moveTo>
                      <a:pt x="41" y="45"/>
                    </a:moveTo>
                    <a:cubicBezTo>
                      <a:pt x="50" y="42"/>
                      <a:pt x="50" y="42"/>
                      <a:pt x="50" y="42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1" y="45"/>
                      <a:pt x="41" y="45"/>
                      <a:pt x="41" y="45"/>
                    </a:cubicBezTo>
                    <a:close/>
                    <a:moveTo>
                      <a:pt x="43" y="86"/>
                    </a:moveTo>
                    <a:cubicBezTo>
                      <a:pt x="74" y="86"/>
                      <a:pt x="74" y="86"/>
                      <a:pt x="74" y="86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3" y="86"/>
                      <a:pt x="43" y="86"/>
                      <a:pt x="43" y="86"/>
                    </a:cubicBezTo>
                    <a:close/>
                    <a:moveTo>
                      <a:pt x="63" y="68"/>
                    </a:moveTo>
                    <a:cubicBezTo>
                      <a:pt x="93" y="68"/>
                      <a:pt x="93" y="68"/>
                      <a:pt x="93" y="68"/>
                    </a:cubicBezTo>
                    <a:cubicBezTo>
                      <a:pt x="97" y="68"/>
                      <a:pt x="97" y="68"/>
                      <a:pt x="97" y="68"/>
                    </a:cubicBezTo>
                    <a:cubicBezTo>
                      <a:pt x="97" y="64"/>
                      <a:pt x="97" y="64"/>
                      <a:pt x="97" y="64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68"/>
                      <a:pt x="63" y="68"/>
                      <a:pt x="63" y="68"/>
                    </a:cubicBezTo>
                    <a:close/>
                    <a:moveTo>
                      <a:pt x="0" y="50"/>
                    </a:moveTo>
                    <a:cubicBezTo>
                      <a:pt x="7" y="55"/>
                      <a:pt x="7" y="55"/>
                      <a:pt x="7" y="55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5" y="23"/>
                      <a:pt x="5" y="23"/>
                      <a:pt x="5" y="23"/>
                    </a:cubicBezTo>
                    <a:lnTo>
                      <a:pt x="0" y="50"/>
                    </a:ln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744788" y="6519863"/>
              <a:ext cx="8024812" cy="352425"/>
              <a:chOff x="1277256" y="6519446"/>
              <a:chExt cx="8024939" cy="35286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8766881" y="6519446"/>
                <a:ext cx="432000" cy="3385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文本框 13"/>
              <p:cNvSpPr txBox="1"/>
              <p:nvPr/>
            </p:nvSpPr>
            <p:spPr>
              <a:xfrm>
                <a:off x="8663567" y="6519446"/>
                <a:ext cx="638628" cy="33897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lvl="0" algn="ctr" eaLnBrk="1" hangingPunct="1"/>
                <a:r>
                  <a:rPr 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277256" y="6519446"/>
                <a:ext cx="7489625" cy="352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600" noProof="0" dirty="0" smtClean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广州创龙电子科技有限公司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7228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7281" y="4968672"/>
              <a:ext cx="857250" cy="32057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8679784" y="4917797"/>
              <a:ext cx="22002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smtClean="0">
                  <a:solidFill>
                    <a:srgbClr val="30E5F6"/>
                  </a:solidFill>
                </a:rPr>
                <a:t>51ele.net</a:t>
              </a:r>
              <a:endParaRPr lang="zh-CN" altLang="en-US" sz="1500" dirty="0">
                <a:solidFill>
                  <a:srgbClr val="30E5F6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5"/>
    </mc:Choice>
    <mc:Fallback xmlns="">
      <p:transition spd="slow" advTm="225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串行通信信号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58800" y="1358900"/>
            <a:ext cx="11137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         </a:t>
            </a:r>
            <a:r>
              <a:rPr lang="en-US" altLang="zh-CN" sz="2400" dirty="0" err="1" smtClean="0"/>
              <a:t>CameraLink</a:t>
            </a:r>
            <a:r>
              <a:rPr lang="zh-CN" altLang="en-US" sz="2400" dirty="0" smtClean="0"/>
              <a:t>标准定义了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对</a:t>
            </a:r>
            <a:r>
              <a:rPr lang="en-US" altLang="zh-CN" sz="2400" dirty="0" smtClean="0"/>
              <a:t>LVDS</a:t>
            </a:r>
            <a:r>
              <a:rPr lang="zh-CN" altLang="en-US" sz="2400" dirty="0" smtClean="0"/>
              <a:t>线缆用来实现相机和图像采集</a:t>
            </a:r>
            <a:r>
              <a:rPr lang="zh-CN" altLang="en-US" sz="2400" dirty="0" smtClean="0"/>
              <a:t>卡</a:t>
            </a:r>
            <a:r>
              <a:rPr lang="zh-CN" altLang="en-US" sz="2400" dirty="0"/>
              <a:t>之间</a:t>
            </a:r>
            <a:r>
              <a:rPr lang="zh-CN" altLang="en-US" sz="2400" dirty="0" smtClean="0"/>
              <a:t>的</a:t>
            </a:r>
            <a:r>
              <a:rPr lang="zh-CN" altLang="en-US" sz="2400" dirty="0" smtClean="0"/>
              <a:t>异步串行通信控制，相机和图像采集卡至少应该支持</a:t>
            </a:r>
            <a:r>
              <a:rPr lang="en-US" altLang="zh-CN" sz="2400" dirty="0" smtClean="0"/>
              <a:t>9600</a:t>
            </a:r>
            <a:r>
              <a:rPr lang="zh-CN" altLang="en-US" sz="2400" dirty="0" smtClean="0"/>
              <a:t>波特率。这两个串行信号分别如下：</a:t>
            </a:r>
            <a:endParaRPr lang="en-US" altLang="zh-CN" sz="2400" dirty="0" smtClean="0"/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92D050"/>
                </a:solidFill>
              </a:rPr>
              <a:t>	</a:t>
            </a:r>
            <a:r>
              <a:rPr lang="en-US" altLang="zh-CN" sz="2400" dirty="0" err="1" smtClean="0">
                <a:solidFill>
                  <a:srgbClr val="92D050"/>
                </a:solidFill>
              </a:rPr>
              <a:t>SerTFG</a:t>
            </a:r>
            <a:r>
              <a:rPr lang="zh-CN" altLang="en-US" sz="2400" dirty="0" smtClean="0">
                <a:solidFill>
                  <a:srgbClr val="92D050"/>
                </a:solidFill>
              </a:rPr>
              <a:t>：</a:t>
            </a:r>
            <a:r>
              <a:rPr lang="zh-CN" altLang="en-US" sz="2400" dirty="0" smtClean="0"/>
              <a:t>相机串行输出端至图像采集卡串行输入端。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>
                <a:solidFill>
                  <a:srgbClr val="92D050"/>
                </a:solidFill>
              </a:rPr>
              <a:t>	</a:t>
            </a:r>
            <a:r>
              <a:rPr lang="en-US" altLang="zh-CN" sz="2400" dirty="0" err="1" smtClean="0">
                <a:solidFill>
                  <a:srgbClr val="92D050"/>
                </a:solidFill>
              </a:rPr>
              <a:t>SerTC</a:t>
            </a:r>
            <a:r>
              <a:rPr lang="zh-CN" altLang="en-US" sz="24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2400" dirty="0" smtClean="0">
                <a:sym typeface="Wingdings" panose="05000000000000000000" pitchFamily="2" charset="2"/>
              </a:rPr>
              <a:t>图像采集卡串行输出端至相机串行输入端</a:t>
            </a:r>
            <a:r>
              <a:rPr lang="zh-CN" altLang="en-US" dirty="0" smtClean="0">
                <a:sym typeface="Wingdings" panose="05000000000000000000" pitchFamily="2" charset="2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89944" y="4585711"/>
            <a:ext cx="104357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 smtClean="0">
                <a:solidFill>
                  <a:srgbClr val="000000"/>
                </a:solidFill>
              </a:rPr>
              <a:t>Cameralink</a:t>
            </a:r>
            <a:r>
              <a:rPr lang="zh-CN" altLang="en-US" sz="24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协议规定，串行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</a:rPr>
              <a:t>接口</a:t>
            </a:r>
            <a:r>
              <a:rPr lang="zh-CN" altLang="en-US" sz="24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有一位开始和一位停止位，没有奇偶校验也没有握手。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82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视频传输模式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66072" y="1067300"/>
            <a:ext cx="109727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    由于单路</a:t>
            </a:r>
            <a:r>
              <a:rPr lang="en-US" altLang="zh-CN" sz="2000" dirty="0" err="1" smtClean="0">
                <a:solidFill>
                  <a:srgbClr val="000000"/>
                </a:solidFill>
              </a:rPr>
              <a:t>ChannelLink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只能传输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28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位数据，有些相机为了提高传输数据的效率，需要多路</a:t>
            </a:r>
            <a:r>
              <a:rPr lang="en-US" altLang="zh-CN" sz="2000" dirty="0" err="1" smtClean="0">
                <a:solidFill>
                  <a:srgbClr val="000000"/>
                </a:solidFill>
              </a:rPr>
              <a:t>ChannelLink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，按照使用要求的不同，视频传输模式分为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种模式：</a:t>
            </a:r>
            <a:r>
              <a:rPr lang="en-US" altLang="zh-CN" sz="2000" dirty="0" smtClean="0">
                <a:solidFill>
                  <a:srgbClr val="000000"/>
                </a:solidFill>
              </a:rPr>
              <a:t>lite</a:t>
            </a:r>
            <a:r>
              <a:rPr lang="zh-CN" altLang="en-US" sz="2000" dirty="0" smtClean="0">
                <a:solidFill>
                  <a:srgbClr val="000000"/>
                </a:solidFill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</a:rPr>
              <a:t>base</a:t>
            </a:r>
            <a:r>
              <a:rPr lang="zh-CN" altLang="en-US" sz="2000" dirty="0" smtClean="0">
                <a:solidFill>
                  <a:srgbClr val="000000"/>
                </a:solidFill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</a:rPr>
              <a:t>medium</a:t>
            </a:r>
            <a:r>
              <a:rPr lang="zh-CN" altLang="en-US" sz="2000" dirty="0" smtClean="0">
                <a:solidFill>
                  <a:srgbClr val="000000"/>
                </a:solidFill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</a:rPr>
              <a:t>full</a:t>
            </a:r>
            <a:r>
              <a:rPr lang="zh-CN" altLang="en-US" sz="2000" dirty="0" smtClean="0">
                <a:solidFill>
                  <a:srgbClr val="000000"/>
                </a:solidFill>
              </a:rPr>
              <a:t>和</a:t>
            </a:r>
            <a:r>
              <a:rPr lang="en-US" altLang="zh-CN" sz="2000" dirty="0" smtClean="0">
                <a:solidFill>
                  <a:srgbClr val="000000"/>
                </a:solidFill>
              </a:rPr>
              <a:t>80bit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。其中</a:t>
            </a:r>
            <a:r>
              <a:rPr lang="en-US" altLang="zh-CN" sz="2000" dirty="0" smtClean="0">
                <a:solidFill>
                  <a:srgbClr val="000000"/>
                </a:solidFill>
              </a:rPr>
              <a:t>lite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和</a:t>
            </a:r>
            <a:r>
              <a:rPr lang="en-US" altLang="zh-CN" sz="2000" dirty="0" smtClean="0">
                <a:solidFill>
                  <a:srgbClr val="000000"/>
                </a:solidFill>
              </a:rPr>
              <a:t>base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模式使用一根电缆传输，</a:t>
            </a:r>
            <a:r>
              <a:rPr lang="en-US" altLang="zh-CN" sz="2000" dirty="0" smtClean="0">
                <a:solidFill>
                  <a:srgbClr val="000000"/>
                </a:solidFill>
              </a:rPr>
              <a:t>medium</a:t>
            </a:r>
            <a:r>
              <a:rPr lang="zh-CN" altLang="en-US" sz="2000" dirty="0" smtClean="0">
                <a:solidFill>
                  <a:srgbClr val="000000"/>
                </a:solidFill>
              </a:rPr>
              <a:t>、</a:t>
            </a:r>
            <a:r>
              <a:rPr lang="en-US" altLang="zh-CN" sz="2000" dirty="0" smtClean="0">
                <a:solidFill>
                  <a:srgbClr val="000000"/>
                </a:solidFill>
              </a:rPr>
              <a:t>full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和</a:t>
            </a:r>
            <a:r>
              <a:rPr lang="en-US" altLang="zh-CN" sz="2000" dirty="0" smtClean="0">
                <a:solidFill>
                  <a:srgbClr val="000000"/>
                </a:solidFill>
              </a:rPr>
              <a:t>80bit</a:t>
            </a:r>
            <a:r>
              <a:rPr lang="zh-CN" altLang="en-US" sz="20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模式使用两根电缆传输。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   以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base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模式为例，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base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模式发送器在每个时钟里发送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28bits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数据，包括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4bits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的图像控制信号和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24bits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的图像数据，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24bits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数据可以是一个像素点的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24-bitRGB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数据、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个像素点的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</a:rPr>
              <a:t>8-bit</a:t>
            </a:r>
            <a:r>
              <a:rPr lang="zh-CN" alt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黑白数据等多种配置方式</a:t>
            </a:r>
            <a:r>
              <a:rPr lang="zh-CN" alt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vl="8"/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</a:rPr>
              <a:t>	•</a:t>
            </a:r>
            <a:r>
              <a:rPr lang="en-US" altLang="zh-CN" dirty="0" smtClean="0">
                <a:solidFill>
                  <a:srgbClr val="FF0000"/>
                </a:solidFill>
                <a:latin typeface="Calibri" panose="020F0502020204030204" pitchFamily="34" charset="0"/>
              </a:rPr>
              <a:t>lite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-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Supports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up to 10 bits, one connector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</a:rPr>
              <a:t>	•</a:t>
            </a:r>
            <a:r>
              <a:rPr lang="en-US" altLang="zh-CN" dirty="0" smtClean="0">
                <a:solidFill>
                  <a:srgbClr val="FF0000"/>
                </a:solidFill>
                <a:latin typeface="Calibri" panose="020F0502020204030204" pitchFamily="34" charset="0"/>
              </a:rPr>
              <a:t>base</a:t>
            </a: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-Supports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up to 24 bits, one connector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</a:rPr>
              <a:t>	•</a:t>
            </a:r>
            <a:r>
              <a:rPr lang="en-US" altLang="zh-CN" dirty="0" smtClean="0">
                <a:solidFill>
                  <a:srgbClr val="FF0000"/>
                </a:solidFill>
                <a:latin typeface="Calibri" panose="020F0502020204030204" pitchFamily="34" charset="0"/>
              </a:rPr>
              <a:t>medium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-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Supports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up to 48 bits, two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connectors</a:t>
            </a:r>
          </a:p>
          <a:p>
            <a:pPr lvl="8"/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lvl="8"/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</a:rPr>
              <a:t>	•</a:t>
            </a:r>
            <a:r>
              <a:rPr lang="en-US" altLang="zh-CN" dirty="0" smtClean="0">
                <a:solidFill>
                  <a:srgbClr val="FF0000"/>
                </a:solidFill>
                <a:latin typeface="Calibri" panose="020F0502020204030204" pitchFamily="34" charset="0"/>
              </a:rPr>
              <a:t>full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-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Supports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up to 64 bits, two connectors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8"/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</a:rPr>
              <a:t>	•</a:t>
            </a:r>
            <a:r>
              <a:rPr lang="en-US" altLang="zh-CN" dirty="0" smtClean="0">
                <a:solidFill>
                  <a:srgbClr val="FF0000"/>
                </a:solidFill>
                <a:latin typeface="Calibri" panose="020F0502020204030204" pitchFamily="34" charset="0"/>
              </a:rPr>
              <a:t>80</a:t>
            </a: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</a:rPr>
              <a:t> bit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-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Supports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 up to 80 bits, two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connectors                                                                                                                                     </a:t>
            </a:r>
          </a:p>
          <a:p>
            <a:pPr lvl="2"/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32" y="3065457"/>
            <a:ext cx="3420911" cy="36234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439" y="3256240"/>
            <a:ext cx="6939247" cy="283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4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连接器定义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822" y="1147138"/>
            <a:ext cx="5531552" cy="5027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479" y="1818924"/>
            <a:ext cx="3161905" cy="30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6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97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99770"/>
            <a:ext cx="5989637" cy="12447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761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IN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硬件方案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278" y="1132057"/>
            <a:ext cx="7961905" cy="5085714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4223657" y="1349829"/>
            <a:ext cx="1799772" cy="120468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099" y="368300"/>
            <a:ext cx="3859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DS90CR288A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芯片简介</a:t>
            </a:r>
            <a:endParaRPr lang="en-US" altLang="zh-CN" sz="24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541" y="1354237"/>
            <a:ext cx="2719387" cy="43219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342" y="1354237"/>
            <a:ext cx="4658774" cy="432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2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DS90CR288A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时序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543" y="1718129"/>
            <a:ext cx="8821747" cy="39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8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6366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相机数据采集显示实例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6083526" cy="151946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相机数据采集显示实例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60500" y="1907540"/>
            <a:ext cx="94953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        本实例实现通过使用</a:t>
            </a:r>
            <a:r>
              <a:rPr lang="en-US" altLang="zh-CN" dirty="0" smtClean="0"/>
              <a:t>FPGA</a:t>
            </a:r>
            <a:r>
              <a:rPr lang="zh-CN" altLang="en-US" dirty="0" smtClean="0"/>
              <a:t>采集</a:t>
            </a:r>
            <a:r>
              <a:rPr lang="en-US" altLang="zh-CN" dirty="0" err="1" smtClean="0"/>
              <a:t>Cameralink</a:t>
            </a:r>
            <a:r>
              <a:rPr lang="zh-CN" altLang="en-US" dirty="0" smtClean="0"/>
              <a:t>相机数据，然后把相机数据帧缓存后输出至</a:t>
            </a:r>
            <a:r>
              <a:rPr lang="en-US" altLang="zh-CN" dirty="0" smtClean="0"/>
              <a:t>VGA</a:t>
            </a:r>
          </a:p>
          <a:p>
            <a:r>
              <a:rPr lang="zh-CN" altLang="en-US" dirty="0" smtClean="0"/>
              <a:t>显示</a:t>
            </a:r>
            <a:r>
              <a:rPr lang="zh-CN" altLang="en-US" dirty="0" smtClean="0"/>
              <a:t>接口</a:t>
            </a:r>
            <a:r>
              <a:rPr lang="zh-CN" altLang="en-US" dirty="0" smtClean="0"/>
              <a:t>实现实时显示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硬件平台：</a:t>
            </a:r>
            <a:r>
              <a:rPr lang="en-US" altLang="zh-CN" dirty="0" smtClean="0"/>
              <a:t>Artix-7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软件平台：</a:t>
            </a:r>
            <a:r>
              <a:rPr lang="en-US" altLang="zh-CN" dirty="0" smtClean="0"/>
              <a:t>Vivado.2015.2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sym typeface="Calibri" panose="020F0502020204030204" pitchFamily="3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sym typeface="Calibri" panose="020F0502020204030204" pitchFamily="3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panose="02010803020104030203" charset="0"/>
                <a:ea typeface="微软雅黑" panose="020B0503020204020204" pitchFamily="34" charset="-122"/>
                <a:sym typeface="Aharoni" panose="02010803020104030203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3143250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3" y="2777331"/>
            <a:ext cx="1009650" cy="1152525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88611" y="2725657"/>
            <a:ext cx="11265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         本节将讲解</a:t>
            </a:r>
            <a:r>
              <a:rPr lang="en-US" altLang="zh-CN" sz="2400" dirty="0" err="1" smtClean="0"/>
              <a:t>CameraLink</a:t>
            </a:r>
            <a:r>
              <a:rPr lang="zh-CN" altLang="en-US" sz="2400" dirty="0" smtClean="0"/>
              <a:t>输入接口时序</a:t>
            </a:r>
            <a:r>
              <a:rPr lang="zh-CN" altLang="en-US" sz="2400" dirty="0" smtClean="0"/>
              <a:t>及如何使用</a:t>
            </a:r>
            <a:r>
              <a:rPr lang="en-US" altLang="zh-CN" sz="2400" dirty="0" smtClean="0"/>
              <a:t>FPGA</a:t>
            </a:r>
            <a:r>
              <a:rPr lang="zh-CN" altLang="en-US" sz="2400" dirty="0" smtClean="0"/>
              <a:t>采集处理</a:t>
            </a:r>
            <a:r>
              <a:rPr lang="en-US" altLang="zh-CN" sz="2400" dirty="0" err="1" smtClean="0"/>
              <a:t>CameraLink</a:t>
            </a:r>
            <a:r>
              <a:rPr lang="zh-CN" altLang="en-US" sz="2400" dirty="0" smtClean="0"/>
              <a:t>图像数据。</a:t>
            </a:r>
            <a:endParaRPr lang="zh-CN" altLang="en-US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288974" y="505980"/>
            <a:ext cx="2573338" cy="9233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/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72464" y="1510232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45802" y="498995"/>
            <a:ext cx="579437" cy="1362075"/>
            <a:chOff x="8564451" y="2716812"/>
            <a:chExt cx="579549" cy="1361673"/>
          </a:xfrm>
        </p:grpSpPr>
        <p:sp>
          <p:nvSpPr>
            <p:cNvPr id="21" name="矩形 20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81239" y="498995"/>
            <a:ext cx="6096463" cy="1361582"/>
            <a:chOff x="0" y="2716813"/>
            <a:chExt cx="6096378" cy="1361672"/>
          </a:xfrm>
        </p:grpSpPr>
        <p:sp>
          <p:nvSpPr>
            <p:cNvPr id="24" name="矩形 23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文本框 6"/>
            <p:cNvSpPr txBox="1"/>
            <p:nvPr/>
          </p:nvSpPr>
          <p:spPr>
            <a:xfrm>
              <a:off x="2802287" y="2788150"/>
              <a:ext cx="3294091" cy="10157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en-US" altLang="zh-CN" sz="2400" b="1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CameraLink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输入接口及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FPGA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32"/>
            <p:cNvSpPr txBox="1"/>
            <p:nvPr/>
          </p:nvSpPr>
          <p:spPr>
            <a:xfrm>
              <a:off x="1286493" y="3744946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endParaRPr lang="en-US" altLang="zh-CN" sz="1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16377" y="570432"/>
            <a:ext cx="1223962" cy="1223963"/>
            <a:chOff x="1734969" y="2787385"/>
            <a:chExt cx="1224000" cy="1223998"/>
          </a:xfrm>
        </p:grpSpPr>
        <p:sp>
          <p:nvSpPr>
            <p:cNvPr id="31" name="椭圆 30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03489" y="570432"/>
            <a:ext cx="1223963" cy="1223963"/>
            <a:chOff x="222586" y="2787385"/>
            <a:chExt cx="1224000" cy="1223998"/>
          </a:xfrm>
        </p:grpSpPr>
        <p:sp>
          <p:nvSpPr>
            <p:cNvPr id="34" name="椭圆 33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782759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CameraLink</a:t>
            </a: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协议标准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79670" y="3014980"/>
            <a:ext cx="525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82123" y="4199052"/>
            <a:ext cx="5858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相机数据采集显示实例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9" name="矩形 1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协议标准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en-US" altLang="zh-CN" sz="2400" b="1" noProof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669470" y="1298024"/>
            <a:ext cx="108519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         </a:t>
            </a:r>
            <a:r>
              <a:rPr lang="en-US" altLang="zh-CN" sz="2400" dirty="0" err="1" smtClean="0"/>
              <a:t>CameraLink</a:t>
            </a:r>
            <a:r>
              <a:rPr lang="zh-CN" altLang="en-US" sz="2400" dirty="0"/>
              <a:t>是一种专门针对机器视觉应用领域的串行通信协议，使用低压差分信号</a:t>
            </a:r>
            <a:r>
              <a:rPr lang="en-US" altLang="zh-CN" sz="2400" dirty="0"/>
              <a:t>LVDS</a:t>
            </a:r>
            <a:r>
              <a:rPr lang="zh-CN" altLang="en-US" sz="2400" dirty="0"/>
              <a:t>传输。</a:t>
            </a:r>
            <a:r>
              <a:rPr lang="en-US" altLang="zh-CN" sz="2400" dirty="0" err="1"/>
              <a:t>CameraLink</a:t>
            </a:r>
            <a:r>
              <a:rPr lang="zh-CN" altLang="en-US" sz="2400" dirty="0"/>
              <a:t>标准在</a:t>
            </a:r>
            <a:r>
              <a:rPr lang="en-US" altLang="zh-CN" sz="2400" dirty="0" err="1"/>
              <a:t>ChannelLink</a:t>
            </a:r>
            <a:r>
              <a:rPr lang="zh-CN" altLang="en-US" sz="2400" dirty="0"/>
              <a:t>标准的基础上有多加了</a:t>
            </a:r>
            <a:r>
              <a:rPr lang="en-US" altLang="zh-CN" sz="2400" dirty="0"/>
              <a:t>6</a:t>
            </a:r>
            <a:r>
              <a:rPr lang="zh-CN" altLang="en-US" sz="2400" dirty="0"/>
              <a:t>对差分信号线，</a:t>
            </a:r>
            <a:r>
              <a:rPr lang="en-US" altLang="zh-CN" sz="2400" dirty="0"/>
              <a:t>4</a:t>
            </a:r>
            <a:r>
              <a:rPr lang="zh-CN" altLang="en-US" sz="2400" dirty="0"/>
              <a:t>对用于并行传输相机控制信号，其它</a:t>
            </a:r>
            <a:r>
              <a:rPr lang="en-US" altLang="zh-CN" sz="2400" dirty="0"/>
              <a:t>2</a:t>
            </a:r>
            <a:r>
              <a:rPr lang="zh-CN" altLang="en-US" sz="2400" dirty="0"/>
              <a:t>对用于相机和图像采集卡</a:t>
            </a:r>
            <a:r>
              <a:rPr lang="en-US" altLang="zh-CN" sz="2400" dirty="0"/>
              <a:t>(</a:t>
            </a:r>
            <a:r>
              <a:rPr lang="zh-CN" altLang="en-US" sz="2400" dirty="0"/>
              <a:t>或其它图像接受处理设备</a:t>
            </a:r>
            <a:r>
              <a:rPr lang="en-US" altLang="zh-CN" sz="2400" dirty="0"/>
              <a:t>)</a:t>
            </a:r>
            <a:r>
              <a:rPr lang="zh-CN" altLang="en-US" sz="2400" dirty="0"/>
              <a:t>之间的串行</a:t>
            </a:r>
            <a:r>
              <a:rPr lang="zh-CN" altLang="en-US" sz="2400" dirty="0" smtClean="0"/>
              <a:t>通信。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159" y="4371625"/>
            <a:ext cx="4100610" cy="20091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9469" y="3019490"/>
            <a:ext cx="108519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A0A0A"/>
                </a:solidFill>
                <a:latin typeface="+mn-ea"/>
              </a:rPr>
              <a:t>    </a:t>
            </a:r>
            <a:r>
              <a:rPr lang="en-US" altLang="zh-CN" sz="2400" dirty="0" err="1" smtClean="0">
                <a:solidFill>
                  <a:srgbClr val="0A0A0A"/>
                </a:solidFill>
              </a:rPr>
              <a:t>CameraLink</a:t>
            </a:r>
            <a:r>
              <a:rPr lang="zh-CN" altLang="en-US" sz="2400" dirty="0" smtClean="0">
                <a:solidFill>
                  <a:srgbClr val="0A0A0A"/>
                </a:solidFill>
                <a:latin typeface="+mn-ea"/>
              </a:rPr>
              <a:t>是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为所有性能类别相机而设计的具有强大功能的接口，既</a:t>
            </a:r>
            <a:r>
              <a:rPr lang="zh-CN" altLang="en-US" sz="2400" dirty="0" smtClean="0">
                <a:solidFill>
                  <a:srgbClr val="0A0A0A"/>
                </a:solidFill>
                <a:latin typeface="+mn-ea"/>
              </a:rPr>
              <a:t>适用于迷你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相机，也适用于分辨率为百万像素且速度达每秒数百帧的相机。目前</a:t>
            </a:r>
            <a:r>
              <a:rPr lang="en-US" altLang="zh-CN" sz="2400" dirty="0">
                <a:solidFill>
                  <a:srgbClr val="0A0A0A"/>
                </a:solidFill>
                <a:latin typeface="+mn-ea"/>
              </a:rPr>
              <a:t>,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对于数据率为</a:t>
            </a:r>
            <a:r>
              <a:rPr lang="en-US" altLang="zh-CN" sz="2400" dirty="0">
                <a:solidFill>
                  <a:srgbClr val="0A0A0A"/>
                </a:solidFill>
                <a:latin typeface="+mn-ea"/>
              </a:rPr>
              <a:t>100 MB/s - 800 MB/s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的需求来说，</a:t>
            </a:r>
            <a:r>
              <a:rPr lang="en-US" altLang="zh-CN" sz="2400" dirty="0" err="1" smtClean="0">
                <a:solidFill>
                  <a:srgbClr val="0A0A0A"/>
                </a:solidFill>
              </a:rPr>
              <a:t>CameraLink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是建议的标准</a:t>
            </a:r>
            <a:r>
              <a:rPr lang="zh-CN" altLang="en-US" sz="2400" dirty="0" smtClean="0">
                <a:solidFill>
                  <a:srgbClr val="0A0A0A"/>
                </a:solidFill>
                <a:latin typeface="+mn-ea"/>
              </a:rPr>
              <a:t>接口</a:t>
            </a:r>
            <a:r>
              <a:rPr lang="zh-CN" altLang="en-US" sz="2400" dirty="0">
                <a:solidFill>
                  <a:srgbClr val="0A0A0A"/>
                </a:solidFill>
                <a:latin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CameraLink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信号类型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872343" y="1440907"/>
            <a:ext cx="90188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dirty="0" smtClean="0">
                <a:latin typeface="+mn-ea"/>
              </a:rPr>
              <a:t>在</a:t>
            </a:r>
            <a:r>
              <a:rPr lang="en-US" altLang="zh-CN" sz="3600" dirty="0" err="1" smtClean="0"/>
              <a:t>CameraLink</a:t>
            </a:r>
            <a:r>
              <a:rPr lang="zh-CN" altLang="en-US" sz="3600" dirty="0" smtClean="0">
                <a:latin typeface="+mn-ea"/>
              </a:rPr>
              <a:t>标准中，相机信号分为以下三种：</a:t>
            </a:r>
            <a:endParaRPr lang="en-US" altLang="zh-CN" sz="3600" dirty="0" smtClean="0">
              <a:latin typeface="+mn-ea"/>
            </a:endParaRPr>
          </a:p>
          <a:p>
            <a:pPr>
              <a:defRPr/>
            </a:pPr>
            <a:endParaRPr lang="en-US" altLang="zh-CN" sz="3600" dirty="0" smtClean="0">
              <a:latin typeface="+mn-ea"/>
            </a:endParaRPr>
          </a:p>
          <a:p>
            <a:pPr>
              <a:defRPr/>
            </a:pPr>
            <a:r>
              <a:rPr lang="en-US" altLang="zh-CN" sz="3600" dirty="0" smtClean="0">
                <a:latin typeface="+mn-ea"/>
              </a:rPr>
              <a:t>1.</a:t>
            </a:r>
            <a:r>
              <a:rPr lang="zh-CN" altLang="en-US" sz="3600" dirty="0" smtClean="0">
                <a:latin typeface="+mn-ea"/>
              </a:rPr>
              <a:t>视频数据信号</a:t>
            </a:r>
            <a:r>
              <a:rPr lang="en-US" altLang="zh-CN" sz="3600" dirty="0" smtClean="0">
                <a:latin typeface="+mn-ea"/>
              </a:rPr>
              <a:t>(</a:t>
            </a:r>
            <a:r>
              <a:rPr lang="en-US" altLang="zh-CN" sz="3600" dirty="0" smtClean="0"/>
              <a:t>Channel Link</a:t>
            </a:r>
            <a:r>
              <a:rPr lang="en-US" altLang="zh-CN" sz="3600" dirty="0" smtClean="0">
                <a:latin typeface="+mn-ea"/>
              </a:rPr>
              <a:t>)</a:t>
            </a:r>
          </a:p>
          <a:p>
            <a:pPr>
              <a:defRPr/>
            </a:pPr>
            <a:endParaRPr lang="en-US" altLang="zh-CN" sz="3600" dirty="0" smtClean="0">
              <a:latin typeface="+mn-ea"/>
            </a:endParaRPr>
          </a:p>
          <a:p>
            <a:pPr>
              <a:defRPr/>
            </a:pPr>
            <a:r>
              <a:rPr lang="en-US" altLang="zh-CN" sz="3600" dirty="0" smtClean="0">
                <a:latin typeface="+mn-ea"/>
              </a:rPr>
              <a:t>2.</a:t>
            </a:r>
            <a:r>
              <a:rPr lang="zh-CN" altLang="en-US" sz="3600" dirty="0" smtClean="0">
                <a:latin typeface="+mn-ea"/>
              </a:rPr>
              <a:t>相机控制信号</a:t>
            </a:r>
            <a:endParaRPr lang="en-US" altLang="zh-CN" sz="3600" dirty="0" smtClean="0">
              <a:latin typeface="+mn-ea"/>
            </a:endParaRPr>
          </a:p>
          <a:p>
            <a:pPr>
              <a:defRPr/>
            </a:pPr>
            <a:endParaRPr lang="en-US" altLang="zh-CN" sz="3600" dirty="0" smtClean="0">
              <a:latin typeface="+mn-ea"/>
            </a:endParaRPr>
          </a:p>
          <a:p>
            <a:pPr>
              <a:defRPr/>
            </a:pPr>
            <a:r>
              <a:rPr lang="en-US" altLang="zh-CN" sz="3600" dirty="0" smtClean="0">
                <a:latin typeface="+mn-ea"/>
              </a:rPr>
              <a:t>3.</a:t>
            </a:r>
            <a:r>
              <a:rPr lang="zh-CN" altLang="en-US" sz="3600" dirty="0" smtClean="0">
                <a:latin typeface="+mn-ea"/>
              </a:rPr>
              <a:t>串行通信信号</a:t>
            </a:r>
            <a:endParaRPr lang="en-US" altLang="zh-CN" sz="3600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视频数据信号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-Channel</a:t>
            </a:r>
            <a:r>
              <a:rPr kumimoji="0" lang="en-US" altLang="zh-CN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ink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788" y="3085769"/>
            <a:ext cx="7009665" cy="32231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5988" y="1075634"/>
            <a:ext cx="107872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dirty="0" smtClean="0"/>
              <a:t> </a:t>
            </a:r>
            <a:r>
              <a:rPr lang="zh-CN" altLang="en-US" sz="2400" dirty="0" smtClean="0"/>
              <a:t>视频</a:t>
            </a:r>
            <a:r>
              <a:rPr lang="zh-CN" altLang="en-US" sz="2400" dirty="0" smtClean="0"/>
              <a:t>数据信号部分是</a:t>
            </a:r>
            <a:r>
              <a:rPr lang="en-US" altLang="zh-CN" sz="2400" dirty="0" err="1" smtClean="0"/>
              <a:t>CameraLink</a:t>
            </a:r>
            <a:r>
              <a:rPr lang="zh-CN" altLang="en-US" sz="2400" dirty="0" smtClean="0"/>
              <a:t>的核心，该部分本质就是</a:t>
            </a:r>
            <a:r>
              <a:rPr lang="en-US" altLang="zh-CN" sz="2400" dirty="0" err="1" smtClean="0"/>
              <a:t>ChannelLink</a:t>
            </a:r>
            <a:r>
              <a:rPr lang="zh-CN" altLang="en-US" sz="2400" dirty="0" smtClean="0"/>
              <a:t>协议。该协议主要包括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对差分线，分别是</a:t>
            </a:r>
            <a:r>
              <a:rPr lang="en-US" altLang="zh-CN" sz="2400" dirty="0" smtClean="0"/>
              <a:t>X0-~X0+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X1-~X1+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X2-</a:t>
            </a:r>
            <a:r>
              <a:rPr lang="en-US" altLang="zh-CN" sz="2400" dirty="0"/>
              <a:t>~</a:t>
            </a:r>
            <a:r>
              <a:rPr lang="en-US" altLang="zh-CN" sz="2400" dirty="0" smtClean="0"/>
              <a:t>X2+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X3-</a:t>
            </a:r>
            <a:r>
              <a:rPr lang="en-US" altLang="zh-CN" sz="2400" dirty="0"/>
              <a:t>~</a:t>
            </a:r>
            <a:r>
              <a:rPr lang="en-US" altLang="zh-CN" sz="2400" dirty="0" smtClean="0"/>
              <a:t>X3+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Xclk</a:t>
            </a:r>
            <a:r>
              <a:rPr lang="en-US" altLang="zh-CN" sz="2400" dirty="0" smtClean="0"/>
              <a:t>-~</a:t>
            </a:r>
            <a:r>
              <a:rPr lang="en-US" altLang="zh-CN" sz="2400" dirty="0" err="1" smtClean="0"/>
              <a:t>Xclk</a:t>
            </a:r>
            <a:r>
              <a:rPr lang="en-US" altLang="zh-CN" sz="2400" dirty="0" smtClean="0"/>
              <a:t>+</a:t>
            </a:r>
            <a:r>
              <a:rPr lang="zh-CN" altLang="en-US" sz="2400" dirty="0" smtClean="0"/>
              <a:t>；视频部分发送端将</a:t>
            </a:r>
            <a:r>
              <a:rPr lang="en-US" altLang="zh-CN" sz="2400" dirty="0" smtClean="0"/>
              <a:t>28</a:t>
            </a:r>
            <a:r>
              <a:rPr lang="zh-CN" altLang="en-US" sz="2400" dirty="0" smtClean="0"/>
              <a:t>位的数据和一个时钟信号按照</a:t>
            </a:r>
            <a:r>
              <a:rPr lang="en-US" altLang="zh-CN" sz="2400" dirty="0" smtClean="0"/>
              <a:t>7:1</a:t>
            </a:r>
            <a:r>
              <a:rPr lang="zh-CN" altLang="en-US" sz="2400" dirty="0" smtClean="0"/>
              <a:t>比例将数据并串转换成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对差分对，接收端将</a:t>
            </a:r>
            <a:r>
              <a:rPr lang="en-US" altLang="zh-CN" sz="2400" dirty="0" smtClean="0"/>
              <a:t>5</a:t>
            </a:r>
            <a:r>
              <a:rPr lang="zh-CN" altLang="en-US" sz="2400" dirty="0" smtClean="0"/>
              <a:t>对差分信号转换成</a:t>
            </a:r>
            <a:r>
              <a:rPr lang="en-US" altLang="zh-CN" sz="2400" dirty="0" smtClean="0"/>
              <a:t>28</a:t>
            </a:r>
            <a:r>
              <a:rPr lang="zh-CN" altLang="en-US" sz="2400" dirty="0" smtClean="0"/>
              <a:t>位的数据信号和一路时钟信号。</a:t>
            </a:r>
            <a:r>
              <a:rPr lang="en-US" altLang="zh-CN" sz="2400" dirty="0" smtClean="0"/>
              <a:t>28</a:t>
            </a:r>
            <a:r>
              <a:rPr lang="zh-CN" altLang="en-US" sz="2400" dirty="0" smtClean="0"/>
              <a:t>位视频数据信号包括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位视频控制信号和</a:t>
            </a:r>
            <a:r>
              <a:rPr lang="en-US" altLang="zh-CN" sz="2400" dirty="0" smtClean="0"/>
              <a:t>24</a:t>
            </a:r>
            <a:r>
              <a:rPr lang="zh-CN" altLang="en-US" sz="2400" dirty="0" smtClean="0"/>
              <a:t>位图像数据信号。</a:t>
            </a:r>
            <a:endParaRPr lang="zh-CN" altLang="en-US" sz="2400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视频数据信号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-Channel</a:t>
            </a:r>
            <a:r>
              <a:rPr kumimoji="0" lang="en-US" altLang="zh-CN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ink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18140" y="1046029"/>
            <a:ext cx="11540031" cy="54476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dirty="0" smtClean="0"/>
              <a:t>4</a:t>
            </a:r>
            <a:r>
              <a:rPr lang="zh-CN" altLang="en-US" sz="2400" dirty="0" smtClean="0"/>
              <a:t>位视频控制信号包括：</a:t>
            </a:r>
            <a:endParaRPr lang="en-US" altLang="zh-CN" sz="2400" dirty="0" smtClean="0"/>
          </a:p>
          <a:p>
            <a:endParaRPr lang="en-US" altLang="zh-CN" dirty="0" smtClean="0"/>
          </a:p>
          <a:p>
            <a:pPr lvl="1"/>
            <a:r>
              <a:rPr lang="en-US" altLang="zh-CN" sz="2400" dirty="0" smtClean="0">
                <a:solidFill>
                  <a:schemeClr val="accent2"/>
                </a:solidFill>
              </a:rPr>
              <a:t>FVAL</a:t>
            </a:r>
            <a:r>
              <a:rPr lang="zh-CN" altLang="en-US" sz="2400" dirty="0" smtClean="0">
                <a:solidFill>
                  <a:schemeClr val="accent2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帧同步信号。当</a:t>
            </a:r>
            <a:r>
              <a:rPr lang="en-US" altLang="zh-CN" sz="2400" dirty="0" smtClean="0">
                <a:solidFill>
                  <a:schemeClr val="tx1"/>
                </a:solidFill>
              </a:rPr>
              <a:t>FVAL</a:t>
            </a:r>
            <a:r>
              <a:rPr lang="zh-CN" altLang="en-US" sz="2400" dirty="0" smtClean="0">
                <a:solidFill>
                  <a:schemeClr val="tx1"/>
                </a:solidFill>
              </a:rPr>
              <a:t>为高时表示</a:t>
            </a:r>
            <a:r>
              <a:rPr lang="zh-CN" altLang="en-US" sz="2400" dirty="0" smtClean="0">
                <a:solidFill>
                  <a:schemeClr val="tx1"/>
                </a:solidFill>
              </a:rPr>
              <a:t>相机正输出</a:t>
            </a:r>
            <a:r>
              <a:rPr lang="zh-CN" altLang="en-US" sz="2400" dirty="0" smtClean="0">
                <a:solidFill>
                  <a:schemeClr val="tx1"/>
                </a:solidFill>
              </a:rPr>
              <a:t>一帧有效图像数据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lvl="1"/>
            <a:endParaRPr lang="en-US" altLang="zh-CN" sz="2400" dirty="0" smtClean="0">
              <a:solidFill>
                <a:schemeClr val="accent2"/>
              </a:solidFill>
            </a:endParaRPr>
          </a:p>
          <a:p>
            <a:pPr lvl="1"/>
            <a:r>
              <a:rPr lang="en-US" altLang="zh-CN" sz="2400" dirty="0" smtClean="0">
                <a:solidFill>
                  <a:schemeClr val="accent2"/>
                </a:solidFill>
              </a:rPr>
              <a:t>LVAL</a:t>
            </a:r>
            <a:r>
              <a:rPr lang="zh-CN" altLang="en-US" sz="2400" dirty="0" smtClean="0">
                <a:solidFill>
                  <a:schemeClr val="accent2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行同步信号。当</a:t>
            </a:r>
            <a:r>
              <a:rPr lang="en-US" altLang="zh-CN" sz="2400" dirty="0" smtClean="0">
                <a:solidFill>
                  <a:schemeClr val="tx1"/>
                </a:solidFill>
              </a:rPr>
              <a:t>FVAL</a:t>
            </a:r>
            <a:r>
              <a:rPr lang="zh-CN" altLang="en-US" sz="2400" dirty="0" smtClean="0">
                <a:solidFill>
                  <a:schemeClr val="tx1"/>
                </a:solidFill>
              </a:rPr>
              <a:t>和</a:t>
            </a:r>
            <a:r>
              <a:rPr lang="en-US" altLang="zh-CN" sz="2400" dirty="0" smtClean="0">
                <a:solidFill>
                  <a:schemeClr val="tx1"/>
                </a:solidFill>
              </a:rPr>
              <a:t>LVAL</a:t>
            </a:r>
            <a:r>
              <a:rPr lang="zh-CN" altLang="en-US" sz="2400" dirty="0" smtClean="0">
                <a:solidFill>
                  <a:schemeClr val="tx1"/>
                </a:solidFill>
              </a:rPr>
              <a:t>同时为高时，表示相机正输出一行有效图像数据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lvl="1"/>
            <a:endParaRPr lang="en-US" altLang="zh-CN" sz="2400" dirty="0" smtClean="0">
              <a:solidFill>
                <a:schemeClr val="accent2"/>
              </a:solidFill>
            </a:endParaRPr>
          </a:p>
          <a:p>
            <a:pPr lvl="1"/>
            <a:r>
              <a:rPr lang="en-US" altLang="zh-CN" sz="2400" dirty="0" smtClean="0">
                <a:solidFill>
                  <a:schemeClr val="accent2"/>
                </a:solidFill>
              </a:rPr>
              <a:t>DVAL</a:t>
            </a:r>
            <a:r>
              <a:rPr lang="zh-CN" altLang="en-US" sz="2400" dirty="0" smtClean="0">
                <a:solidFill>
                  <a:schemeClr val="accent2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数据有效信号。当</a:t>
            </a:r>
            <a:r>
              <a:rPr lang="en-US" altLang="zh-CN" sz="2400" dirty="0" smtClean="0">
                <a:solidFill>
                  <a:schemeClr val="tx1"/>
                </a:solidFill>
              </a:rPr>
              <a:t>FVAL</a:t>
            </a:r>
            <a:r>
              <a:rPr lang="zh-CN" altLang="en-US" sz="2400" dirty="0" smtClean="0">
                <a:solidFill>
                  <a:schemeClr val="tx1"/>
                </a:solidFill>
              </a:rPr>
              <a:t>和</a:t>
            </a:r>
            <a:r>
              <a:rPr lang="en-US" altLang="zh-CN" sz="2400" dirty="0" smtClean="0">
                <a:solidFill>
                  <a:schemeClr val="tx1"/>
                </a:solidFill>
              </a:rPr>
              <a:t>LVAL</a:t>
            </a:r>
            <a:r>
              <a:rPr lang="zh-CN" altLang="en-US" sz="2400" dirty="0" smtClean="0">
                <a:solidFill>
                  <a:schemeClr val="tx1"/>
                </a:solidFill>
              </a:rPr>
              <a:t>同时为高时，</a:t>
            </a:r>
            <a:r>
              <a:rPr lang="en-US" altLang="zh-CN" sz="2400" dirty="0" smtClean="0">
                <a:solidFill>
                  <a:schemeClr val="tx1"/>
                </a:solidFill>
              </a:rPr>
              <a:t>DVAL</a:t>
            </a:r>
            <a:r>
              <a:rPr lang="zh-CN" altLang="en-US" sz="2400" dirty="0" smtClean="0">
                <a:solidFill>
                  <a:schemeClr val="tx1"/>
                </a:solidFill>
              </a:rPr>
              <a:t>为高表示相机正输出有效的图像数据。该信号可用可不用，也可以作为数据传输中的校验位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lvl="1"/>
            <a:endParaRPr lang="en-US" altLang="zh-CN" sz="2400" dirty="0" smtClean="0">
              <a:solidFill>
                <a:schemeClr val="accent2"/>
              </a:solidFill>
            </a:endParaRPr>
          </a:p>
          <a:p>
            <a:pPr lvl="1"/>
            <a:r>
              <a:rPr lang="en-US" altLang="zh-CN" sz="2400" dirty="0" smtClean="0">
                <a:solidFill>
                  <a:schemeClr val="accent2"/>
                </a:solidFill>
              </a:rPr>
              <a:t>SPACE</a:t>
            </a:r>
            <a:r>
              <a:rPr lang="zh-CN" altLang="en-US" sz="2400" dirty="0" smtClean="0">
                <a:solidFill>
                  <a:schemeClr val="accent2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保留信号</a:t>
            </a:r>
            <a:r>
              <a:rPr lang="zh-CN" altLang="en-US" dirty="0" smtClean="0">
                <a:solidFill>
                  <a:schemeClr val="tx1"/>
                </a:solidFill>
              </a:rPr>
              <a:t>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1"/>
            <a:endParaRPr lang="en-US" altLang="zh-CN" dirty="0" smtClean="0">
              <a:solidFill>
                <a:schemeClr val="tx1"/>
              </a:solidFill>
            </a:endParaRPr>
          </a:p>
          <a:p>
            <a:pPr lvl="1"/>
            <a:r>
              <a:rPr lang="en-US" altLang="zh-CN" sz="2400" dirty="0" smtClean="0">
                <a:solidFill>
                  <a:srgbClr val="FF0000"/>
                </a:solidFill>
              </a:rPr>
              <a:t>CLOCK</a:t>
            </a:r>
            <a:r>
              <a:rPr lang="zh-CN" altLang="en-US" sz="2400" dirty="0" smtClean="0">
                <a:solidFill>
                  <a:srgbClr val="FF0000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这一</a:t>
            </a:r>
            <a:r>
              <a:rPr lang="zh-CN" altLang="en-US" sz="2400" dirty="0" smtClean="0">
                <a:solidFill>
                  <a:schemeClr val="tx1"/>
                </a:solidFill>
              </a:rPr>
              <a:t>信号为图像</a:t>
            </a:r>
            <a:r>
              <a:rPr lang="zh-CN" altLang="en-US" sz="2400" dirty="0" smtClean="0">
                <a:solidFill>
                  <a:schemeClr val="tx1"/>
                </a:solidFill>
              </a:rPr>
              <a:t>的像素时钟，在行有效期内像素时钟的上升沿图像数据稳定。需要说明的是，</a:t>
            </a:r>
            <a:r>
              <a:rPr lang="en-US" altLang="zh-CN" sz="2400" dirty="0" smtClean="0">
                <a:solidFill>
                  <a:schemeClr val="tx1"/>
                </a:solidFill>
              </a:rPr>
              <a:t>CLOCK</a:t>
            </a:r>
            <a:r>
              <a:rPr lang="zh-CN" altLang="en-US" sz="2400" dirty="0" smtClean="0">
                <a:solidFill>
                  <a:schemeClr val="tx1"/>
                </a:solidFill>
              </a:rPr>
              <a:t>信号单独采用一对</a:t>
            </a:r>
            <a:r>
              <a:rPr lang="en-US" altLang="zh-CN" sz="2400" dirty="0" smtClean="0">
                <a:solidFill>
                  <a:schemeClr val="tx1"/>
                </a:solidFill>
              </a:rPr>
              <a:t>LVDS</a:t>
            </a:r>
            <a:r>
              <a:rPr lang="zh-CN" altLang="en-US" sz="2400" dirty="0" smtClean="0">
                <a:solidFill>
                  <a:schemeClr val="tx1"/>
                </a:solidFill>
              </a:rPr>
              <a:t>信号传输，不管相机是否处于工作状态，</a:t>
            </a:r>
            <a:r>
              <a:rPr lang="en-US" altLang="zh-CN" sz="2400" dirty="0" smtClean="0">
                <a:solidFill>
                  <a:schemeClr val="tx1"/>
                </a:solidFill>
              </a:rPr>
              <a:t>CLOCK</a:t>
            </a:r>
            <a:r>
              <a:rPr lang="zh-CN" altLang="en-US" sz="2400" dirty="0" smtClean="0">
                <a:solidFill>
                  <a:schemeClr val="tx1"/>
                </a:solidFill>
              </a:rPr>
              <a:t>信号都始终有效。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ChannelLink</a:t>
            </a:r>
            <a:r>
              <a:rPr lang="zh-CN" altLang="en-US" sz="2400" dirty="0" smtClean="0">
                <a:solidFill>
                  <a:schemeClr val="tx1"/>
                </a:solidFill>
              </a:rPr>
              <a:t>协议之所以能在</a:t>
            </a:r>
            <a:r>
              <a:rPr lang="en-US" altLang="zh-CN" sz="2400" dirty="0" smtClean="0">
                <a:solidFill>
                  <a:schemeClr val="tx1"/>
                </a:solidFill>
              </a:rPr>
              <a:t>4</a:t>
            </a:r>
            <a:r>
              <a:rPr lang="zh-CN" altLang="en-US" sz="2400" dirty="0" smtClean="0">
                <a:solidFill>
                  <a:schemeClr val="tx1"/>
                </a:solidFill>
              </a:rPr>
              <a:t>对信号线中传输</a:t>
            </a:r>
            <a:r>
              <a:rPr lang="en-US" altLang="zh-CN" sz="2400" dirty="0" smtClean="0">
                <a:solidFill>
                  <a:schemeClr val="tx1"/>
                </a:solidFill>
              </a:rPr>
              <a:t>28</a:t>
            </a:r>
            <a:r>
              <a:rPr lang="zh-CN" altLang="en-US" sz="2400" dirty="0" smtClean="0">
                <a:solidFill>
                  <a:schemeClr val="tx1"/>
                </a:solidFill>
              </a:rPr>
              <a:t>位数据，就是因为对</a:t>
            </a:r>
            <a:r>
              <a:rPr lang="en-US" altLang="zh-CN" sz="2400" dirty="0" smtClean="0">
                <a:solidFill>
                  <a:schemeClr val="tx1"/>
                </a:solidFill>
              </a:rPr>
              <a:t>CLOCK</a:t>
            </a:r>
            <a:r>
              <a:rPr lang="zh-CN" altLang="en-US" sz="2400" dirty="0" smtClean="0">
                <a:solidFill>
                  <a:schemeClr val="tx1"/>
                </a:solidFill>
              </a:rPr>
              <a:t>信号</a:t>
            </a:r>
            <a:r>
              <a:rPr lang="en-US" altLang="zh-CN" sz="2400" dirty="0" smtClean="0">
                <a:solidFill>
                  <a:schemeClr val="tx1"/>
                </a:solidFill>
              </a:rPr>
              <a:t>7</a:t>
            </a:r>
            <a:r>
              <a:rPr lang="zh-CN" altLang="en-US" sz="2400" dirty="0" smtClean="0">
                <a:solidFill>
                  <a:schemeClr val="tx1"/>
                </a:solidFill>
              </a:rPr>
              <a:t>倍频的效果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38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相机控制信号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59971" y="1426029"/>
            <a:ext cx="101890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         </a:t>
            </a:r>
            <a:r>
              <a:rPr lang="en-US" altLang="zh-CN" sz="2400" dirty="0" err="1" smtClean="0"/>
              <a:t>CameraLink</a:t>
            </a:r>
            <a:r>
              <a:rPr lang="zh-CN" altLang="en-US" sz="2400" dirty="0" smtClean="0"/>
              <a:t>定义了四对</a:t>
            </a:r>
            <a:r>
              <a:rPr lang="en-US" altLang="zh-CN" sz="2400" dirty="0" smtClean="0"/>
              <a:t>LVDS</a:t>
            </a:r>
            <a:r>
              <a:rPr lang="zh-CN" altLang="en-US" sz="2400" dirty="0" smtClean="0"/>
              <a:t>线缆用来实现对相机的控制</a:t>
            </a:r>
            <a:r>
              <a:rPr lang="zh-CN" altLang="en-US" sz="2400" dirty="0" smtClean="0"/>
              <a:t>，它们</a:t>
            </a:r>
            <a:r>
              <a:rPr lang="zh-CN" altLang="en-US" sz="2400" dirty="0" smtClean="0"/>
              <a:t>被定义为相机的数据信号和图像采集卡的输出信号，这四对信号的命名及作用如下：</a:t>
            </a:r>
            <a:endParaRPr lang="en-US" altLang="zh-CN" sz="2400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>
                <a:solidFill>
                  <a:srgbClr val="92D050"/>
                </a:solidFill>
              </a:rPr>
              <a:t>Camera Control 1 (CC1) : </a:t>
            </a:r>
            <a:r>
              <a:rPr lang="en-US" altLang="zh-CN" sz="2400" dirty="0" smtClean="0"/>
              <a:t>EXSYNC(</a:t>
            </a:r>
            <a:r>
              <a:rPr lang="zh-CN" altLang="en-US" sz="2400" dirty="0" smtClean="0"/>
              <a:t>外部同步信号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下降沿触发读出数据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	</a:t>
            </a:r>
            <a:r>
              <a:rPr lang="en-US" altLang="zh-CN" sz="2400" dirty="0" smtClean="0">
                <a:solidFill>
                  <a:srgbClr val="92D050"/>
                </a:solidFill>
              </a:rPr>
              <a:t>Camera </a:t>
            </a:r>
            <a:r>
              <a:rPr lang="en-US" altLang="zh-CN" sz="2400" dirty="0">
                <a:solidFill>
                  <a:srgbClr val="92D050"/>
                </a:solidFill>
              </a:rPr>
              <a:t>Control </a:t>
            </a:r>
            <a:r>
              <a:rPr lang="en-US" altLang="zh-CN" sz="2400" dirty="0" smtClean="0">
                <a:solidFill>
                  <a:srgbClr val="92D050"/>
                </a:solidFill>
              </a:rPr>
              <a:t>2 </a:t>
            </a:r>
            <a:r>
              <a:rPr lang="en-US" altLang="zh-CN" sz="2400" dirty="0">
                <a:solidFill>
                  <a:srgbClr val="92D050"/>
                </a:solidFill>
              </a:rPr>
              <a:t>(</a:t>
            </a:r>
            <a:r>
              <a:rPr lang="en-US" altLang="zh-CN" sz="2400" dirty="0" smtClean="0">
                <a:solidFill>
                  <a:srgbClr val="92D050"/>
                </a:solidFill>
              </a:rPr>
              <a:t>CC2) </a:t>
            </a:r>
            <a:r>
              <a:rPr lang="en-US" altLang="zh-CN" sz="2400" dirty="0">
                <a:solidFill>
                  <a:srgbClr val="92D050"/>
                </a:solidFill>
              </a:rPr>
              <a:t>: </a:t>
            </a:r>
            <a:r>
              <a:rPr lang="en-US" altLang="zh-CN" sz="2400" dirty="0" smtClean="0"/>
              <a:t>PRIN(</a:t>
            </a:r>
            <a:r>
              <a:rPr lang="zh-CN" altLang="en-US" sz="2400" dirty="0" smtClean="0"/>
              <a:t>像素重置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低电平有效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	</a:t>
            </a:r>
            <a:r>
              <a:rPr lang="en-US" altLang="zh-CN" sz="2400" dirty="0" smtClean="0">
                <a:solidFill>
                  <a:srgbClr val="92D050"/>
                </a:solidFill>
              </a:rPr>
              <a:t>Camera </a:t>
            </a:r>
            <a:r>
              <a:rPr lang="en-US" altLang="zh-CN" sz="2400" dirty="0">
                <a:solidFill>
                  <a:srgbClr val="92D050"/>
                </a:solidFill>
              </a:rPr>
              <a:t>Control </a:t>
            </a:r>
            <a:r>
              <a:rPr lang="en-US" altLang="zh-CN" sz="2400" dirty="0" smtClean="0">
                <a:solidFill>
                  <a:srgbClr val="92D050"/>
                </a:solidFill>
              </a:rPr>
              <a:t>3 </a:t>
            </a:r>
            <a:r>
              <a:rPr lang="en-US" altLang="zh-CN" sz="2400" dirty="0">
                <a:solidFill>
                  <a:srgbClr val="92D050"/>
                </a:solidFill>
              </a:rPr>
              <a:t>(</a:t>
            </a:r>
            <a:r>
              <a:rPr lang="en-US" altLang="zh-CN" sz="2400" dirty="0" smtClean="0">
                <a:solidFill>
                  <a:srgbClr val="92D050"/>
                </a:solidFill>
              </a:rPr>
              <a:t>CC3) : </a:t>
            </a:r>
            <a:r>
              <a:rPr lang="en-US" altLang="zh-CN" sz="2400" dirty="0" smtClean="0"/>
              <a:t>FORWARD-</a:t>
            </a:r>
            <a:r>
              <a:rPr lang="zh-CN" altLang="en-US" sz="2400" dirty="0" smtClean="0"/>
              <a:t>高电平有效，低电平翻转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	</a:t>
            </a:r>
            <a:r>
              <a:rPr lang="en-US" altLang="zh-CN" sz="2400" dirty="0" smtClean="0">
                <a:solidFill>
                  <a:srgbClr val="92D050"/>
                </a:solidFill>
              </a:rPr>
              <a:t>Camera </a:t>
            </a:r>
            <a:r>
              <a:rPr lang="en-US" altLang="zh-CN" sz="2400" dirty="0">
                <a:solidFill>
                  <a:srgbClr val="92D050"/>
                </a:solidFill>
              </a:rPr>
              <a:t>Control </a:t>
            </a:r>
            <a:r>
              <a:rPr lang="en-US" altLang="zh-CN" sz="2400" dirty="0" smtClean="0">
                <a:solidFill>
                  <a:srgbClr val="92D050"/>
                </a:solidFill>
              </a:rPr>
              <a:t>4 </a:t>
            </a:r>
            <a:r>
              <a:rPr lang="en-US" altLang="zh-CN" sz="2400" dirty="0">
                <a:solidFill>
                  <a:srgbClr val="92D050"/>
                </a:solidFill>
              </a:rPr>
              <a:t>(</a:t>
            </a:r>
            <a:r>
              <a:rPr lang="en-US" altLang="zh-CN" sz="2400" dirty="0" smtClean="0">
                <a:solidFill>
                  <a:srgbClr val="92D050"/>
                </a:solidFill>
              </a:rPr>
              <a:t>CC4) : </a:t>
            </a:r>
            <a:r>
              <a:rPr lang="zh-CN" altLang="en-US" sz="2400" dirty="0" smtClean="0"/>
              <a:t>保留信号（未定义</a:t>
            </a:r>
            <a:r>
              <a:rPr lang="zh-CN" altLang="en-US" sz="2400" dirty="0" smtClean="0"/>
              <a:t>）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7384</TotalTime>
  <Words>933</Words>
  <Application>Microsoft Office PowerPoint</Application>
  <PresentationFormat>宽屏</PresentationFormat>
  <Paragraphs>159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Tahoma</vt:lpstr>
      <vt:lpstr>Times New Roman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evening</dc:creator>
  <cp:lastModifiedBy>ladywn</cp:lastModifiedBy>
  <cp:revision>1238</cp:revision>
  <dcterms:created xsi:type="dcterms:W3CDTF">2015-05-05T08:02:00Z</dcterms:created>
  <dcterms:modified xsi:type="dcterms:W3CDTF">2017-06-21T08:35:00Z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