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8"/>
  </p:notesMasterIdLst>
  <p:sldIdLst>
    <p:sldId id="257" r:id="rId2"/>
    <p:sldId id="404" r:id="rId3"/>
    <p:sldId id="259" r:id="rId4"/>
    <p:sldId id="262" r:id="rId5"/>
    <p:sldId id="433" r:id="rId6"/>
    <p:sldId id="445" r:id="rId7"/>
    <p:sldId id="446" r:id="rId8"/>
    <p:sldId id="458" r:id="rId9"/>
    <p:sldId id="447" r:id="rId10"/>
    <p:sldId id="459" r:id="rId11"/>
    <p:sldId id="425" r:id="rId12"/>
    <p:sldId id="450" r:id="rId13"/>
    <p:sldId id="451" r:id="rId14"/>
    <p:sldId id="460" r:id="rId15"/>
    <p:sldId id="457" r:id="rId16"/>
    <p:sldId id="440" r:id="rId17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weifeng Liang" initials="wL" lastIdx="5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663" autoAdjust="0"/>
    <p:restoredTop sz="94660"/>
  </p:normalViewPr>
  <p:slideViewPr>
    <p:cSldViewPr snapToGrid="0">
      <p:cViewPr varScale="1">
        <p:scale>
          <a:sx n="81" d="100"/>
          <a:sy n="81" d="100"/>
        </p:scale>
        <p:origin x="586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microsoft.com/office/2015/10/relationships/revisionInfo" Target="revisionInfo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5967941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3881798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9902154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7738478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8619015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14769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8192245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2790011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0589633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5157250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079000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62C8B-B14F-4D97-AF65-F5344CB8AC3E}" type="datetime1">
              <a:rPr lang="zh-CN" altLang="en-US"/>
              <a:t>2017/8/27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62C8B-B14F-4D97-AF65-F5344CB8AC3E}" type="datetime1">
              <a:rPr lang="zh-CN" altLang="en-US"/>
              <a:t>2017/8/27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62C8B-B14F-4D97-AF65-F5344CB8AC3E}" type="datetime1">
              <a:rPr lang="zh-CN" altLang="en-US"/>
              <a:t>2017/8/27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62C8B-B14F-4D97-AF65-F5344CB8AC3E}" type="datetime1">
              <a:rPr lang="zh-CN" altLang="en-US"/>
              <a:t>2017/8/27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62C8B-B14F-4D97-AF65-F5344CB8AC3E}" type="datetime1">
              <a:rPr lang="zh-CN" altLang="en-US"/>
              <a:t>2017/8/27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62C8B-B14F-4D97-AF65-F5344CB8AC3E}" type="datetime1">
              <a:rPr lang="zh-CN" altLang="en-US"/>
              <a:t>2017/8/27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62C8B-B14F-4D97-AF65-F5344CB8AC3E}" type="datetime1">
              <a:rPr lang="zh-CN" altLang="en-US"/>
              <a:t>2017/8/27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62C8B-B14F-4D97-AF65-F5344CB8AC3E}" type="datetime1">
              <a:rPr lang="zh-CN" altLang="en-US"/>
              <a:t>2017/8/27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62C8B-B14F-4D97-AF65-F5344CB8AC3E}" type="datetime1">
              <a:rPr lang="zh-CN" altLang="en-US"/>
              <a:t>2017/8/27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62C8B-B14F-4D97-AF65-F5344CB8AC3E}" type="datetime1">
              <a:rPr lang="zh-CN" altLang="en-US"/>
              <a:t>2017/8/27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62C8B-B14F-4D97-AF65-F5344CB8AC3E}" type="datetime1">
              <a:rPr lang="zh-CN" altLang="en-US"/>
              <a:t>2017/8/27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962C8B-B14F-4D97-AF65-F5344CB8AC3E}" type="datetime1">
              <a:rPr lang="zh-CN" altLang="en-US"/>
              <a:t>2017/8/27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processors.wiki.ti.com/index.php/Linux_Core_VIP_User's_Guide" TargetMode="External"/><Relationship Id="rId7" Type="http://schemas.openxmlformats.org/officeDocument/2006/relationships/image" Target="../media/image10.sv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png"/><Relationship Id="rId5" Type="http://schemas.openxmlformats.org/officeDocument/2006/relationships/hyperlink" Target="http://processors.wiki.ti.com/index.php/Processor_Training:_Multimedia" TargetMode="External"/><Relationship Id="rId4" Type="http://schemas.openxmlformats.org/officeDocument/2006/relationships/hyperlink" Target="http://processors.wiki.ti.com/index.php/Processor_SDK_VIP_Driver" TargetMode="Externa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文本框 8"/>
          <p:cNvSpPr txBox="1"/>
          <p:nvPr/>
        </p:nvSpPr>
        <p:spPr>
          <a:xfrm>
            <a:off x="7531735" y="2723198"/>
            <a:ext cx="2573338" cy="65913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square">
            <a:spAutoFit/>
          </a:bodyPr>
          <a:lstStyle/>
          <a:p>
            <a:pPr lvl="0" eaLnBrk="1" hangingPunct="1"/>
            <a:r>
              <a:rPr lang="zh-CN" altLang="en-US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广州创龙电子科技有限公司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7515225" y="3727450"/>
            <a:ext cx="2573338" cy="4267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5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Guangzhou Tronlong Electronic Technology </a:t>
            </a:r>
            <a:r>
              <a:rPr kumimoji="0" lang="en-US" altLang="zh-CN" sz="105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Co., Ltd</a:t>
            </a:r>
          </a:p>
        </p:txBody>
      </p:sp>
      <p:grpSp>
        <p:nvGrpSpPr>
          <p:cNvPr id="3" name="组合 2"/>
          <p:cNvGrpSpPr/>
          <p:nvPr/>
        </p:nvGrpSpPr>
        <p:grpSpPr>
          <a:xfrm>
            <a:off x="10088563" y="2716213"/>
            <a:ext cx="579437" cy="1362075"/>
            <a:chOff x="8564451" y="2716812"/>
            <a:chExt cx="579549" cy="1361673"/>
          </a:xfrm>
        </p:grpSpPr>
        <p:sp>
          <p:nvSpPr>
            <p:cNvPr id="12" name="矩形 11"/>
            <p:cNvSpPr/>
            <p:nvPr/>
          </p:nvSpPr>
          <p:spPr>
            <a:xfrm>
              <a:off x="8564451" y="2716812"/>
              <a:ext cx="579549" cy="99349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1" name="矩形 30"/>
            <p:cNvSpPr/>
            <p:nvPr/>
          </p:nvSpPr>
          <p:spPr>
            <a:xfrm>
              <a:off x="8564451" y="3805061"/>
              <a:ext cx="579549" cy="273424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1126617" y="2716210"/>
            <a:ext cx="6490370" cy="1361582"/>
            <a:chOff x="0" y="2716812"/>
            <a:chExt cx="6128505" cy="1361673"/>
          </a:xfrm>
        </p:grpSpPr>
        <p:sp>
          <p:nvSpPr>
            <p:cNvPr id="30" name="矩形 29"/>
            <p:cNvSpPr/>
            <p:nvPr/>
          </p:nvSpPr>
          <p:spPr>
            <a:xfrm>
              <a:off x="0" y="3805061"/>
              <a:ext cx="5991141" cy="273424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6" name="矩形 5"/>
            <p:cNvSpPr/>
            <p:nvPr/>
          </p:nvSpPr>
          <p:spPr>
            <a:xfrm>
              <a:off x="0" y="2716812"/>
              <a:ext cx="5991142" cy="99349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112" name="文本框 6"/>
            <p:cNvSpPr txBox="1"/>
            <p:nvPr/>
          </p:nvSpPr>
          <p:spPr>
            <a:xfrm>
              <a:off x="2726807" y="2743751"/>
              <a:ext cx="3401698" cy="973537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 wrap="square">
              <a:spAutoFit/>
            </a:bodyPr>
            <a:lstStyle/>
            <a:p>
              <a:pPr lvl="0">
                <a:lnSpc>
                  <a:spcPct val="125000"/>
                </a:lnSpc>
              </a:pPr>
              <a:r>
                <a:rPr lang="en-US" altLang="zh-CN" sz="24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AM5728 </a:t>
              </a:r>
              <a:r>
                <a:rPr lang="zh-CN" altLang="en-US" sz="24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视频输入端口</a:t>
              </a:r>
              <a:r>
                <a:rPr lang="en-US" altLang="zh-CN" sz="24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VIP</a:t>
              </a:r>
              <a:r>
                <a:rPr lang="zh-CN" altLang="en-US" sz="24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软件框架</a:t>
              </a: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2730248" y="2768140"/>
            <a:ext cx="1223962" cy="1223963"/>
            <a:chOff x="1734969" y="2787385"/>
            <a:chExt cx="1224000" cy="1223998"/>
          </a:xfrm>
        </p:grpSpPr>
        <p:sp>
          <p:nvSpPr>
            <p:cNvPr id="27" name="椭圆 26"/>
            <p:cNvSpPr/>
            <p:nvPr/>
          </p:nvSpPr>
          <p:spPr>
            <a:xfrm>
              <a:off x="1734969" y="2787385"/>
              <a:ext cx="1224000" cy="1223998"/>
            </a:xfrm>
            <a:prstGeom prst="ellipse">
              <a:avLst/>
            </a:prstGeom>
            <a:ln w="254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107" name="Freeform 9"/>
            <p:cNvSpPr>
              <a:spLocks noEditPoints="1"/>
            </p:cNvSpPr>
            <p:nvPr/>
          </p:nvSpPr>
          <p:spPr>
            <a:xfrm>
              <a:off x="1945451" y="3091502"/>
              <a:ext cx="803035" cy="615763"/>
            </a:xfrm>
            <a:custGeom>
              <a:avLst/>
              <a:gdLst/>
              <a:ahLst/>
              <a:cxnLst>
                <a:cxn ang="0">
                  <a:pos x="123544" y="15589"/>
                </a:cxn>
                <a:cxn ang="0">
                  <a:pos x="208480" y="31178"/>
                </a:cxn>
                <a:cxn ang="0">
                  <a:pos x="146708" y="374134"/>
                </a:cxn>
                <a:cxn ang="0">
                  <a:pos x="30886" y="350751"/>
                </a:cxn>
                <a:cxn ang="0">
                  <a:pos x="123544" y="15589"/>
                </a:cxn>
                <a:cxn ang="0">
                  <a:pos x="138987" y="506640"/>
                </a:cxn>
                <a:cxn ang="0">
                  <a:pos x="123544" y="561202"/>
                </a:cxn>
                <a:cxn ang="0">
                  <a:pos x="779871" y="561202"/>
                </a:cxn>
                <a:cxn ang="0">
                  <a:pos x="803035" y="561202"/>
                </a:cxn>
                <a:cxn ang="0">
                  <a:pos x="803035" y="530024"/>
                </a:cxn>
                <a:cxn ang="0">
                  <a:pos x="803035" y="202656"/>
                </a:cxn>
                <a:cxn ang="0">
                  <a:pos x="803035" y="187067"/>
                </a:cxn>
                <a:cxn ang="0">
                  <a:pos x="795314" y="179273"/>
                </a:cxn>
                <a:cxn ang="0">
                  <a:pos x="694934" y="77945"/>
                </a:cxn>
                <a:cxn ang="0">
                  <a:pos x="687213" y="70150"/>
                </a:cxn>
                <a:cxn ang="0">
                  <a:pos x="671770" y="70150"/>
                </a:cxn>
                <a:cxn ang="0">
                  <a:pos x="239366" y="70150"/>
                </a:cxn>
                <a:cxn ang="0">
                  <a:pos x="239366" y="132506"/>
                </a:cxn>
                <a:cxn ang="0">
                  <a:pos x="648605" y="132506"/>
                </a:cxn>
                <a:cxn ang="0">
                  <a:pos x="640884" y="218245"/>
                </a:cxn>
                <a:cxn ang="0">
                  <a:pos x="640884" y="233834"/>
                </a:cxn>
                <a:cxn ang="0">
                  <a:pos x="656327" y="233834"/>
                </a:cxn>
                <a:cxn ang="0">
                  <a:pos x="748985" y="226040"/>
                </a:cxn>
                <a:cxn ang="0">
                  <a:pos x="748985" y="506640"/>
                </a:cxn>
                <a:cxn ang="0">
                  <a:pos x="138987" y="506640"/>
                </a:cxn>
                <a:cxn ang="0">
                  <a:pos x="733542" y="202656"/>
                </a:cxn>
                <a:cxn ang="0">
                  <a:pos x="664048" y="202656"/>
                </a:cxn>
                <a:cxn ang="0">
                  <a:pos x="671770" y="140300"/>
                </a:cxn>
                <a:cxn ang="0">
                  <a:pos x="733542" y="202656"/>
                </a:cxn>
                <a:cxn ang="0">
                  <a:pos x="247088" y="335162"/>
                </a:cxn>
                <a:cxn ang="0">
                  <a:pos x="571390" y="335162"/>
                </a:cxn>
                <a:cxn ang="0">
                  <a:pos x="571390" y="350751"/>
                </a:cxn>
                <a:cxn ang="0">
                  <a:pos x="247088" y="350751"/>
                </a:cxn>
                <a:cxn ang="0">
                  <a:pos x="247088" y="335162"/>
                </a:cxn>
                <a:cxn ang="0">
                  <a:pos x="247088" y="249423"/>
                </a:cxn>
                <a:cxn ang="0">
                  <a:pos x="548226" y="249423"/>
                </a:cxn>
                <a:cxn ang="0">
                  <a:pos x="548226" y="272806"/>
                </a:cxn>
                <a:cxn ang="0">
                  <a:pos x="247088" y="272806"/>
                </a:cxn>
                <a:cxn ang="0">
                  <a:pos x="247088" y="249423"/>
                </a:cxn>
                <a:cxn ang="0">
                  <a:pos x="247088" y="171478"/>
                </a:cxn>
                <a:cxn ang="0">
                  <a:pos x="548226" y="171478"/>
                </a:cxn>
                <a:cxn ang="0">
                  <a:pos x="548226" y="194862"/>
                </a:cxn>
                <a:cxn ang="0">
                  <a:pos x="247088" y="194862"/>
                </a:cxn>
                <a:cxn ang="0">
                  <a:pos x="247088" y="171478"/>
                </a:cxn>
                <a:cxn ang="0">
                  <a:pos x="23164" y="514435"/>
                </a:cxn>
                <a:cxn ang="0">
                  <a:pos x="69493" y="530024"/>
                </a:cxn>
                <a:cxn ang="0">
                  <a:pos x="69493" y="576791"/>
                </a:cxn>
                <a:cxn ang="0">
                  <a:pos x="38607" y="615763"/>
                </a:cxn>
                <a:cxn ang="0">
                  <a:pos x="15443" y="607969"/>
                </a:cxn>
                <a:cxn ang="0">
                  <a:pos x="0" y="561202"/>
                </a:cxn>
                <a:cxn ang="0">
                  <a:pos x="23164" y="514435"/>
                </a:cxn>
                <a:cxn ang="0">
                  <a:pos x="30886" y="374134"/>
                </a:cxn>
                <a:cxn ang="0">
                  <a:pos x="15443" y="506640"/>
                </a:cxn>
                <a:cxn ang="0">
                  <a:pos x="92658" y="522229"/>
                </a:cxn>
                <a:cxn ang="0">
                  <a:pos x="131265" y="397518"/>
                </a:cxn>
                <a:cxn ang="0">
                  <a:pos x="30886" y="374134"/>
                </a:cxn>
              </a:cxnLst>
              <a:rect l="0" t="0" r="0" b="0"/>
              <a:pathLst>
                <a:path w="104" h="79">
                  <a:moveTo>
                    <a:pt x="16" y="2"/>
                  </a:moveTo>
                  <a:cubicBezTo>
                    <a:pt x="21" y="0"/>
                    <a:pt x="24" y="1"/>
                    <a:pt x="27" y="4"/>
                  </a:cubicBezTo>
                  <a:cubicBezTo>
                    <a:pt x="26" y="20"/>
                    <a:pt x="23" y="35"/>
                    <a:pt x="19" y="48"/>
                  </a:cubicBezTo>
                  <a:cubicBezTo>
                    <a:pt x="14" y="47"/>
                    <a:pt x="9" y="46"/>
                    <a:pt x="4" y="45"/>
                  </a:cubicBezTo>
                  <a:cubicBezTo>
                    <a:pt x="6" y="29"/>
                    <a:pt x="10" y="15"/>
                    <a:pt x="16" y="2"/>
                  </a:cubicBezTo>
                  <a:close/>
                  <a:moveTo>
                    <a:pt x="18" y="65"/>
                  </a:moveTo>
                  <a:cubicBezTo>
                    <a:pt x="16" y="72"/>
                    <a:pt x="16" y="72"/>
                    <a:pt x="16" y="72"/>
                  </a:cubicBezTo>
                  <a:cubicBezTo>
                    <a:pt x="69" y="72"/>
                    <a:pt x="74" y="72"/>
                    <a:pt x="101" y="72"/>
                  </a:cubicBezTo>
                  <a:cubicBezTo>
                    <a:pt x="104" y="72"/>
                    <a:pt x="104" y="72"/>
                    <a:pt x="104" y="72"/>
                  </a:cubicBezTo>
                  <a:cubicBezTo>
                    <a:pt x="104" y="68"/>
                    <a:pt x="104" y="68"/>
                    <a:pt x="104" y="68"/>
                  </a:cubicBezTo>
                  <a:cubicBezTo>
                    <a:pt x="104" y="26"/>
                    <a:pt x="104" y="26"/>
                    <a:pt x="104" y="26"/>
                  </a:cubicBezTo>
                  <a:cubicBezTo>
                    <a:pt x="104" y="24"/>
                    <a:pt x="104" y="24"/>
                    <a:pt x="104" y="24"/>
                  </a:cubicBezTo>
                  <a:cubicBezTo>
                    <a:pt x="103" y="23"/>
                    <a:pt x="103" y="23"/>
                    <a:pt x="103" y="23"/>
                  </a:cubicBezTo>
                  <a:cubicBezTo>
                    <a:pt x="90" y="10"/>
                    <a:pt x="90" y="10"/>
                    <a:pt x="90" y="10"/>
                  </a:cubicBezTo>
                  <a:cubicBezTo>
                    <a:pt x="89" y="9"/>
                    <a:pt x="89" y="9"/>
                    <a:pt x="89" y="9"/>
                  </a:cubicBezTo>
                  <a:cubicBezTo>
                    <a:pt x="87" y="9"/>
                    <a:pt x="87" y="9"/>
                    <a:pt x="87" y="9"/>
                  </a:cubicBezTo>
                  <a:cubicBezTo>
                    <a:pt x="31" y="9"/>
                    <a:pt x="31" y="9"/>
                    <a:pt x="31" y="9"/>
                  </a:cubicBezTo>
                  <a:cubicBezTo>
                    <a:pt x="31" y="12"/>
                    <a:pt x="31" y="14"/>
                    <a:pt x="31" y="17"/>
                  </a:cubicBezTo>
                  <a:cubicBezTo>
                    <a:pt x="84" y="17"/>
                    <a:pt x="84" y="17"/>
                    <a:pt x="84" y="17"/>
                  </a:cubicBezTo>
                  <a:cubicBezTo>
                    <a:pt x="83" y="28"/>
                    <a:pt x="83" y="28"/>
                    <a:pt x="83" y="28"/>
                  </a:cubicBezTo>
                  <a:cubicBezTo>
                    <a:pt x="83" y="30"/>
                    <a:pt x="83" y="30"/>
                    <a:pt x="83" y="30"/>
                  </a:cubicBezTo>
                  <a:cubicBezTo>
                    <a:pt x="85" y="30"/>
                    <a:pt x="85" y="30"/>
                    <a:pt x="85" y="30"/>
                  </a:cubicBezTo>
                  <a:cubicBezTo>
                    <a:pt x="97" y="29"/>
                    <a:pt x="97" y="29"/>
                    <a:pt x="97" y="29"/>
                  </a:cubicBezTo>
                  <a:cubicBezTo>
                    <a:pt x="97" y="65"/>
                    <a:pt x="97" y="65"/>
                    <a:pt x="97" y="65"/>
                  </a:cubicBezTo>
                  <a:cubicBezTo>
                    <a:pt x="79" y="65"/>
                    <a:pt x="57" y="65"/>
                    <a:pt x="18" y="65"/>
                  </a:cubicBezTo>
                  <a:close/>
                  <a:moveTo>
                    <a:pt x="95" y="26"/>
                  </a:moveTo>
                  <a:cubicBezTo>
                    <a:pt x="86" y="26"/>
                    <a:pt x="86" y="26"/>
                    <a:pt x="86" y="26"/>
                  </a:cubicBezTo>
                  <a:cubicBezTo>
                    <a:pt x="87" y="18"/>
                    <a:pt x="87" y="18"/>
                    <a:pt x="87" y="18"/>
                  </a:cubicBezTo>
                  <a:cubicBezTo>
                    <a:pt x="95" y="26"/>
                    <a:pt x="95" y="26"/>
                    <a:pt x="95" y="26"/>
                  </a:cubicBezTo>
                  <a:close/>
                  <a:moveTo>
                    <a:pt x="32" y="43"/>
                  </a:moveTo>
                  <a:cubicBezTo>
                    <a:pt x="74" y="43"/>
                    <a:pt x="74" y="43"/>
                    <a:pt x="74" y="43"/>
                  </a:cubicBezTo>
                  <a:cubicBezTo>
                    <a:pt x="74" y="45"/>
                    <a:pt x="74" y="45"/>
                    <a:pt x="74" y="45"/>
                  </a:cubicBezTo>
                  <a:cubicBezTo>
                    <a:pt x="32" y="45"/>
                    <a:pt x="32" y="45"/>
                    <a:pt x="32" y="45"/>
                  </a:cubicBezTo>
                  <a:cubicBezTo>
                    <a:pt x="32" y="43"/>
                    <a:pt x="32" y="43"/>
                    <a:pt x="32" y="43"/>
                  </a:cubicBezTo>
                  <a:close/>
                  <a:moveTo>
                    <a:pt x="32" y="32"/>
                  </a:moveTo>
                  <a:cubicBezTo>
                    <a:pt x="71" y="32"/>
                    <a:pt x="71" y="32"/>
                    <a:pt x="71" y="32"/>
                  </a:cubicBezTo>
                  <a:cubicBezTo>
                    <a:pt x="71" y="35"/>
                    <a:pt x="71" y="35"/>
                    <a:pt x="71" y="35"/>
                  </a:cubicBezTo>
                  <a:cubicBezTo>
                    <a:pt x="32" y="35"/>
                    <a:pt x="32" y="35"/>
                    <a:pt x="32" y="35"/>
                  </a:cubicBezTo>
                  <a:cubicBezTo>
                    <a:pt x="32" y="32"/>
                    <a:pt x="32" y="32"/>
                    <a:pt x="32" y="32"/>
                  </a:cubicBezTo>
                  <a:close/>
                  <a:moveTo>
                    <a:pt x="32" y="22"/>
                  </a:moveTo>
                  <a:cubicBezTo>
                    <a:pt x="71" y="22"/>
                    <a:pt x="71" y="22"/>
                    <a:pt x="71" y="22"/>
                  </a:cubicBezTo>
                  <a:cubicBezTo>
                    <a:pt x="71" y="25"/>
                    <a:pt x="71" y="25"/>
                    <a:pt x="71" y="25"/>
                  </a:cubicBezTo>
                  <a:cubicBezTo>
                    <a:pt x="32" y="25"/>
                    <a:pt x="32" y="25"/>
                    <a:pt x="32" y="25"/>
                  </a:cubicBezTo>
                  <a:cubicBezTo>
                    <a:pt x="32" y="22"/>
                    <a:pt x="32" y="22"/>
                    <a:pt x="32" y="22"/>
                  </a:cubicBezTo>
                  <a:close/>
                  <a:moveTo>
                    <a:pt x="3" y="66"/>
                  </a:moveTo>
                  <a:cubicBezTo>
                    <a:pt x="9" y="68"/>
                    <a:pt x="9" y="68"/>
                    <a:pt x="9" y="68"/>
                  </a:cubicBezTo>
                  <a:cubicBezTo>
                    <a:pt x="9" y="74"/>
                    <a:pt x="9" y="74"/>
                    <a:pt x="9" y="74"/>
                  </a:cubicBezTo>
                  <a:cubicBezTo>
                    <a:pt x="5" y="79"/>
                    <a:pt x="5" y="79"/>
                    <a:pt x="5" y="79"/>
                  </a:cubicBezTo>
                  <a:cubicBezTo>
                    <a:pt x="4" y="79"/>
                    <a:pt x="3" y="79"/>
                    <a:pt x="2" y="78"/>
                  </a:cubicBezTo>
                  <a:cubicBezTo>
                    <a:pt x="0" y="72"/>
                    <a:pt x="0" y="72"/>
                    <a:pt x="0" y="72"/>
                  </a:cubicBezTo>
                  <a:cubicBezTo>
                    <a:pt x="3" y="66"/>
                    <a:pt x="3" y="66"/>
                    <a:pt x="3" y="66"/>
                  </a:cubicBezTo>
                  <a:close/>
                  <a:moveTo>
                    <a:pt x="4" y="48"/>
                  </a:moveTo>
                  <a:cubicBezTo>
                    <a:pt x="3" y="53"/>
                    <a:pt x="3" y="59"/>
                    <a:pt x="2" y="65"/>
                  </a:cubicBezTo>
                  <a:cubicBezTo>
                    <a:pt x="5" y="65"/>
                    <a:pt x="9" y="66"/>
                    <a:pt x="12" y="67"/>
                  </a:cubicBezTo>
                  <a:cubicBezTo>
                    <a:pt x="14" y="61"/>
                    <a:pt x="15" y="56"/>
                    <a:pt x="17" y="51"/>
                  </a:cubicBezTo>
                  <a:cubicBezTo>
                    <a:pt x="13" y="50"/>
                    <a:pt x="9" y="49"/>
                    <a:pt x="4" y="48"/>
                  </a:cubicBezTo>
                  <a:close/>
                </a:path>
              </a:pathLst>
            </a:custGeom>
            <a:solidFill>
              <a:schemeClr val="bg1">
                <a:alpha val="100000"/>
              </a:scheme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1255584" y="2770346"/>
            <a:ext cx="1223963" cy="1223963"/>
            <a:chOff x="222586" y="2787385"/>
            <a:chExt cx="1224000" cy="1223998"/>
          </a:xfrm>
        </p:grpSpPr>
        <p:sp>
          <p:nvSpPr>
            <p:cNvPr id="20" name="椭圆 19"/>
            <p:cNvSpPr/>
            <p:nvPr/>
          </p:nvSpPr>
          <p:spPr>
            <a:xfrm>
              <a:off x="222586" y="2787385"/>
              <a:ext cx="1224000" cy="1223998"/>
            </a:xfrm>
            <a:prstGeom prst="ellipse">
              <a:avLst/>
            </a:prstGeom>
            <a:ln w="254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109" name="Freeform 5"/>
            <p:cNvSpPr>
              <a:spLocks noEditPoints="1"/>
            </p:cNvSpPr>
            <p:nvPr/>
          </p:nvSpPr>
          <p:spPr>
            <a:xfrm>
              <a:off x="446632" y="3034538"/>
              <a:ext cx="775907" cy="729691"/>
            </a:xfrm>
            <a:custGeom>
              <a:avLst/>
              <a:gdLst/>
              <a:ahLst/>
              <a:cxnLst>
                <a:cxn ang="0">
                  <a:pos x="63992" y="80186"/>
                </a:cxn>
                <a:cxn ang="0">
                  <a:pos x="223973" y="80186"/>
                </a:cxn>
                <a:cxn ang="0">
                  <a:pos x="327961" y="360836"/>
                </a:cxn>
                <a:cxn ang="0">
                  <a:pos x="407951" y="328762"/>
                </a:cxn>
                <a:cxn ang="0">
                  <a:pos x="471943" y="368855"/>
                </a:cxn>
                <a:cxn ang="0">
                  <a:pos x="527937" y="216502"/>
                </a:cxn>
                <a:cxn ang="0">
                  <a:pos x="583930" y="272632"/>
                </a:cxn>
                <a:cxn ang="0">
                  <a:pos x="663920" y="184427"/>
                </a:cxn>
                <a:cxn ang="0">
                  <a:pos x="583930" y="320743"/>
                </a:cxn>
                <a:cxn ang="0">
                  <a:pos x="535936" y="264613"/>
                </a:cxn>
                <a:cxn ang="0">
                  <a:pos x="487942" y="408948"/>
                </a:cxn>
                <a:cxn ang="0">
                  <a:pos x="407951" y="360836"/>
                </a:cxn>
                <a:cxn ang="0">
                  <a:pos x="327961" y="360836"/>
                </a:cxn>
                <a:cxn ang="0">
                  <a:pos x="591929" y="689598"/>
                </a:cxn>
                <a:cxn ang="0">
                  <a:pos x="343959" y="729691"/>
                </a:cxn>
                <a:cxn ang="0">
                  <a:pos x="503940" y="545264"/>
                </a:cxn>
                <a:cxn ang="0">
                  <a:pos x="775907" y="545264"/>
                </a:cxn>
                <a:cxn ang="0">
                  <a:pos x="775907" y="48111"/>
                </a:cxn>
                <a:cxn ang="0">
                  <a:pos x="743911" y="24056"/>
                </a:cxn>
                <a:cxn ang="0">
                  <a:pos x="271967" y="72167"/>
                </a:cxn>
                <a:cxn ang="0">
                  <a:pos x="719914" y="489134"/>
                </a:cxn>
                <a:cxn ang="0">
                  <a:pos x="287965" y="545264"/>
                </a:cxn>
                <a:cxn ang="0">
                  <a:pos x="431948" y="673561"/>
                </a:cxn>
                <a:cxn ang="0">
                  <a:pos x="503940" y="545264"/>
                </a:cxn>
                <a:cxn ang="0">
                  <a:pos x="55993" y="441022"/>
                </a:cxn>
                <a:cxn ang="0">
                  <a:pos x="111987" y="729691"/>
                </a:cxn>
                <a:cxn ang="0">
                  <a:pos x="159981" y="481115"/>
                </a:cxn>
                <a:cxn ang="0">
                  <a:pos x="247970" y="729691"/>
                </a:cxn>
                <a:cxn ang="0">
                  <a:pos x="223973" y="264613"/>
                </a:cxn>
                <a:cxn ang="0">
                  <a:pos x="439947" y="192446"/>
                </a:cxn>
                <a:cxn ang="0">
                  <a:pos x="159981" y="184427"/>
                </a:cxn>
                <a:cxn ang="0">
                  <a:pos x="151982" y="216502"/>
                </a:cxn>
                <a:cxn ang="0">
                  <a:pos x="143983" y="376873"/>
                </a:cxn>
                <a:cxn ang="0">
                  <a:pos x="143983" y="376873"/>
                </a:cxn>
                <a:cxn ang="0">
                  <a:pos x="143983" y="376873"/>
                </a:cxn>
                <a:cxn ang="0">
                  <a:pos x="127985" y="216502"/>
                </a:cxn>
                <a:cxn ang="0">
                  <a:pos x="127985" y="184427"/>
                </a:cxn>
                <a:cxn ang="0">
                  <a:pos x="0" y="400929"/>
                </a:cxn>
              </a:cxnLst>
              <a:rect l="0" t="0" r="0" b="0"/>
              <a:pathLst>
                <a:path w="97" h="91">
                  <a:moveTo>
                    <a:pt x="18" y="0"/>
                  </a:moveTo>
                  <a:cubicBezTo>
                    <a:pt x="12" y="0"/>
                    <a:pt x="8" y="4"/>
                    <a:pt x="8" y="10"/>
                  </a:cubicBezTo>
                  <a:cubicBezTo>
                    <a:pt x="8" y="16"/>
                    <a:pt x="12" y="20"/>
                    <a:pt x="18" y="20"/>
                  </a:cubicBezTo>
                  <a:cubicBezTo>
                    <a:pt x="24" y="20"/>
                    <a:pt x="28" y="16"/>
                    <a:pt x="28" y="10"/>
                  </a:cubicBezTo>
                  <a:cubicBezTo>
                    <a:pt x="28" y="4"/>
                    <a:pt x="24" y="0"/>
                    <a:pt x="18" y="0"/>
                  </a:cubicBezTo>
                  <a:close/>
                  <a:moveTo>
                    <a:pt x="41" y="45"/>
                  </a:moveTo>
                  <a:cubicBezTo>
                    <a:pt x="50" y="42"/>
                    <a:pt x="50" y="42"/>
                    <a:pt x="50" y="42"/>
                  </a:cubicBezTo>
                  <a:cubicBezTo>
                    <a:pt x="51" y="41"/>
                    <a:pt x="51" y="41"/>
                    <a:pt x="51" y="41"/>
                  </a:cubicBezTo>
                  <a:cubicBezTo>
                    <a:pt x="52" y="42"/>
                    <a:pt x="52" y="42"/>
                    <a:pt x="52" y="42"/>
                  </a:cubicBezTo>
                  <a:cubicBezTo>
                    <a:pt x="59" y="46"/>
                    <a:pt x="59" y="46"/>
                    <a:pt x="59" y="46"/>
                  </a:cubicBezTo>
                  <a:cubicBezTo>
                    <a:pt x="65" y="29"/>
                    <a:pt x="65" y="29"/>
                    <a:pt x="65" y="29"/>
                  </a:cubicBezTo>
                  <a:cubicBezTo>
                    <a:pt x="66" y="27"/>
                    <a:pt x="66" y="27"/>
                    <a:pt x="66" y="27"/>
                  </a:cubicBezTo>
                  <a:cubicBezTo>
                    <a:pt x="67" y="29"/>
                    <a:pt x="67" y="29"/>
                    <a:pt x="67" y="29"/>
                  </a:cubicBezTo>
                  <a:cubicBezTo>
                    <a:pt x="73" y="34"/>
                    <a:pt x="73" y="34"/>
                    <a:pt x="73" y="34"/>
                  </a:cubicBezTo>
                  <a:cubicBezTo>
                    <a:pt x="81" y="21"/>
                    <a:pt x="81" y="21"/>
                    <a:pt x="81" y="21"/>
                  </a:cubicBezTo>
                  <a:cubicBezTo>
                    <a:pt x="83" y="23"/>
                    <a:pt x="83" y="23"/>
                    <a:pt x="83" y="23"/>
                  </a:cubicBezTo>
                  <a:cubicBezTo>
                    <a:pt x="75" y="38"/>
                    <a:pt x="75" y="38"/>
                    <a:pt x="75" y="38"/>
                  </a:cubicBezTo>
                  <a:cubicBezTo>
                    <a:pt x="73" y="40"/>
                    <a:pt x="73" y="40"/>
                    <a:pt x="73" y="40"/>
                  </a:cubicBezTo>
                  <a:cubicBezTo>
                    <a:pt x="72" y="38"/>
                    <a:pt x="72" y="38"/>
                    <a:pt x="72" y="38"/>
                  </a:cubicBezTo>
                  <a:cubicBezTo>
                    <a:pt x="67" y="33"/>
                    <a:pt x="67" y="33"/>
                    <a:pt x="67" y="33"/>
                  </a:cubicBezTo>
                  <a:cubicBezTo>
                    <a:pt x="61" y="49"/>
                    <a:pt x="61" y="49"/>
                    <a:pt x="61" y="49"/>
                  </a:cubicBezTo>
                  <a:cubicBezTo>
                    <a:pt x="61" y="51"/>
                    <a:pt x="61" y="51"/>
                    <a:pt x="61" y="51"/>
                  </a:cubicBezTo>
                  <a:cubicBezTo>
                    <a:pt x="59" y="50"/>
                    <a:pt x="59" y="50"/>
                    <a:pt x="59" y="50"/>
                  </a:cubicBezTo>
                  <a:cubicBezTo>
                    <a:pt x="51" y="45"/>
                    <a:pt x="51" y="45"/>
                    <a:pt x="51" y="45"/>
                  </a:cubicBezTo>
                  <a:cubicBezTo>
                    <a:pt x="42" y="48"/>
                    <a:pt x="42" y="48"/>
                    <a:pt x="42" y="48"/>
                  </a:cubicBezTo>
                  <a:cubicBezTo>
                    <a:pt x="41" y="45"/>
                    <a:pt x="41" y="45"/>
                    <a:pt x="41" y="45"/>
                  </a:cubicBezTo>
                  <a:close/>
                  <a:moveTo>
                    <a:pt x="43" y="86"/>
                  </a:moveTo>
                  <a:cubicBezTo>
                    <a:pt x="74" y="86"/>
                    <a:pt x="74" y="86"/>
                    <a:pt x="74" y="86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43" y="91"/>
                    <a:pt x="43" y="91"/>
                    <a:pt x="43" y="91"/>
                  </a:cubicBezTo>
                  <a:cubicBezTo>
                    <a:pt x="43" y="86"/>
                    <a:pt x="43" y="86"/>
                    <a:pt x="43" y="86"/>
                  </a:cubicBezTo>
                  <a:close/>
                  <a:moveTo>
                    <a:pt x="63" y="68"/>
                  </a:moveTo>
                  <a:cubicBezTo>
                    <a:pt x="93" y="68"/>
                    <a:pt x="93" y="68"/>
                    <a:pt x="93" y="68"/>
                  </a:cubicBezTo>
                  <a:cubicBezTo>
                    <a:pt x="97" y="68"/>
                    <a:pt x="97" y="68"/>
                    <a:pt x="97" y="68"/>
                  </a:cubicBezTo>
                  <a:cubicBezTo>
                    <a:pt x="97" y="64"/>
                    <a:pt x="97" y="64"/>
                    <a:pt x="97" y="64"/>
                  </a:cubicBezTo>
                  <a:cubicBezTo>
                    <a:pt x="97" y="6"/>
                    <a:pt x="97" y="6"/>
                    <a:pt x="97" y="6"/>
                  </a:cubicBezTo>
                  <a:cubicBezTo>
                    <a:pt x="97" y="3"/>
                    <a:pt x="97" y="3"/>
                    <a:pt x="97" y="3"/>
                  </a:cubicBezTo>
                  <a:cubicBezTo>
                    <a:pt x="93" y="3"/>
                    <a:pt x="93" y="3"/>
                    <a:pt x="93" y="3"/>
                  </a:cubicBezTo>
                  <a:cubicBezTo>
                    <a:pt x="34" y="3"/>
                    <a:pt x="34" y="3"/>
                    <a:pt x="34" y="3"/>
                  </a:cubicBezTo>
                  <a:cubicBezTo>
                    <a:pt x="34" y="9"/>
                    <a:pt x="34" y="9"/>
                    <a:pt x="34" y="9"/>
                  </a:cubicBezTo>
                  <a:cubicBezTo>
                    <a:pt x="90" y="9"/>
                    <a:pt x="90" y="9"/>
                    <a:pt x="90" y="9"/>
                  </a:cubicBezTo>
                  <a:cubicBezTo>
                    <a:pt x="90" y="61"/>
                    <a:pt x="90" y="61"/>
                    <a:pt x="90" y="61"/>
                  </a:cubicBezTo>
                  <a:cubicBezTo>
                    <a:pt x="36" y="61"/>
                    <a:pt x="36" y="61"/>
                    <a:pt x="36" y="61"/>
                  </a:cubicBezTo>
                  <a:cubicBezTo>
                    <a:pt x="36" y="68"/>
                    <a:pt x="36" y="68"/>
                    <a:pt x="36" y="68"/>
                  </a:cubicBezTo>
                  <a:cubicBezTo>
                    <a:pt x="54" y="68"/>
                    <a:pt x="54" y="68"/>
                    <a:pt x="54" y="68"/>
                  </a:cubicBezTo>
                  <a:cubicBezTo>
                    <a:pt x="54" y="84"/>
                    <a:pt x="54" y="84"/>
                    <a:pt x="54" y="84"/>
                  </a:cubicBezTo>
                  <a:cubicBezTo>
                    <a:pt x="63" y="84"/>
                    <a:pt x="63" y="84"/>
                    <a:pt x="63" y="84"/>
                  </a:cubicBezTo>
                  <a:cubicBezTo>
                    <a:pt x="63" y="68"/>
                    <a:pt x="63" y="68"/>
                    <a:pt x="63" y="68"/>
                  </a:cubicBezTo>
                  <a:close/>
                  <a:moveTo>
                    <a:pt x="0" y="50"/>
                  </a:moveTo>
                  <a:cubicBezTo>
                    <a:pt x="7" y="55"/>
                    <a:pt x="7" y="55"/>
                    <a:pt x="7" y="55"/>
                  </a:cubicBezTo>
                  <a:cubicBezTo>
                    <a:pt x="5" y="91"/>
                    <a:pt x="5" y="91"/>
                    <a:pt x="5" y="91"/>
                  </a:cubicBezTo>
                  <a:cubicBezTo>
                    <a:pt x="14" y="91"/>
                    <a:pt x="14" y="91"/>
                    <a:pt x="14" y="91"/>
                  </a:cubicBezTo>
                  <a:cubicBezTo>
                    <a:pt x="16" y="60"/>
                    <a:pt x="16" y="60"/>
                    <a:pt x="16" y="60"/>
                  </a:cubicBezTo>
                  <a:cubicBezTo>
                    <a:pt x="20" y="60"/>
                    <a:pt x="20" y="60"/>
                    <a:pt x="20" y="60"/>
                  </a:cubicBezTo>
                  <a:cubicBezTo>
                    <a:pt x="22" y="91"/>
                    <a:pt x="22" y="91"/>
                    <a:pt x="22" y="91"/>
                  </a:cubicBezTo>
                  <a:cubicBezTo>
                    <a:pt x="31" y="91"/>
                    <a:pt x="31" y="91"/>
                    <a:pt x="31" y="91"/>
                  </a:cubicBezTo>
                  <a:cubicBezTo>
                    <a:pt x="29" y="55"/>
                    <a:pt x="29" y="55"/>
                    <a:pt x="29" y="55"/>
                  </a:cubicBezTo>
                  <a:cubicBezTo>
                    <a:pt x="28" y="33"/>
                    <a:pt x="28" y="33"/>
                    <a:pt x="28" y="33"/>
                  </a:cubicBezTo>
                  <a:cubicBezTo>
                    <a:pt x="50" y="32"/>
                    <a:pt x="50" y="32"/>
                    <a:pt x="50" y="32"/>
                  </a:cubicBezTo>
                  <a:cubicBezTo>
                    <a:pt x="55" y="24"/>
                    <a:pt x="55" y="24"/>
                    <a:pt x="55" y="24"/>
                  </a:cubicBezTo>
                  <a:cubicBezTo>
                    <a:pt x="30" y="23"/>
                    <a:pt x="30" y="23"/>
                    <a:pt x="30" y="23"/>
                  </a:cubicBezTo>
                  <a:cubicBezTo>
                    <a:pt x="20" y="23"/>
                    <a:pt x="20" y="23"/>
                    <a:pt x="20" y="23"/>
                  </a:cubicBezTo>
                  <a:cubicBezTo>
                    <a:pt x="20" y="24"/>
                    <a:pt x="20" y="24"/>
                    <a:pt x="20" y="24"/>
                  </a:cubicBezTo>
                  <a:cubicBezTo>
                    <a:pt x="19" y="27"/>
                    <a:pt x="19" y="27"/>
                    <a:pt x="19" y="27"/>
                  </a:cubicBezTo>
                  <a:cubicBezTo>
                    <a:pt x="22" y="43"/>
                    <a:pt x="22" y="43"/>
                    <a:pt x="22" y="43"/>
                  </a:cubicBezTo>
                  <a:cubicBezTo>
                    <a:pt x="18" y="47"/>
                    <a:pt x="18" y="47"/>
                    <a:pt x="18" y="47"/>
                  </a:cubicBezTo>
                  <a:cubicBezTo>
                    <a:pt x="18" y="47"/>
                    <a:pt x="18" y="47"/>
                    <a:pt x="18" y="47"/>
                  </a:cubicBezTo>
                  <a:cubicBezTo>
                    <a:pt x="18" y="47"/>
                    <a:pt x="18" y="47"/>
                    <a:pt x="18" y="47"/>
                  </a:cubicBezTo>
                  <a:cubicBezTo>
                    <a:pt x="18" y="47"/>
                    <a:pt x="18" y="47"/>
                    <a:pt x="18" y="47"/>
                  </a:cubicBezTo>
                  <a:cubicBezTo>
                    <a:pt x="18" y="47"/>
                    <a:pt x="18" y="47"/>
                    <a:pt x="18" y="47"/>
                  </a:cubicBezTo>
                  <a:cubicBezTo>
                    <a:pt x="14" y="43"/>
                    <a:pt x="14" y="43"/>
                    <a:pt x="14" y="43"/>
                  </a:cubicBezTo>
                  <a:cubicBezTo>
                    <a:pt x="16" y="27"/>
                    <a:pt x="16" y="27"/>
                    <a:pt x="16" y="27"/>
                  </a:cubicBezTo>
                  <a:cubicBezTo>
                    <a:pt x="15" y="24"/>
                    <a:pt x="15" y="24"/>
                    <a:pt x="15" y="24"/>
                  </a:cubicBezTo>
                  <a:cubicBezTo>
                    <a:pt x="16" y="23"/>
                    <a:pt x="16" y="23"/>
                    <a:pt x="16" y="23"/>
                  </a:cubicBezTo>
                  <a:cubicBezTo>
                    <a:pt x="5" y="23"/>
                    <a:pt x="5" y="23"/>
                    <a:pt x="5" y="23"/>
                  </a:cubicBezTo>
                  <a:lnTo>
                    <a:pt x="0" y="50"/>
                  </a:lnTo>
                  <a:close/>
                </a:path>
              </a:pathLst>
            </a:custGeom>
            <a:solidFill>
              <a:schemeClr val="bg1">
                <a:alpha val="100000"/>
              </a:scheme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3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1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/>
        </p:nvGrpSpPr>
        <p:grpSpPr>
          <a:xfrm>
            <a:off x="2135188" y="261938"/>
            <a:ext cx="666750" cy="663575"/>
            <a:chOff x="611187" y="261275"/>
            <a:chExt cx="666069" cy="664458"/>
          </a:xfrm>
        </p:grpSpPr>
        <p:sp>
          <p:nvSpPr>
            <p:cNvPr id="9" name="矩形 8"/>
            <p:cNvSpPr>
              <a:spLocks noChangeAspect="1"/>
            </p:cNvSpPr>
            <p:nvPr/>
          </p:nvSpPr>
          <p:spPr>
            <a:xfrm>
              <a:off x="611187" y="261275"/>
              <a:ext cx="538925" cy="53762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7" name="矩形 16"/>
            <p:cNvSpPr>
              <a:spLocks noChangeAspect="1"/>
            </p:cNvSpPr>
            <p:nvPr/>
          </p:nvSpPr>
          <p:spPr>
            <a:xfrm>
              <a:off x="880650" y="530086"/>
              <a:ext cx="396606" cy="39564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2744788" y="6519863"/>
            <a:ext cx="8024812" cy="352425"/>
            <a:chOff x="1277256" y="6519446"/>
            <a:chExt cx="8024939" cy="352860"/>
          </a:xfrm>
        </p:grpSpPr>
        <p:sp>
          <p:nvSpPr>
            <p:cNvPr id="20" name="矩形 19"/>
            <p:cNvSpPr/>
            <p:nvPr/>
          </p:nvSpPr>
          <p:spPr>
            <a:xfrm>
              <a:off x="8766881" y="6519446"/>
              <a:ext cx="432000" cy="33855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8201" name="文本框 20"/>
            <p:cNvSpPr txBox="1"/>
            <p:nvPr/>
          </p:nvSpPr>
          <p:spPr>
            <a:xfrm>
              <a:off x="8663567" y="6519446"/>
              <a:ext cx="638628" cy="338972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lstStyle/>
            <a:p>
              <a:pPr lvl="0" algn="ctr" eaLnBrk="1" hangingPunct="1"/>
              <a:r>
                <a:rPr lang="en-US" sz="1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10</a:t>
              </a:r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1277256" y="6519446"/>
              <a:ext cx="7489625" cy="3528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600" noProof="0" dirty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广州创龙电子科技有限公司</a:t>
              </a:r>
            </a:p>
          </p:txBody>
        </p:sp>
      </p:grpSp>
      <p:sp>
        <p:nvSpPr>
          <p:cNvPr id="5" name="文本框 4"/>
          <p:cNvSpPr txBox="1"/>
          <p:nvPr/>
        </p:nvSpPr>
        <p:spPr>
          <a:xfrm>
            <a:off x="4876800" y="261938"/>
            <a:ext cx="6842760" cy="53690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endParaRPr lang="zh-CN" altLang="en-US" dirty="0"/>
          </a:p>
        </p:txBody>
      </p:sp>
      <p:sp>
        <p:nvSpPr>
          <p:cNvPr id="8" name="文本框 7"/>
          <p:cNvSpPr txBox="1"/>
          <p:nvPr/>
        </p:nvSpPr>
        <p:spPr>
          <a:xfrm>
            <a:off x="2959100" y="368300"/>
            <a:ext cx="294717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VIP </a:t>
            </a:r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硬件限制</a:t>
            </a: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id="{04030938-27A4-454B-B6B9-A7EABA518C11}"/>
              </a:ext>
            </a:extLst>
          </p:cNvPr>
          <p:cNvSpPr txBox="1"/>
          <p:nvPr/>
        </p:nvSpPr>
        <p:spPr>
          <a:xfrm>
            <a:off x="765110" y="1164210"/>
            <a:ext cx="10954450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zh-CN" altLang="en-US" sz="2400" dirty="0">
                <a:latin typeface="+mn-ea"/>
              </a:rPr>
              <a:t>在分离同步模式下，</a:t>
            </a:r>
            <a:r>
              <a:rPr lang="en-US" altLang="zh-CN" sz="2400" dirty="0">
                <a:latin typeface="+mn-ea"/>
              </a:rPr>
              <a:t>CSC/SC/DS</a:t>
            </a:r>
            <a:r>
              <a:rPr lang="zh-CN" altLang="en-US" sz="2400" dirty="0">
                <a:latin typeface="+mn-ea"/>
              </a:rPr>
              <a:t>只支持以下组合：</a:t>
            </a:r>
            <a:endParaRPr lang="en-US" altLang="zh-CN" sz="2400" dirty="0">
              <a:latin typeface="+mn-ea"/>
            </a:endParaRPr>
          </a:p>
          <a:p>
            <a:r>
              <a:rPr lang="zh-CN" altLang="en-US" sz="2400" dirty="0">
                <a:latin typeface="+mn-ea"/>
              </a:rPr>
              <a:t>  输入是</a:t>
            </a:r>
            <a:r>
              <a:rPr lang="en-US" altLang="zh-CN" sz="2400" dirty="0">
                <a:latin typeface="+mn-ea"/>
              </a:rPr>
              <a:t>RGB</a:t>
            </a:r>
            <a:r>
              <a:rPr lang="zh-CN" altLang="en-US" sz="2400" dirty="0">
                <a:latin typeface="+mn-ea"/>
              </a:rPr>
              <a:t>或</a:t>
            </a:r>
            <a:r>
              <a:rPr lang="en-US" altLang="zh-CN" sz="2400" dirty="0">
                <a:latin typeface="+mn-ea"/>
              </a:rPr>
              <a:t>UYVY</a:t>
            </a:r>
            <a:r>
              <a:rPr lang="zh-CN" altLang="en-US" sz="2400" dirty="0">
                <a:latin typeface="+mn-ea"/>
              </a:rPr>
              <a:t>格式，输出是</a:t>
            </a:r>
            <a:r>
              <a:rPr lang="en-US" altLang="zh-CN" sz="2400" dirty="0">
                <a:latin typeface="+mn-ea"/>
              </a:rPr>
              <a:t>YUV</a:t>
            </a:r>
            <a:r>
              <a:rPr lang="zh-CN" altLang="en-US" sz="2400" dirty="0">
                <a:latin typeface="+mn-ea"/>
              </a:rPr>
              <a:t>格式</a:t>
            </a:r>
            <a:endParaRPr lang="en-US" altLang="zh-CN" sz="2400" dirty="0">
              <a:latin typeface="+mn-ea"/>
            </a:endParaRPr>
          </a:p>
          <a:p>
            <a:endParaRPr lang="en-US" altLang="zh-CN" sz="2400" dirty="0">
              <a:latin typeface="+mn-ea"/>
            </a:endParaRPr>
          </a:p>
          <a:p>
            <a:r>
              <a:rPr lang="en-US" altLang="zh-CN" sz="2400" dirty="0">
                <a:latin typeface="+mn-ea"/>
              </a:rPr>
              <a:t>2.</a:t>
            </a:r>
            <a:r>
              <a:rPr lang="zh-CN" altLang="en-US" sz="2400" dirty="0">
                <a:latin typeface="+mn-ea"/>
              </a:rPr>
              <a:t>在嵌入同步模式下，多通道采集不能使用</a:t>
            </a:r>
            <a:r>
              <a:rPr lang="en-US" altLang="zh-CN" sz="2400" dirty="0">
                <a:latin typeface="+mn-ea"/>
              </a:rPr>
              <a:t>CSC/SC/DS</a:t>
            </a:r>
          </a:p>
          <a:p>
            <a:endParaRPr lang="en-US" altLang="zh-CN" sz="2400" dirty="0">
              <a:latin typeface="+mn-ea"/>
            </a:endParaRPr>
          </a:p>
          <a:p>
            <a:r>
              <a:rPr lang="en-US" altLang="zh-CN" sz="2400" dirty="0">
                <a:latin typeface="+mn-ea"/>
              </a:rPr>
              <a:t>3.CSC</a:t>
            </a:r>
            <a:r>
              <a:rPr lang="zh-CN" altLang="en-US" sz="2400" dirty="0">
                <a:latin typeface="+mn-ea"/>
              </a:rPr>
              <a:t>和</a:t>
            </a:r>
            <a:r>
              <a:rPr lang="en-US" altLang="zh-CN" sz="2400" dirty="0">
                <a:latin typeface="+mn-ea"/>
              </a:rPr>
              <a:t>SC</a:t>
            </a:r>
            <a:r>
              <a:rPr lang="zh-CN" altLang="en-US" sz="2400" dirty="0">
                <a:latin typeface="+mn-ea"/>
              </a:rPr>
              <a:t>不能同时在同一个</a:t>
            </a:r>
            <a:r>
              <a:rPr lang="en-US" altLang="zh-CN" sz="2400" dirty="0">
                <a:latin typeface="+mn-ea"/>
              </a:rPr>
              <a:t>Slice</a:t>
            </a:r>
            <a:r>
              <a:rPr lang="zh-CN" altLang="en-US" sz="2400" dirty="0">
                <a:latin typeface="+mn-ea"/>
              </a:rPr>
              <a:t>的</a:t>
            </a:r>
            <a:r>
              <a:rPr lang="en-US" altLang="zh-CN" sz="2400" dirty="0" err="1">
                <a:latin typeface="+mn-ea"/>
              </a:rPr>
              <a:t>PortA</a:t>
            </a:r>
            <a:r>
              <a:rPr lang="zh-CN" altLang="en-US" sz="2400" dirty="0">
                <a:latin typeface="+mn-ea"/>
              </a:rPr>
              <a:t>和</a:t>
            </a:r>
            <a:r>
              <a:rPr lang="en-US" altLang="zh-CN" sz="2400" dirty="0" err="1">
                <a:latin typeface="+mn-ea"/>
              </a:rPr>
              <a:t>PortB</a:t>
            </a:r>
            <a:r>
              <a:rPr lang="zh-CN" altLang="en-US" sz="2400" dirty="0">
                <a:latin typeface="+mn-ea"/>
              </a:rPr>
              <a:t>使用，如果</a:t>
            </a:r>
            <a:r>
              <a:rPr lang="en-US" altLang="zh-CN" sz="2400" dirty="0" err="1">
                <a:latin typeface="+mn-ea"/>
              </a:rPr>
              <a:t>PortA</a:t>
            </a:r>
            <a:r>
              <a:rPr lang="zh-CN" altLang="en-US" sz="2400" dirty="0">
                <a:latin typeface="+mn-ea"/>
              </a:rPr>
              <a:t>使用了</a:t>
            </a:r>
            <a:r>
              <a:rPr lang="en-US" altLang="zh-CN" sz="2400" dirty="0">
                <a:latin typeface="+mn-ea"/>
              </a:rPr>
              <a:t>CSC</a:t>
            </a:r>
            <a:r>
              <a:rPr lang="zh-CN" altLang="en-US" sz="2400" dirty="0">
                <a:latin typeface="+mn-ea"/>
              </a:rPr>
              <a:t>，  </a:t>
            </a:r>
            <a:endParaRPr lang="en-US" altLang="zh-CN" sz="2400" dirty="0">
              <a:latin typeface="+mn-ea"/>
            </a:endParaRPr>
          </a:p>
          <a:p>
            <a:pPr algn="just"/>
            <a:r>
              <a:rPr lang="en-US" altLang="zh-CN" sz="2400" dirty="0">
                <a:latin typeface="+mn-ea"/>
              </a:rPr>
              <a:t>  </a:t>
            </a:r>
            <a:r>
              <a:rPr lang="en-US" altLang="zh-CN" sz="2400" dirty="0" err="1">
                <a:latin typeface="+mn-ea"/>
              </a:rPr>
              <a:t>PortB</a:t>
            </a:r>
            <a:r>
              <a:rPr lang="zh-CN" altLang="en-US" sz="2400" dirty="0">
                <a:latin typeface="+mn-ea"/>
              </a:rPr>
              <a:t>只能使用</a:t>
            </a:r>
            <a:r>
              <a:rPr lang="en-US" altLang="zh-CN" sz="2400" dirty="0">
                <a:latin typeface="+mn-ea"/>
              </a:rPr>
              <a:t>SC</a:t>
            </a:r>
            <a:r>
              <a:rPr lang="zh-CN" altLang="en-US" sz="2400" dirty="0">
                <a:latin typeface="+mn-ea"/>
              </a:rPr>
              <a:t>模块</a:t>
            </a:r>
            <a:endParaRPr lang="en-US" altLang="zh-CN" sz="2400" dirty="0">
              <a:latin typeface="+mn-ea"/>
            </a:endParaRPr>
          </a:p>
          <a:p>
            <a:endParaRPr lang="en-US" altLang="zh-CN" sz="2400" dirty="0">
              <a:latin typeface="+mn-ea"/>
            </a:endParaRPr>
          </a:p>
          <a:p>
            <a:r>
              <a:rPr lang="en-US" altLang="zh-CN" sz="2400" dirty="0">
                <a:latin typeface="+mn-ea"/>
              </a:rPr>
              <a:t>4.</a:t>
            </a:r>
            <a:r>
              <a:rPr lang="zh-CN" altLang="en-US" sz="2400" dirty="0">
                <a:latin typeface="+mn-ea"/>
              </a:rPr>
              <a:t>当使用</a:t>
            </a:r>
            <a:r>
              <a:rPr lang="en-US" altLang="zh-CN" sz="2400" dirty="0">
                <a:latin typeface="+mn-ea"/>
              </a:rPr>
              <a:t>SC</a:t>
            </a:r>
            <a:r>
              <a:rPr lang="zh-CN" altLang="en-US" sz="2400" dirty="0">
                <a:latin typeface="+mn-ea"/>
              </a:rPr>
              <a:t>时，输入的最大分辨率为</a:t>
            </a:r>
            <a:r>
              <a:rPr lang="en-US" altLang="zh-CN" sz="2400" dirty="0">
                <a:latin typeface="+mn-ea"/>
              </a:rPr>
              <a:t>2047x2047</a:t>
            </a:r>
            <a:r>
              <a:rPr lang="zh-CN" altLang="en-US" sz="2400" dirty="0">
                <a:latin typeface="+mn-ea"/>
              </a:rPr>
              <a:t>像素</a:t>
            </a:r>
            <a:endParaRPr lang="en-US" altLang="zh-CN" sz="2400" dirty="0">
              <a:latin typeface="+mn-ea"/>
            </a:endParaRPr>
          </a:p>
          <a:p>
            <a:endParaRPr lang="en-US" altLang="zh-CN" sz="2400" dirty="0">
              <a:latin typeface="+mn-ea"/>
            </a:endParaRPr>
          </a:p>
          <a:p>
            <a:r>
              <a:rPr lang="en-US" altLang="zh-CN" sz="2400" dirty="0">
                <a:latin typeface="+mn-ea"/>
              </a:rPr>
              <a:t>5.</a:t>
            </a:r>
            <a:r>
              <a:rPr lang="zh-CN" altLang="en-US" sz="2400" dirty="0">
                <a:latin typeface="+mn-ea"/>
              </a:rPr>
              <a:t>当不使用缩放时，最大的宽输入为</a:t>
            </a:r>
            <a:r>
              <a:rPr lang="en-US" altLang="zh-CN" sz="2400" dirty="0">
                <a:latin typeface="+mn-ea"/>
              </a:rPr>
              <a:t>8K bytes</a:t>
            </a:r>
            <a:r>
              <a:rPr lang="zh-CN" altLang="en-US" sz="2400" dirty="0">
                <a:latin typeface="+mn-ea"/>
              </a:rPr>
              <a:t>，所以各种格式的最大宽大小为：</a:t>
            </a:r>
            <a:endParaRPr lang="en-US" altLang="zh-CN" sz="2400" dirty="0">
              <a:latin typeface="+mn-ea"/>
            </a:endParaRPr>
          </a:p>
          <a:p>
            <a:r>
              <a:rPr lang="en-US" altLang="zh-CN" sz="2400" dirty="0">
                <a:latin typeface="+mn-ea"/>
              </a:rPr>
              <a:t>  YUV422</a:t>
            </a:r>
            <a:r>
              <a:rPr lang="zh-CN" altLang="en-US" sz="2400" dirty="0">
                <a:latin typeface="+mn-ea"/>
              </a:rPr>
              <a:t>格式</a:t>
            </a:r>
            <a:r>
              <a:rPr lang="en-US" altLang="zh-CN" sz="2400" dirty="0">
                <a:latin typeface="+mn-ea"/>
              </a:rPr>
              <a:t>: 4K</a:t>
            </a:r>
          </a:p>
          <a:p>
            <a:r>
              <a:rPr lang="en-US" altLang="zh-CN" sz="2400" dirty="0">
                <a:latin typeface="+mn-ea"/>
              </a:rPr>
              <a:t>  RGB24</a:t>
            </a:r>
            <a:r>
              <a:rPr lang="zh-CN" altLang="en-US" sz="2400" dirty="0">
                <a:latin typeface="+mn-ea"/>
              </a:rPr>
              <a:t>格式：</a:t>
            </a:r>
            <a:r>
              <a:rPr lang="en-US" altLang="zh-CN" sz="2400" dirty="0">
                <a:latin typeface="+mn-ea"/>
              </a:rPr>
              <a:t>2.2K</a:t>
            </a:r>
          </a:p>
          <a:p>
            <a:r>
              <a:rPr lang="en-US" altLang="zh-CN" sz="2400" dirty="0">
                <a:latin typeface="+mn-ea"/>
              </a:rPr>
              <a:t>  RAW8: 8K</a:t>
            </a:r>
          </a:p>
        </p:txBody>
      </p:sp>
    </p:spTree>
    <p:extLst>
      <p:ext uri="{BB962C8B-B14F-4D97-AF65-F5344CB8AC3E}">
        <p14:creationId xmlns:p14="http://schemas.microsoft.com/office/powerpoint/2010/main" val="9172745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1289685" y="1760220"/>
            <a:ext cx="4205288" cy="3338195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lstStyle/>
          <a:p>
            <a:pPr lvl="0" algn="ctr" eaLnBrk="1" hangingPunct="1"/>
            <a:r>
              <a:rPr lang="en-US" altLang="zh-CN" sz="19900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03</a:t>
            </a:r>
            <a:endParaRPr lang="zh-CN" altLang="en-US" sz="199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313608" y="2971663"/>
            <a:ext cx="575691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en-US" altLang="zh-CN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TVP5158</a:t>
            </a:r>
            <a:r>
              <a:rPr lang="zh-CN" alt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和</a:t>
            </a:r>
            <a:r>
              <a:rPr lang="en-US" altLang="zh-CN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VIP</a:t>
            </a:r>
            <a:r>
              <a:rPr lang="zh-CN" alt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驱动讲解</a:t>
            </a:r>
            <a:r>
              <a:rPr lang="en-US" altLang="zh-CN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zh-CN" altLang="en-US" sz="28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marR="0" lvl="0" indent="0" algn="l" defTabSz="914400" rtl="0" eaLnBrk="1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5254943" y="3429000"/>
            <a:ext cx="5512584" cy="39624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square">
            <a:spAutoFit/>
          </a:bodyPr>
          <a:lstStyle/>
          <a:p>
            <a:pPr lvl="0" eaLnBrk="1" hangingPunct="1"/>
            <a:r>
              <a:rPr lang="en-US" altLang="da-DK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       </a:t>
            </a:r>
          </a:p>
        </p:txBody>
      </p:sp>
      <p:grpSp>
        <p:nvGrpSpPr>
          <p:cNvPr id="15" name="组合 14"/>
          <p:cNvGrpSpPr/>
          <p:nvPr/>
        </p:nvGrpSpPr>
        <p:grpSpPr>
          <a:xfrm>
            <a:off x="5254942" y="3448716"/>
            <a:ext cx="4346258" cy="302189"/>
            <a:chOff x="3649980" y="3375660"/>
            <a:chExt cx="4663440" cy="108000"/>
          </a:xfrm>
        </p:grpSpPr>
        <p:cxnSp>
          <p:nvCxnSpPr>
            <p:cNvPr id="10" name="直接连接符 9"/>
            <p:cNvCxnSpPr/>
            <p:nvPr/>
          </p:nvCxnSpPr>
          <p:spPr>
            <a:xfrm>
              <a:off x="3733800" y="3429660"/>
              <a:ext cx="4495800" cy="0"/>
            </a:xfrm>
            <a:prstGeom prst="line">
              <a:avLst/>
            </a:prstGeom>
            <a:ln w="127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椭圆 12"/>
            <p:cNvSpPr/>
            <p:nvPr/>
          </p:nvSpPr>
          <p:spPr>
            <a:xfrm>
              <a:off x="3649980" y="3375660"/>
              <a:ext cx="108000" cy="108000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4" name="椭圆 13"/>
            <p:cNvSpPr/>
            <p:nvPr/>
          </p:nvSpPr>
          <p:spPr>
            <a:xfrm>
              <a:off x="8205420" y="3375660"/>
              <a:ext cx="108000" cy="108000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 useBgFill="1">
        <p:nvSpPr>
          <p:cNvPr id="16" name="文本框 15"/>
          <p:cNvSpPr txBox="1"/>
          <p:nvPr/>
        </p:nvSpPr>
        <p:spPr>
          <a:xfrm>
            <a:off x="1637348" y="3027045"/>
            <a:ext cx="3230562" cy="640080"/>
          </a:xfrm>
          <a:prstGeom prst="rect">
            <a:avLst/>
          </a:prstGeom>
          <a:ln w="9525">
            <a:noFill/>
            <a:miter/>
          </a:ln>
        </p:spPr>
        <p:txBody>
          <a:bodyPr>
            <a:spAutoFit/>
          </a:bodyPr>
          <a:lstStyle/>
          <a:p>
            <a:pPr lvl="0" algn="ctr" eaLnBrk="1" hangingPunct="1"/>
            <a:r>
              <a:rPr lang="zh-CN" sz="3600" b="1" dirty="0">
                <a:solidFill>
                  <a:schemeClr val="accent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第 </a:t>
            </a:r>
            <a:r>
              <a:rPr lang="en-US" altLang="zh-CN" sz="3600" b="1" dirty="0">
                <a:solidFill>
                  <a:schemeClr val="accent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3 </a:t>
            </a:r>
            <a:r>
              <a:rPr lang="zh-CN" altLang="en-US" sz="3600" b="1" dirty="0">
                <a:solidFill>
                  <a:schemeClr val="accent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部分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6" presetClass="entr" presetSubtype="37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8" grpId="0"/>
      <p:bldP spid="16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/>
        </p:nvGrpSpPr>
        <p:grpSpPr>
          <a:xfrm>
            <a:off x="2135188" y="261938"/>
            <a:ext cx="666750" cy="663575"/>
            <a:chOff x="611187" y="261275"/>
            <a:chExt cx="666069" cy="664458"/>
          </a:xfrm>
        </p:grpSpPr>
        <p:sp>
          <p:nvSpPr>
            <p:cNvPr id="9" name="矩形 8"/>
            <p:cNvSpPr>
              <a:spLocks noChangeAspect="1"/>
            </p:cNvSpPr>
            <p:nvPr/>
          </p:nvSpPr>
          <p:spPr>
            <a:xfrm>
              <a:off x="611187" y="261275"/>
              <a:ext cx="538925" cy="53762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7" name="矩形 16"/>
            <p:cNvSpPr>
              <a:spLocks noChangeAspect="1"/>
            </p:cNvSpPr>
            <p:nvPr/>
          </p:nvSpPr>
          <p:spPr>
            <a:xfrm>
              <a:off x="880650" y="530086"/>
              <a:ext cx="396606" cy="39564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2744788" y="6519863"/>
            <a:ext cx="8024812" cy="352425"/>
            <a:chOff x="1277256" y="6519446"/>
            <a:chExt cx="8024939" cy="352860"/>
          </a:xfrm>
        </p:grpSpPr>
        <p:sp>
          <p:nvSpPr>
            <p:cNvPr id="20" name="矩形 19"/>
            <p:cNvSpPr/>
            <p:nvPr/>
          </p:nvSpPr>
          <p:spPr>
            <a:xfrm>
              <a:off x="8766881" y="6519446"/>
              <a:ext cx="432000" cy="33855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8201" name="文本框 20"/>
            <p:cNvSpPr txBox="1"/>
            <p:nvPr/>
          </p:nvSpPr>
          <p:spPr>
            <a:xfrm>
              <a:off x="8663567" y="6519446"/>
              <a:ext cx="638628" cy="338972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lstStyle/>
            <a:p>
              <a:pPr lvl="0" algn="ctr" eaLnBrk="1" hangingPunct="1"/>
              <a:r>
                <a:rPr lang="en-US" sz="1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12</a:t>
              </a:r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1277256" y="6519446"/>
              <a:ext cx="7489625" cy="3528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600" noProof="0" dirty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广州创龙电子科技有限公司</a:t>
              </a:r>
            </a:p>
          </p:txBody>
        </p:sp>
      </p:grpSp>
      <p:sp>
        <p:nvSpPr>
          <p:cNvPr id="5" name="文本框 4"/>
          <p:cNvSpPr txBox="1"/>
          <p:nvPr/>
        </p:nvSpPr>
        <p:spPr>
          <a:xfrm>
            <a:off x="4876800" y="261938"/>
            <a:ext cx="6842760" cy="53690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endParaRPr lang="zh-CN" altLang="en-US" dirty="0"/>
          </a:p>
        </p:txBody>
      </p:sp>
      <p:sp>
        <p:nvSpPr>
          <p:cNvPr id="8" name="文本框 7"/>
          <p:cNvSpPr txBox="1"/>
          <p:nvPr/>
        </p:nvSpPr>
        <p:spPr>
          <a:xfrm>
            <a:off x="2959099" y="368300"/>
            <a:ext cx="458936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如何注册</a:t>
            </a:r>
            <a:r>
              <a:rPr lang="en-US" altLang="zh-CN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tvp5158</a:t>
            </a:r>
            <a:endParaRPr lang="zh-CN" altLang="en-US" sz="2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A7C49094-524F-4F56-9516-112D3147258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994" y="961697"/>
            <a:ext cx="6828470" cy="4129412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:a16="http://schemas.microsoft.com/office/drawing/2014/main" id="{E25F7BD9-466D-4469-83E2-91326FF7EE0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994" y="5091109"/>
            <a:ext cx="6828470" cy="1645592"/>
          </a:xfrm>
          <a:prstGeom prst="rect">
            <a:avLst/>
          </a:prstGeom>
        </p:spPr>
      </p:pic>
      <p:sp>
        <p:nvSpPr>
          <p:cNvPr id="11" name="文本框 10">
            <a:extLst>
              <a:ext uri="{FF2B5EF4-FFF2-40B4-BE49-F238E27FC236}">
                <a16:creationId xmlns:a16="http://schemas.microsoft.com/office/drawing/2014/main" id="{3829738D-68D4-405D-B85C-B8A0039F3BB3}"/>
              </a:ext>
            </a:extLst>
          </p:cNvPr>
          <p:cNvSpPr txBox="1"/>
          <p:nvPr/>
        </p:nvSpPr>
        <p:spPr>
          <a:xfrm>
            <a:off x="7818203" y="925513"/>
            <a:ext cx="39001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latin typeface="+mn-ea"/>
              </a:rPr>
              <a:t>实质：注册一个</a:t>
            </a:r>
            <a:r>
              <a:rPr lang="en-US" altLang="zh-CN" sz="2400" dirty="0">
                <a:latin typeface="+mn-ea"/>
              </a:rPr>
              <a:t>i2c</a:t>
            </a:r>
            <a:r>
              <a:rPr lang="zh-CN" altLang="en-US" sz="2400" dirty="0">
                <a:latin typeface="+mn-ea"/>
              </a:rPr>
              <a:t>设备</a:t>
            </a: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id="{4A805C0F-203A-4488-9F64-52A35C8B9145}"/>
              </a:ext>
            </a:extLst>
          </p:cNvPr>
          <p:cNvSpPr txBox="1"/>
          <p:nvPr/>
        </p:nvSpPr>
        <p:spPr>
          <a:xfrm>
            <a:off x="7818203" y="2015412"/>
            <a:ext cx="37687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latin typeface="+mn-ea"/>
              </a:rPr>
              <a:t>问题</a:t>
            </a:r>
            <a:r>
              <a:rPr lang="en-US" altLang="zh-CN" sz="2400" dirty="0">
                <a:latin typeface="+mn-ea"/>
              </a:rPr>
              <a:t>1</a:t>
            </a:r>
            <a:r>
              <a:rPr lang="zh-CN" altLang="en-US" sz="2400" dirty="0">
                <a:latin typeface="+mn-ea"/>
              </a:rPr>
              <a:t>：</a:t>
            </a:r>
            <a:endParaRPr lang="en-US" altLang="zh-CN" sz="2400" dirty="0">
              <a:latin typeface="+mn-ea"/>
            </a:endParaRPr>
          </a:p>
          <a:p>
            <a:r>
              <a:rPr lang="en-US" altLang="zh-CN" sz="2400" dirty="0">
                <a:latin typeface="+mn-ea"/>
              </a:rPr>
              <a:t>tvp5158</a:t>
            </a:r>
            <a:r>
              <a:rPr lang="zh-CN" altLang="en-US" sz="2400" dirty="0">
                <a:latin typeface="+mn-ea"/>
              </a:rPr>
              <a:t>的同步模式是分离同步还是嵌入同步？</a:t>
            </a:r>
          </a:p>
        </p:txBody>
      </p:sp>
    </p:spTree>
    <p:extLst>
      <p:ext uri="{BB962C8B-B14F-4D97-AF65-F5344CB8AC3E}">
        <p14:creationId xmlns:p14="http://schemas.microsoft.com/office/powerpoint/2010/main" val="21378500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/>
        </p:nvGrpSpPr>
        <p:grpSpPr>
          <a:xfrm>
            <a:off x="2135188" y="261938"/>
            <a:ext cx="666750" cy="663575"/>
            <a:chOff x="611187" y="261275"/>
            <a:chExt cx="666069" cy="664458"/>
          </a:xfrm>
        </p:grpSpPr>
        <p:sp>
          <p:nvSpPr>
            <p:cNvPr id="9" name="矩形 8"/>
            <p:cNvSpPr>
              <a:spLocks noChangeAspect="1"/>
            </p:cNvSpPr>
            <p:nvPr/>
          </p:nvSpPr>
          <p:spPr>
            <a:xfrm>
              <a:off x="611187" y="261275"/>
              <a:ext cx="538925" cy="53762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7" name="矩形 16"/>
            <p:cNvSpPr>
              <a:spLocks noChangeAspect="1"/>
            </p:cNvSpPr>
            <p:nvPr/>
          </p:nvSpPr>
          <p:spPr>
            <a:xfrm>
              <a:off x="880650" y="530086"/>
              <a:ext cx="396606" cy="39564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2744788" y="6519863"/>
            <a:ext cx="8024812" cy="352425"/>
            <a:chOff x="1277256" y="6519446"/>
            <a:chExt cx="8024939" cy="352860"/>
          </a:xfrm>
        </p:grpSpPr>
        <p:sp>
          <p:nvSpPr>
            <p:cNvPr id="20" name="矩形 19"/>
            <p:cNvSpPr/>
            <p:nvPr/>
          </p:nvSpPr>
          <p:spPr>
            <a:xfrm>
              <a:off x="8766881" y="6519446"/>
              <a:ext cx="432000" cy="33855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8201" name="文本框 20"/>
            <p:cNvSpPr txBox="1"/>
            <p:nvPr/>
          </p:nvSpPr>
          <p:spPr>
            <a:xfrm>
              <a:off x="8663567" y="6519446"/>
              <a:ext cx="638628" cy="338972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lstStyle/>
            <a:p>
              <a:pPr lvl="0" algn="ctr" eaLnBrk="1" hangingPunct="1"/>
              <a:r>
                <a:rPr lang="en-US" sz="1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13</a:t>
              </a:r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1277256" y="6519446"/>
              <a:ext cx="7489625" cy="3528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600" noProof="0" dirty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广州创龙电子科技有限公司</a:t>
              </a:r>
            </a:p>
          </p:txBody>
        </p:sp>
      </p:grpSp>
      <p:sp>
        <p:nvSpPr>
          <p:cNvPr id="5" name="文本框 4"/>
          <p:cNvSpPr txBox="1"/>
          <p:nvPr/>
        </p:nvSpPr>
        <p:spPr>
          <a:xfrm>
            <a:off x="4876800" y="261938"/>
            <a:ext cx="6842760" cy="53690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endParaRPr lang="zh-CN" altLang="en-US" dirty="0"/>
          </a:p>
        </p:txBody>
      </p:sp>
      <p:sp>
        <p:nvSpPr>
          <p:cNvPr id="8" name="文本框 7"/>
          <p:cNvSpPr txBox="1"/>
          <p:nvPr/>
        </p:nvSpPr>
        <p:spPr>
          <a:xfrm>
            <a:off x="2944403" y="214071"/>
            <a:ext cx="294717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/>
              <a:t>tvp5158</a:t>
            </a:r>
            <a:r>
              <a:rPr lang="zh-CN" altLang="en-US" sz="3200" b="1" dirty="0"/>
              <a:t>驱动</a:t>
            </a:r>
            <a:endParaRPr lang="en-US" altLang="zh-CN" sz="3200" b="1" dirty="0"/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87104E3E-5169-4C24-AA63-82ACBBBDBED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2456" y="2023703"/>
            <a:ext cx="7199731" cy="4368453"/>
          </a:xfrm>
          <a:prstGeom prst="rect">
            <a:avLst/>
          </a:prstGeom>
        </p:spPr>
      </p:pic>
      <p:sp>
        <p:nvSpPr>
          <p:cNvPr id="4" name="文本框 3">
            <a:extLst>
              <a:ext uri="{FF2B5EF4-FFF2-40B4-BE49-F238E27FC236}">
                <a16:creationId xmlns:a16="http://schemas.microsoft.com/office/drawing/2014/main" id="{F8E2B78C-3AD4-4435-AEDC-BA4FA6AAF46B}"/>
              </a:ext>
            </a:extLst>
          </p:cNvPr>
          <p:cNvSpPr txBox="1"/>
          <p:nvPr/>
        </p:nvSpPr>
        <p:spPr>
          <a:xfrm>
            <a:off x="753531" y="1003768"/>
            <a:ext cx="717963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latin typeface="+mn-ea"/>
              </a:rPr>
              <a:t>驱动路径：</a:t>
            </a:r>
            <a:endParaRPr lang="en-US" altLang="zh-CN" sz="2400" dirty="0">
              <a:latin typeface="+mn-ea"/>
            </a:endParaRPr>
          </a:p>
          <a:p>
            <a:r>
              <a:rPr lang="en-US" altLang="zh-CN" sz="2400" dirty="0">
                <a:latin typeface="+mn-ea"/>
              </a:rPr>
              <a:t>Kernel/drivers/media/i2c/tvp5158.c</a:t>
            </a:r>
            <a:endParaRPr lang="zh-CN" altLang="en-US" sz="2400" dirty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7624761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/>
        </p:nvGrpSpPr>
        <p:grpSpPr>
          <a:xfrm>
            <a:off x="2135188" y="261938"/>
            <a:ext cx="666750" cy="663575"/>
            <a:chOff x="611187" y="261275"/>
            <a:chExt cx="666069" cy="664458"/>
          </a:xfrm>
        </p:grpSpPr>
        <p:sp>
          <p:nvSpPr>
            <p:cNvPr id="9" name="矩形 8"/>
            <p:cNvSpPr>
              <a:spLocks noChangeAspect="1"/>
            </p:cNvSpPr>
            <p:nvPr/>
          </p:nvSpPr>
          <p:spPr>
            <a:xfrm>
              <a:off x="611187" y="261275"/>
              <a:ext cx="538925" cy="53762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7" name="矩形 16"/>
            <p:cNvSpPr>
              <a:spLocks noChangeAspect="1"/>
            </p:cNvSpPr>
            <p:nvPr/>
          </p:nvSpPr>
          <p:spPr>
            <a:xfrm>
              <a:off x="880650" y="530086"/>
              <a:ext cx="396606" cy="39564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2744788" y="6519863"/>
            <a:ext cx="8024812" cy="352425"/>
            <a:chOff x="1277256" y="6519446"/>
            <a:chExt cx="8024939" cy="352860"/>
          </a:xfrm>
        </p:grpSpPr>
        <p:sp>
          <p:nvSpPr>
            <p:cNvPr id="20" name="矩形 19"/>
            <p:cNvSpPr/>
            <p:nvPr/>
          </p:nvSpPr>
          <p:spPr>
            <a:xfrm>
              <a:off x="8766881" y="6519446"/>
              <a:ext cx="432000" cy="33855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8201" name="文本框 20"/>
            <p:cNvSpPr txBox="1"/>
            <p:nvPr/>
          </p:nvSpPr>
          <p:spPr>
            <a:xfrm>
              <a:off x="8663567" y="6519446"/>
              <a:ext cx="638628" cy="338972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lstStyle/>
            <a:p>
              <a:pPr lvl="0" algn="ctr" eaLnBrk="1" hangingPunct="1"/>
              <a:r>
                <a:rPr lang="en-US" sz="1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14</a:t>
              </a:r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1277256" y="6519446"/>
              <a:ext cx="7489625" cy="3528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600" noProof="0" dirty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广州创龙电子科技有限公司</a:t>
              </a:r>
            </a:p>
          </p:txBody>
        </p:sp>
      </p:grpSp>
      <p:sp>
        <p:nvSpPr>
          <p:cNvPr id="5" name="文本框 4"/>
          <p:cNvSpPr txBox="1"/>
          <p:nvPr/>
        </p:nvSpPr>
        <p:spPr>
          <a:xfrm>
            <a:off x="4876800" y="261938"/>
            <a:ext cx="6842760" cy="53690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endParaRPr lang="zh-CN" altLang="en-US" dirty="0"/>
          </a:p>
        </p:txBody>
      </p:sp>
      <p:sp>
        <p:nvSpPr>
          <p:cNvPr id="8" name="文本框 7"/>
          <p:cNvSpPr txBox="1"/>
          <p:nvPr/>
        </p:nvSpPr>
        <p:spPr>
          <a:xfrm>
            <a:off x="2944403" y="214071"/>
            <a:ext cx="294717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/>
              <a:t>VIP</a:t>
            </a:r>
            <a:r>
              <a:rPr lang="zh-CN" altLang="en-US" sz="3200" b="1" dirty="0"/>
              <a:t>驱动</a:t>
            </a:r>
            <a:endParaRPr lang="en-US" altLang="zh-CN" sz="3200" b="1" dirty="0"/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F8E2B78C-3AD4-4435-AEDC-BA4FA6AAF46B}"/>
              </a:ext>
            </a:extLst>
          </p:cNvPr>
          <p:cNvSpPr txBox="1"/>
          <p:nvPr/>
        </p:nvSpPr>
        <p:spPr>
          <a:xfrm>
            <a:off x="828175" y="995776"/>
            <a:ext cx="717963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latin typeface="+mn-ea"/>
              </a:rPr>
              <a:t>驱动路径：</a:t>
            </a:r>
            <a:endParaRPr lang="en-US" altLang="zh-CN" sz="2400" dirty="0">
              <a:latin typeface="+mn-ea"/>
            </a:endParaRPr>
          </a:p>
          <a:p>
            <a:r>
              <a:rPr lang="en-US" altLang="zh-CN" sz="2400" dirty="0">
                <a:latin typeface="+mn-ea"/>
              </a:rPr>
              <a:t>Kernel/media/platform/</a:t>
            </a:r>
            <a:r>
              <a:rPr lang="en-US" altLang="zh-CN" sz="2400" dirty="0" err="1">
                <a:latin typeface="+mn-ea"/>
              </a:rPr>
              <a:t>ti-vpe</a:t>
            </a:r>
            <a:r>
              <a:rPr lang="en-US" altLang="zh-CN" sz="2400" dirty="0">
                <a:latin typeface="+mn-ea"/>
              </a:rPr>
              <a:t>/</a:t>
            </a:r>
            <a:r>
              <a:rPr lang="en-US" altLang="zh-CN" sz="2400" dirty="0" err="1">
                <a:latin typeface="+mn-ea"/>
              </a:rPr>
              <a:t>vip.c</a:t>
            </a:r>
            <a:endParaRPr lang="zh-CN" altLang="en-US" sz="2400" dirty="0">
              <a:latin typeface="+mn-ea"/>
            </a:endParaRP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B2A89532-484C-4D12-BE04-8FB9DA0913CA}"/>
              </a:ext>
            </a:extLst>
          </p:cNvPr>
          <p:cNvSpPr txBox="1"/>
          <p:nvPr/>
        </p:nvSpPr>
        <p:spPr>
          <a:xfrm>
            <a:off x="7759929" y="1865286"/>
            <a:ext cx="379756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latin typeface="+mn-ea"/>
              </a:rPr>
              <a:t>问题</a:t>
            </a:r>
            <a:r>
              <a:rPr lang="en-US" altLang="zh-CN" sz="2400" dirty="0">
                <a:latin typeface="+mn-ea"/>
              </a:rPr>
              <a:t>1</a:t>
            </a:r>
            <a:r>
              <a:rPr lang="zh-CN" altLang="en-US" sz="2400" dirty="0">
                <a:latin typeface="+mn-ea"/>
              </a:rPr>
              <a:t>：</a:t>
            </a:r>
            <a:endParaRPr lang="en-US" altLang="zh-CN" sz="2400" dirty="0">
              <a:latin typeface="+mn-ea"/>
            </a:endParaRPr>
          </a:p>
          <a:p>
            <a:r>
              <a:rPr lang="en-US" altLang="zh-CN" sz="2400" dirty="0">
                <a:latin typeface="+mn-ea"/>
              </a:rPr>
              <a:t>tvp5158</a:t>
            </a:r>
            <a:r>
              <a:rPr lang="zh-CN" altLang="en-US" sz="2400" dirty="0">
                <a:latin typeface="+mn-ea"/>
              </a:rPr>
              <a:t>驱动和</a:t>
            </a:r>
            <a:r>
              <a:rPr lang="en-US" altLang="zh-CN" sz="2400" dirty="0" err="1">
                <a:latin typeface="+mn-ea"/>
              </a:rPr>
              <a:t>vip</a:t>
            </a:r>
            <a:r>
              <a:rPr lang="zh-CN" altLang="en-US" sz="2400" dirty="0">
                <a:latin typeface="+mn-ea"/>
              </a:rPr>
              <a:t>驱动是怎么联系起来的？</a:t>
            </a:r>
            <a:br>
              <a:rPr lang="en-US" altLang="zh-CN" sz="2400" dirty="0">
                <a:latin typeface="+mn-ea"/>
              </a:rPr>
            </a:br>
            <a:endParaRPr lang="en-US" altLang="zh-CN" sz="2400" dirty="0">
              <a:latin typeface="+mn-ea"/>
            </a:endParaRPr>
          </a:p>
          <a:p>
            <a:r>
              <a:rPr lang="zh-CN" altLang="en-US" sz="2400" dirty="0">
                <a:latin typeface="+mn-ea"/>
              </a:rPr>
              <a:t>问题</a:t>
            </a:r>
            <a:r>
              <a:rPr lang="en-US" altLang="zh-CN" sz="2400" dirty="0">
                <a:latin typeface="+mn-ea"/>
              </a:rPr>
              <a:t>2</a:t>
            </a:r>
            <a:r>
              <a:rPr lang="zh-CN" altLang="en-US" sz="2400" dirty="0">
                <a:latin typeface="+mn-ea"/>
              </a:rPr>
              <a:t>：</a:t>
            </a:r>
            <a:endParaRPr lang="en-US" altLang="zh-CN" sz="2400" dirty="0">
              <a:latin typeface="+mn-ea"/>
            </a:endParaRPr>
          </a:p>
          <a:p>
            <a:r>
              <a:rPr lang="en-US" altLang="zh-CN" sz="2400" dirty="0">
                <a:latin typeface="+mn-ea"/>
              </a:rPr>
              <a:t>tvp5158</a:t>
            </a:r>
            <a:r>
              <a:rPr lang="zh-CN" altLang="en-US" sz="2400" dirty="0">
                <a:latin typeface="+mn-ea"/>
              </a:rPr>
              <a:t>和</a:t>
            </a:r>
            <a:r>
              <a:rPr lang="en-US" altLang="zh-CN" sz="2400" dirty="0" err="1">
                <a:latin typeface="+mn-ea"/>
              </a:rPr>
              <a:t>vip</a:t>
            </a:r>
            <a:r>
              <a:rPr lang="zh-CN" altLang="en-US" sz="2400" dirty="0">
                <a:latin typeface="+mn-ea"/>
              </a:rPr>
              <a:t>驱动的关系是怎样的？</a:t>
            </a:r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id="{F8486586-3D1D-4BB3-9A03-92B4BD9670F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0526" y="1865286"/>
            <a:ext cx="6595786" cy="46545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08343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/>
        </p:nvGrpSpPr>
        <p:grpSpPr>
          <a:xfrm>
            <a:off x="2135188" y="261938"/>
            <a:ext cx="666750" cy="663575"/>
            <a:chOff x="611187" y="261275"/>
            <a:chExt cx="666069" cy="664458"/>
          </a:xfrm>
        </p:grpSpPr>
        <p:sp>
          <p:nvSpPr>
            <p:cNvPr id="9" name="矩形 8"/>
            <p:cNvSpPr>
              <a:spLocks noChangeAspect="1"/>
            </p:cNvSpPr>
            <p:nvPr/>
          </p:nvSpPr>
          <p:spPr>
            <a:xfrm>
              <a:off x="611187" y="261275"/>
              <a:ext cx="538925" cy="53762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7" name="矩形 16"/>
            <p:cNvSpPr>
              <a:spLocks noChangeAspect="1"/>
            </p:cNvSpPr>
            <p:nvPr/>
          </p:nvSpPr>
          <p:spPr>
            <a:xfrm>
              <a:off x="880650" y="530086"/>
              <a:ext cx="396606" cy="39564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2744788" y="6519863"/>
            <a:ext cx="8024812" cy="352425"/>
            <a:chOff x="1277256" y="6519446"/>
            <a:chExt cx="8024939" cy="352860"/>
          </a:xfrm>
        </p:grpSpPr>
        <p:sp>
          <p:nvSpPr>
            <p:cNvPr id="20" name="矩形 19"/>
            <p:cNvSpPr/>
            <p:nvPr/>
          </p:nvSpPr>
          <p:spPr>
            <a:xfrm>
              <a:off x="8766881" y="6519446"/>
              <a:ext cx="432000" cy="33855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8201" name="文本框 20"/>
            <p:cNvSpPr txBox="1"/>
            <p:nvPr/>
          </p:nvSpPr>
          <p:spPr>
            <a:xfrm>
              <a:off x="8663567" y="6519446"/>
              <a:ext cx="638628" cy="338972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lstStyle/>
            <a:p>
              <a:pPr lvl="0" algn="ctr" eaLnBrk="1" hangingPunct="1"/>
              <a:r>
                <a:rPr lang="en-US" sz="1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15</a:t>
              </a:r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1277256" y="6519446"/>
              <a:ext cx="7489625" cy="3528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600" noProof="0" dirty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广州创龙电子科技有限公司</a:t>
              </a:r>
            </a:p>
          </p:txBody>
        </p:sp>
      </p:grpSp>
      <p:sp>
        <p:nvSpPr>
          <p:cNvPr id="5" name="文本框 4"/>
          <p:cNvSpPr txBox="1"/>
          <p:nvPr/>
        </p:nvSpPr>
        <p:spPr>
          <a:xfrm>
            <a:off x="4876800" y="261938"/>
            <a:ext cx="6842760" cy="53690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endParaRPr lang="zh-CN" altLang="en-US" dirty="0"/>
          </a:p>
        </p:txBody>
      </p:sp>
      <p:sp>
        <p:nvSpPr>
          <p:cNvPr id="8" name="文本框 7"/>
          <p:cNvSpPr txBox="1"/>
          <p:nvPr/>
        </p:nvSpPr>
        <p:spPr>
          <a:xfrm>
            <a:off x="2944403" y="214071"/>
            <a:ext cx="294717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/>
              <a:t>参考资料</a:t>
            </a:r>
            <a:endParaRPr lang="en-US" altLang="zh-CN" sz="3200" b="1" dirty="0"/>
          </a:p>
        </p:txBody>
      </p:sp>
      <p:sp>
        <p:nvSpPr>
          <p:cNvPr id="11" name="文本框 10"/>
          <p:cNvSpPr txBox="1"/>
          <p:nvPr/>
        </p:nvSpPr>
        <p:spPr>
          <a:xfrm>
            <a:off x="2015412" y="1193967"/>
            <a:ext cx="9321282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/>
              <a:t>Linux Core VIP User's Guide:</a:t>
            </a:r>
            <a:br>
              <a:rPr lang="en-US" altLang="zh-CN" sz="2400" dirty="0"/>
            </a:br>
            <a:r>
              <a:rPr lang="en-US" altLang="zh-CN" sz="2400" dirty="0">
                <a:hlinkClick r:id="rId3"/>
              </a:rPr>
              <a:t>http://processors.wiki.ti.com/index.php/Linux_Core_VIP_User's_Guide</a:t>
            </a:r>
            <a:endParaRPr lang="en-US" altLang="zh-CN" sz="2400" dirty="0"/>
          </a:p>
          <a:p>
            <a:endParaRPr lang="en-US" altLang="zh-CN" sz="2400" dirty="0"/>
          </a:p>
          <a:p>
            <a:endParaRPr lang="en-US" altLang="zh-CN" sz="2400" dirty="0"/>
          </a:p>
          <a:p>
            <a:r>
              <a:rPr lang="en-US" altLang="zh-CN" sz="2400" dirty="0"/>
              <a:t>Processor SDK VIP Driver:</a:t>
            </a:r>
          </a:p>
          <a:p>
            <a:r>
              <a:rPr lang="en-US" altLang="zh-CN" sz="2400" dirty="0">
                <a:hlinkClick r:id="rId4"/>
              </a:rPr>
              <a:t>http://processors.wiki.ti.com/index.php/Processor_SDK_VIP_Driver</a:t>
            </a:r>
            <a:endParaRPr lang="en-US" altLang="zh-CN" sz="2400" dirty="0"/>
          </a:p>
          <a:p>
            <a:endParaRPr lang="en-US" altLang="zh-CN" sz="2400" dirty="0"/>
          </a:p>
          <a:p>
            <a:endParaRPr lang="en-US" altLang="zh-CN" sz="2400" dirty="0"/>
          </a:p>
          <a:p>
            <a:r>
              <a:rPr lang="en-US" altLang="zh-CN" sz="2400" dirty="0"/>
              <a:t>Processor Training: Multimedia:</a:t>
            </a:r>
          </a:p>
          <a:p>
            <a:r>
              <a:rPr lang="en-US" altLang="zh-CN" sz="2400" dirty="0">
                <a:hlinkClick r:id="rId5"/>
              </a:rPr>
              <a:t>http://processors.wiki.ti.com/index.php/Processor_Training:_Multimedia</a:t>
            </a:r>
            <a:endParaRPr lang="en-US" altLang="zh-CN" sz="2400" dirty="0"/>
          </a:p>
          <a:p>
            <a:endParaRPr lang="en-US" altLang="zh-CN" sz="2400" dirty="0"/>
          </a:p>
        </p:txBody>
      </p:sp>
      <p:pic>
        <p:nvPicPr>
          <p:cNvPr id="3" name="图形 2" descr="指向右边的反手食指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188098" y="1021351"/>
            <a:ext cx="914400" cy="914400"/>
          </a:xfrm>
          <a:prstGeom prst="rect">
            <a:avLst/>
          </a:prstGeom>
        </p:spPr>
      </p:pic>
      <p:pic>
        <p:nvPicPr>
          <p:cNvPr id="14" name="图形 13" descr="指向右边的反手食指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094792" y="2521698"/>
            <a:ext cx="914400" cy="914400"/>
          </a:xfrm>
          <a:prstGeom prst="rect">
            <a:avLst/>
          </a:prstGeom>
        </p:spPr>
      </p:pic>
      <p:pic>
        <p:nvPicPr>
          <p:cNvPr id="15" name="图形 14" descr="指向右边的反手食指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119674" y="4022045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73640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770" name="组合 5"/>
          <p:cNvGrpSpPr/>
          <p:nvPr/>
        </p:nvGrpSpPr>
        <p:grpSpPr>
          <a:xfrm>
            <a:off x="0" y="26670"/>
            <a:ext cx="12192000" cy="6872288"/>
            <a:chOff x="0" y="0"/>
            <a:chExt cx="12192000" cy="6872515"/>
          </a:xfrm>
        </p:grpSpPr>
        <p:sp>
          <p:nvSpPr>
            <p:cNvPr id="32771" name="矩形 4"/>
            <p:cNvSpPr/>
            <p:nvPr/>
          </p:nvSpPr>
          <p:spPr>
            <a:xfrm>
              <a:off x="0" y="5406913"/>
              <a:ext cx="12192000" cy="1465602"/>
            </a:xfrm>
            <a:prstGeom prst="rect">
              <a:avLst/>
            </a:prstGeom>
            <a:solidFill>
              <a:srgbClr val="D8D8D8"/>
            </a:solidFill>
            <a:ln w="9525">
              <a:noFill/>
              <a:miter/>
            </a:ln>
          </p:spPr>
          <p:txBody>
            <a:bodyPr anchor="ctr"/>
            <a:lstStyle/>
            <a:p>
              <a:pPr lvl="0" algn="ctr"/>
              <a:endParaRPr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32772" name="矩形 3"/>
            <p:cNvSpPr/>
            <p:nvPr/>
          </p:nvSpPr>
          <p:spPr>
            <a:xfrm>
              <a:off x="0" y="0"/>
              <a:ext cx="12192000" cy="5529943"/>
            </a:xfrm>
            <a:prstGeom prst="rect">
              <a:avLst/>
            </a:prstGeom>
            <a:solidFill>
              <a:srgbClr val="1E4E79"/>
            </a:solidFill>
            <a:ln w="9525">
              <a:noFill/>
              <a:miter/>
            </a:ln>
          </p:spPr>
          <p:txBody>
            <a:bodyPr anchor="ctr"/>
            <a:lstStyle/>
            <a:p>
              <a:pPr lvl="0" algn="ctr"/>
              <a:endParaRPr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sp>
        <p:nvSpPr>
          <p:cNvPr id="32773" name="直接连接符 14"/>
          <p:cNvSpPr/>
          <p:nvPr/>
        </p:nvSpPr>
        <p:spPr>
          <a:xfrm>
            <a:off x="-65087" y="5511800"/>
            <a:ext cx="12285662" cy="0"/>
          </a:xfrm>
          <a:prstGeom prst="line">
            <a:avLst/>
          </a:prstGeom>
          <a:ln w="38100" cap="flat" cmpd="sng">
            <a:solidFill>
              <a:schemeClr val="bg1"/>
            </a:solidFill>
            <a:prstDash val="solid"/>
            <a:headEnd type="none" w="med" len="med"/>
            <a:tailEnd type="none" w="med" len="med"/>
          </a:ln>
        </p:spPr>
        <p:txBody>
          <a:bodyPr/>
          <a:lstStyle/>
          <a:p>
            <a:pPr lvl="0"/>
            <a:endParaRPr>
              <a:solidFill>
                <a:srgbClr val="000000"/>
              </a:solidFill>
              <a:latin typeface="Calibri" panose="020F0502020204030204" charset="0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32774" name="直接连接符 9"/>
          <p:cNvSpPr/>
          <p:nvPr/>
        </p:nvSpPr>
        <p:spPr>
          <a:xfrm>
            <a:off x="6096000" y="5556250"/>
            <a:ext cx="6096000" cy="0"/>
          </a:xfrm>
          <a:prstGeom prst="line">
            <a:avLst/>
          </a:prstGeom>
          <a:ln w="38100" cap="flat" cmpd="sng">
            <a:solidFill>
              <a:srgbClr val="595959"/>
            </a:solidFill>
            <a:prstDash val="solid"/>
            <a:headEnd type="none" w="med" len="med"/>
            <a:tailEnd type="none" w="med" len="med"/>
          </a:ln>
        </p:spPr>
        <p:txBody>
          <a:bodyPr/>
          <a:lstStyle/>
          <a:p>
            <a:pPr lvl="0"/>
            <a:endParaRPr>
              <a:solidFill>
                <a:srgbClr val="000000"/>
              </a:solidFill>
              <a:latin typeface="Calibri" panose="020F0502020204030204" charset="0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32775" name="Title 1"/>
          <p:cNvSpPr/>
          <p:nvPr/>
        </p:nvSpPr>
        <p:spPr>
          <a:xfrm>
            <a:off x="1143000" y="841375"/>
            <a:ext cx="6858000" cy="1790700"/>
          </a:xfrm>
          <a:prstGeom prst="rect">
            <a:avLst/>
          </a:prstGeom>
          <a:noFill/>
          <a:ln w="9525">
            <a:noFill/>
            <a:miter/>
          </a:ln>
        </p:spPr>
        <p:txBody>
          <a:bodyPr vert="horz" anchor="ctr">
            <a:normAutofit/>
          </a:bodyPr>
          <a:lstStyle/>
          <a:p>
            <a:pPr lvl="0" algn="l" eaLnBrk="1" latinLnBrk="0" hangingPunct="1">
              <a:spcBef>
                <a:spcPct val="0"/>
              </a:spcBef>
              <a:buNone/>
            </a:pPr>
            <a:br>
              <a:rPr lang="zh-CN" altLang="en-US" sz="1800" dirty="0">
                <a:solidFill>
                  <a:srgbClr val="000000"/>
                </a:solidFill>
                <a:latin typeface="Calibri" panose="020F0502020204030204" charset="0"/>
                <a:ea typeface="Calibri" panose="020F0502020204030204" charset="0"/>
                <a:sym typeface="Calibri" panose="020F0502020204030204" charset="0"/>
              </a:rPr>
            </a:br>
            <a:endParaRPr lang="zh-CN" altLang="en-US" sz="1800" dirty="0">
              <a:solidFill>
                <a:srgbClr val="000000"/>
              </a:solidFill>
              <a:latin typeface="Calibri Light" panose="020F0302020204030204" charset="0"/>
              <a:ea typeface="宋体" panose="02010600030101010101" pitchFamily="2" charset="-122"/>
              <a:sym typeface="Calibri Light" panose="020F0302020204030204" charset="0"/>
            </a:endParaRPr>
          </a:p>
        </p:txBody>
      </p:sp>
      <p:sp>
        <p:nvSpPr>
          <p:cNvPr id="32776" name="直接连接符 5"/>
          <p:cNvSpPr/>
          <p:nvPr/>
        </p:nvSpPr>
        <p:spPr>
          <a:xfrm flipV="1">
            <a:off x="4876800" y="2568575"/>
            <a:ext cx="0" cy="1570038"/>
          </a:xfrm>
          <a:prstGeom prst="line">
            <a:avLst/>
          </a:prstGeom>
          <a:ln w="57150" cap="flat" cmpd="sng">
            <a:solidFill>
              <a:schemeClr val="bg1"/>
            </a:solidFill>
            <a:prstDash val="solid"/>
            <a:headEnd type="none" w="med" len="med"/>
            <a:tailEnd type="none" w="med" len="med"/>
          </a:ln>
        </p:spPr>
        <p:txBody>
          <a:bodyPr/>
          <a:lstStyle/>
          <a:p>
            <a:pPr lvl="0"/>
            <a:endParaRPr>
              <a:solidFill>
                <a:srgbClr val="000000"/>
              </a:solidFill>
              <a:latin typeface="Calibri" panose="020F0502020204030204" charset="0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32777" name="文本框 6"/>
          <p:cNvSpPr/>
          <p:nvPr/>
        </p:nvSpPr>
        <p:spPr>
          <a:xfrm>
            <a:off x="5022215" y="2568575"/>
            <a:ext cx="6141720" cy="1566545"/>
          </a:xfrm>
          <a:prstGeom prst="rect">
            <a:avLst/>
          </a:prstGeom>
          <a:solidFill>
            <a:schemeClr val="bg1"/>
          </a:solidFill>
          <a:ln w="9525">
            <a:noFill/>
            <a:miter/>
          </a:ln>
        </p:spPr>
        <p:txBody>
          <a:bodyPr wrap="square">
            <a:spAutoFit/>
          </a:bodyPr>
          <a:lstStyle/>
          <a:p>
            <a:pPr lvl="0" eaLnBrk="1" hangingPunct="1"/>
            <a:r>
              <a:rPr lang="en-US" altLang="zh-CN" sz="9600" dirty="0">
                <a:solidFill>
                  <a:srgbClr val="276399"/>
                </a:solidFill>
                <a:latin typeface="Impact" panose="020B0806030902050204" charset="0"/>
                <a:ea typeface="宋体" panose="02010600030101010101" pitchFamily="2" charset="-122"/>
                <a:sym typeface="Impact" panose="020B0806030902050204" charset="0"/>
              </a:rPr>
              <a:t>           </a:t>
            </a:r>
            <a:r>
              <a:rPr lang="zh-CN" altLang="en-US" sz="9600" dirty="0">
                <a:solidFill>
                  <a:srgbClr val="276399"/>
                </a:solidFill>
                <a:latin typeface="Impact" panose="020B0806030902050204" charset="0"/>
                <a:ea typeface="宋体" panose="02010600030101010101" pitchFamily="2" charset="-122"/>
                <a:sym typeface="Impact" panose="020B0806030902050204" charset="0"/>
              </a:rPr>
              <a:t>谢谢</a:t>
            </a:r>
          </a:p>
        </p:txBody>
      </p:sp>
      <p:sp>
        <p:nvSpPr>
          <p:cNvPr id="32778" name="矩形 21"/>
          <p:cNvSpPr/>
          <p:nvPr/>
        </p:nvSpPr>
        <p:spPr>
          <a:xfrm>
            <a:off x="10560050" y="2568575"/>
            <a:ext cx="1631950" cy="1554163"/>
          </a:xfrm>
          <a:prstGeom prst="rect">
            <a:avLst/>
          </a:prstGeom>
          <a:solidFill>
            <a:schemeClr val="bg1"/>
          </a:solidFill>
          <a:ln w="9525">
            <a:noFill/>
            <a:miter/>
          </a:ln>
        </p:spPr>
        <p:txBody>
          <a:bodyPr anchor="ctr"/>
          <a:lstStyle/>
          <a:p>
            <a:pPr lvl="0" algn="ctr" eaLnBrk="1" hangingPunct="1"/>
            <a:endParaRPr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32779" name="矩形 22"/>
          <p:cNvSpPr/>
          <p:nvPr/>
        </p:nvSpPr>
        <p:spPr>
          <a:xfrm>
            <a:off x="0" y="2544763"/>
            <a:ext cx="1246188" cy="1568450"/>
          </a:xfrm>
          <a:prstGeom prst="rect">
            <a:avLst/>
          </a:prstGeom>
          <a:solidFill>
            <a:schemeClr val="bg1"/>
          </a:solidFill>
          <a:ln w="9525">
            <a:noFill/>
            <a:miter/>
          </a:ln>
        </p:spPr>
        <p:txBody>
          <a:bodyPr anchor="ctr"/>
          <a:lstStyle/>
          <a:p>
            <a:pPr lvl="0" algn="ctr" eaLnBrk="1" hangingPunct="1"/>
            <a:endParaRPr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32780" name="矩形 25"/>
          <p:cNvSpPr/>
          <p:nvPr/>
        </p:nvSpPr>
        <p:spPr>
          <a:xfrm>
            <a:off x="1313180" y="2545080"/>
            <a:ext cx="2925763" cy="384175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>
            <a:spAutoFit/>
          </a:bodyPr>
          <a:lstStyle/>
          <a:p>
            <a:pPr lvl="0" algn="ctr" eaLnBrk="1" hangingPunct="1"/>
            <a:r>
              <a:rPr lang="zh-CN" altLang="en-US" dirty="0">
                <a:solidFill>
                  <a:schemeClr val="bg1"/>
                </a:solidFill>
                <a:latin typeface="Aharoni" charset="0"/>
                <a:ea typeface="微软雅黑" panose="020B0503020204020204" pitchFamily="34" charset="-122"/>
                <a:sym typeface="Aharoni" charset="0"/>
              </a:rPr>
              <a:t>广州创龙电子科技有限公司</a:t>
            </a:r>
          </a:p>
        </p:txBody>
      </p:sp>
      <p:sp>
        <p:nvSpPr>
          <p:cNvPr id="32781" name="矩形 24"/>
          <p:cNvSpPr/>
          <p:nvPr/>
        </p:nvSpPr>
        <p:spPr>
          <a:xfrm>
            <a:off x="1312863" y="3224530"/>
            <a:ext cx="3433762" cy="91440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lstStyle/>
          <a:p>
            <a:pPr lvl="0" algn="l" eaLnBrk="1" hangingPunct="1"/>
            <a:endParaRPr lang="zh-CN" altLang="en-US" dirty="0">
              <a:solidFill>
                <a:schemeClr val="bg1"/>
              </a:solidFill>
              <a:latin typeface="方正姚体" panose="02010601030101010101" charset="-122"/>
              <a:ea typeface="方正姚体" panose="02010601030101010101" charset="-122"/>
              <a:sym typeface="方正姚体" panose="02010601030101010101" charset="-122"/>
            </a:endParaRPr>
          </a:p>
          <a:p>
            <a:pPr lvl="0" eaLnBrk="1" hangingPunct="1"/>
            <a:r>
              <a:rPr lang="zh-CN" altLang="en-US" dirty="0">
                <a:solidFill>
                  <a:schemeClr val="bg1"/>
                </a:solidFill>
                <a:latin typeface="方正姚体" panose="02010601030101010101" charset="-122"/>
                <a:ea typeface="方正姚体" panose="02010601030101010101" charset="-122"/>
                <a:sym typeface="方正姚体" panose="02010601030101010101" charset="-122"/>
              </a:rPr>
              <a:t>官网:www.tronlong.com</a:t>
            </a:r>
          </a:p>
          <a:p>
            <a:pPr lvl="0" eaLnBrk="1" hangingPunct="1"/>
            <a:r>
              <a:rPr lang="zh-CN" altLang="en-US" dirty="0">
                <a:solidFill>
                  <a:schemeClr val="bg1"/>
                </a:solidFill>
                <a:latin typeface="方正姚体" panose="02010601030101010101" charset="-122"/>
                <a:ea typeface="方正姚体" panose="02010601030101010101" charset="-122"/>
                <a:sym typeface="方正姚体" panose="02010601030101010101" charset="-122"/>
              </a:rPr>
              <a:t>论坛:51</a:t>
            </a:r>
            <a:r>
              <a:rPr lang="en-US" altLang="zh-CN" dirty="0" err="1">
                <a:solidFill>
                  <a:schemeClr val="bg1"/>
                </a:solidFill>
                <a:latin typeface="方正姚体" panose="02010601030101010101" charset="-122"/>
                <a:ea typeface="方正姚体" panose="02010601030101010101" charset="-122"/>
                <a:sym typeface="方正姚体" panose="02010601030101010101" charset="-122"/>
              </a:rPr>
              <a:t>ele</a:t>
            </a:r>
            <a:r>
              <a:rPr lang="zh-CN" altLang="en-US" dirty="0">
                <a:solidFill>
                  <a:schemeClr val="bg1"/>
                </a:solidFill>
                <a:latin typeface="方正姚体" panose="02010601030101010101" charset="-122"/>
                <a:ea typeface="方正姚体" panose="02010601030101010101" charset="-122"/>
                <a:sym typeface="方正姚体" panose="02010601030101010101" charset="-122"/>
              </a:rPr>
              <a:t>.ne</a:t>
            </a:r>
            <a:r>
              <a:rPr lang="en-US" altLang="zh-CN" dirty="0">
                <a:solidFill>
                  <a:schemeClr val="bg1"/>
                </a:solidFill>
                <a:latin typeface="方正姚体" panose="02010601030101010101" charset="-122"/>
                <a:ea typeface="方正姚体" panose="02010601030101010101" charset="-122"/>
                <a:sym typeface="方正姚体" panose="02010601030101010101" charset="-122"/>
              </a:rPr>
              <a:t>t</a:t>
            </a:r>
          </a:p>
        </p:txBody>
      </p:sp>
      <p:pic>
        <p:nvPicPr>
          <p:cNvPr id="2" name="图片 1" descr="二维码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22215" y="2584450"/>
            <a:ext cx="1863777" cy="1554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4015652"/>
      </p:ext>
    </p:extLst>
  </p:cSld>
  <p:clrMapOvr>
    <a:masterClrMapping/>
  </p:clrMapOvr>
  <p:transition spd="slow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25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25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75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平行四边形 4"/>
          <p:cNvSpPr/>
          <p:nvPr/>
        </p:nvSpPr>
        <p:spPr>
          <a:xfrm flipH="1">
            <a:off x="1497013" y="-6350"/>
            <a:ext cx="4635500" cy="6904038"/>
          </a:xfrm>
          <a:custGeom>
            <a:avLst/>
            <a:gdLst>
              <a:gd name="connsiteX0" fmla="*/ 0 w 4608514"/>
              <a:gd name="connsiteY0" fmla="*/ 6043981 h 6043981"/>
              <a:gd name="connsiteX1" fmla="*/ 2819212 w 4608514"/>
              <a:gd name="connsiteY1" fmla="*/ 0 h 6043981"/>
              <a:gd name="connsiteX2" fmla="*/ 4608514 w 4608514"/>
              <a:gd name="connsiteY2" fmla="*/ 0 h 6043981"/>
              <a:gd name="connsiteX3" fmla="*/ 1789302 w 4608514"/>
              <a:gd name="connsiteY3" fmla="*/ 6043981 h 6043981"/>
              <a:gd name="connsiteX4" fmla="*/ 0 w 4608514"/>
              <a:gd name="connsiteY4" fmla="*/ 6043981 h 6043981"/>
              <a:gd name="connsiteX0-1" fmla="*/ 0 w 4613184"/>
              <a:gd name="connsiteY0-2" fmla="*/ 6043981 h 6084322"/>
              <a:gd name="connsiteX1-3" fmla="*/ 2819212 w 4613184"/>
              <a:gd name="connsiteY1-4" fmla="*/ 0 h 6084322"/>
              <a:gd name="connsiteX2-5" fmla="*/ 4608514 w 4613184"/>
              <a:gd name="connsiteY2-6" fmla="*/ 0 h 6084322"/>
              <a:gd name="connsiteX3-7" fmla="*/ 4613184 w 4613184"/>
              <a:gd name="connsiteY3-8" fmla="*/ 6084322 h 6084322"/>
              <a:gd name="connsiteX4-9" fmla="*/ 0 w 4613184"/>
              <a:gd name="connsiteY4-10" fmla="*/ 6043981 h 6084322"/>
              <a:gd name="connsiteX0-11" fmla="*/ 0 w 4613184"/>
              <a:gd name="connsiteY0-12" fmla="*/ 6864251 h 6904592"/>
              <a:gd name="connsiteX1-13" fmla="*/ 3209177 w 4613184"/>
              <a:gd name="connsiteY1-14" fmla="*/ 0 h 6904592"/>
              <a:gd name="connsiteX2-15" fmla="*/ 4608514 w 4613184"/>
              <a:gd name="connsiteY2-16" fmla="*/ 820270 h 6904592"/>
              <a:gd name="connsiteX3-17" fmla="*/ 4613184 w 4613184"/>
              <a:gd name="connsiteY3-18" fmla="*/ 6904592 h 6904592"/>
              <a:gd name="connsiteX4-19" fmla="*/ 0 w 4613184"/>
              <a:gd name="connsiteY4-20" fmla="*/ 6864251 h 6904592"/>
              <a:gd name="connsiteX0-21" fmla="*/ 0 w 4635476"/>
              <a:gd name="connsiteY0-22" fmla="*/ 6864251 h 6904592"/>
              <a:gd name="connsiteX1-23" fmla="*/ 3209177 w 4635476"/>
              <a:gd name="connsiteY1-24" fmla="*/ 0 h 6904592"/>
              <a:gd name="connsiteX2-25" fmla="*/ 4635408 w 4635476"/>
              <a:gd name="connsiteY2-26" fmla="*/ 0 h 6904592"/>
              <a:gd name="connsiteX3-27" fmla="*/ 4613184 w 4635476"/>
              <a:gd name="connsiteY3-28" fmla="*/ 6904592 h 6904592"/>
              <a:gd name="connsiteX4-29" fmla="*/ 0 w 4635476"/>
              <a:gd name="connsiteY4-30" fmla="*/ 6864251 h 6904592"/>
            </a:gdLst>
            <a:ahLst/>
            <a:cxnLst>
              <a:cxn ang="0">
                <a:pos x="connsiteX0-21" y="connsiteY0-22"/>
              </a:cxn>
              <a:cxn ang="0">
                <a:pos x="connsiteX1-23" y="connsiteY1-24"/>
              </a:cxn>
              <a:cxn ang="0">
                <a:pos x="connsiteX2-25" y="connsiteY2-26"/>
              </a:cxn>
              <a:cxn ang="0">
                <a:pos x="connsiteX3-27" y="connsiteY3-28"/>
              </a:cxn>
              <a:cxn ang="0">
                <a:pos x="connsiteX4-29" y="connsiteY4-30"/>
              </a:cxn>
            </a:cxnLst>
            <a:rect l="l" t="t" r="r" b="b"/>
            <a:pathLst>
              <a:path w="4635476" h="6904592">
                <a:moveTo>
                  <a:pt x="0" y="6864251"/>
                </a:moveTo>
                <a:lnTo>
                  <a:pt x="3209177" y="0"/>
                </a:lnTo>
                <a:lnTo>
                  <a:pt x="4635408" y="0"/>
                </a:lnTo>
                <a:cubicBezTo>
                  <a:pt x="4636965" y="2028107"/>
                  <a:pt x="4611627" y="4876485"/>
                  <a:pt x="4613184" y="6904592"/>
                </a:cubicBezTo>
                <a:lnTo>
                  <a:pt x="0" y="6864251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3351213" y="1625600"/>
            <a:ext cx="828675" cy="828675"/>
            <a:chOff x="1827149" y="1625954"/>
            <a:chExt cx="828000" cy="828000"/>
          </a:xfrm>
        </p:grpSpPr>
        <p:sp>
          <p:nvSpPr>
            <p:cNvPr id="9" name="椭圆 8"/>
            <p:cNvSpPr>
              <a:spLocks noChangeAspect="1"/>
            </p:cNvSpPr>
            <p:nvPr/>
          </p:nvSpPr>
          <p:spPr>
            <a:xfrm>
              <a:off x="1827149" y="1625954"/>
              <a:ext cx="828000" cy="828000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3" name="文本框 12"/>
            <p:cNvSpPr txBox="1"/>
            <p:nvPr/>
          </p:nvSpPr>
          <p:spPr>
            <a:xfrm>
              <a:off x="1904142" y="1782985"/>
              <a:ext cx="674014" cy="5481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8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01</a:t>
              </a:r>
              <a:endPara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4049395" y="2936875"/>
            <a:ext cx="827088" cy="828675"/>
            <a:chOff x="2655801" y="3904558"/>
            <a:chExt cx="828000" cy="828000"/>
          </a:xfrm>
        </p:grpSpPr>
        <p:sp>
          <p:nvSpPr>
            <p:cNvPr id="10" name="椭圆 9"/>
            <p:cNvSpPr>
              <a:spLocks noChangeAspect="1"/>
            </p:cNvSpPr>
            <p:nvPr/>
          </p:nvSpPr>
          <p:spPr>
            <a:xfrm>
              <a:off x="2655801" y="3904558"/>
              <a:ext cx="828000" cy="828000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4" name="文本框 13"/>
            <p:cNvSpPr txBox="1"/>
            <p:nvPr/>
          </p:nvSpPr>
          <p:spPr>
            <a:xfrm>
              <a:off x="2732794" y="4044259"/>
              <a:ext cx="674014" cy="5481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8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02</a:t>
              </a:r>
              <a:endPara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</p:grpSp>
      <p:sp>
        <p:nvSpPr>
          <p:cNvPr id="17" name="文本框 16"/>
          <p:cNvSpPr txBox="1"/>
          <p:nvPr/>
        </p:nvSpPr>
        <p:spPr>
          <a:xfrm>
            <a:off x="4395470" y="1721485"/>
            <a:ext cx="55832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VIP </a:t>
            </a: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硬件框架</a:t>
            </a:r>
          </a:p>
        </p:txBody>
      </p:sp>
      <p:sp>
        <p:nvSpPr>
          <p:cNvPr id="21" name="文本框 20"/>
          <p:cNvSpPr txBox="1"/>
          <p:nvPr/>
        </p:nvSpPr>
        <p:spPr>
          <a:xfrm>
            <a:off x="5089842" y="3076575"/>
            <a:ext cx="50022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en-US" altLang="zh-CN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VIP </a:t>
            </a:r>
            <a:r>
              <a:rPr lang="zh-CN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驱动框架和特性</a:t>
            </a:r>
          </a:p>
        </p:txBody>
      </p:sp>
      <p:grpSp>
        <p:nvGrpSpPr>
          <p:cNvPr id="2" name="组合 1"/>
          <p:cNvGrpSpPr/>
          <p:nvPr/>
        </p:nvGrpSpPr>
        <p:grpSpPr>
          <a:xfrm>
            <a:off x="4704080" y="4305935"/>
            <a:ext cx="827088" cy="828675"/>
            <a:chOff x="2655801" y="3904558"/>
            <a:chExt cx="828000" cy="828000"/>
          </a:xfrm>
        </p:grpSpPr>
        <p:sp>
          <p:nvSpPr>
            <p:cNvPr id="6" name="椭圆 5"/>
            <p:cNvSpPr>
              <a:spLocks noChangeAspect="1"/>
            </p:cNvSpPr>
            <p:nvPr/>
          </p:nvSpPr>
          <p:spPr>
            <a:xfrm>
              <a:off x="2655801" y="3904558"/>
              <a:ext cx="828000" cy="828000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7" name="文本框 6"/>
            <p:cNvSpPr txBox="1"/>
            <p:nvPr/>
          </p:nvSpPr>
          <p:spPr>
            <a:xfrm>
              <a:off x="2732794" y="4044259"/>
              <a:ext cx="674014" cy="5481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8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03</a:t>
              </a:r>
              <a:endPara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</p:grpSp>
      <p:sp>
        <p:nvSpPr>
          <p:cNvPr id="8" name="文本框 7"/>
          <p:cNvSpPr txBox="1"/>
          <p:nvPr/>
        </p:nvSpPr>
        <p:spPr>
          <a:xfrm>
            <a:off x="5696267" y="4445635"/>
            <a:ext cx="50022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en-US" altLang="zh-CN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TVP5158</a:t>
            </a:r>
            <a:r>
              <a:rPr lang="zh-CN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和</a:t>
            </a:r>
            <a:r>
              <a:rPr lang="en-US" altLang="zh-CN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VIP</a:t>
            </a:r>
            <a:r>
              <a:rPr lang="zh-CN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驱动讲解</a:t>
            </a:r>
            <a:r>
              <a:rPr lang="en-US" altLang="zh-CN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zh-CN" altLang="en-US" sz="24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21" grpId="0"/>
      <p:bldP spid="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1524000" y="1851025"/>
            <a:ext cx="4205288" cy="3338195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lstStyle/>
          <a:p>
            <a:pPr lvl="0" algn="ctr" eaLnBrk="1" hangingPunct="1"/>
            <a:r>
              <a:rPr lang="en-US" altLang="zh-CN" sz="19900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01</a:t>
            </a:r>
            <a:endParaRPr lang="zh-CN" altLang="en-US" sz="199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671953" y="2872443"/>
            <a:ext cx="46624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en-US" altLang="zh-CN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VIP </a:t>
            </a:r>
            <a:r>
              <a:rPr lang="zh-CN" alt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硬件框架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5411788" y="3416300"/>
            <a:ext cx="4645025" cy="39624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lstStyle/>
          <a:p>
            <a:pPr marL="0" marR="0" lvl="0" indent="0" algn="l" defTabSz="914400" rtl="0" eaLnBrk="1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altLang="da-DK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              </a:t>
            </a:r>
          </a:p>
        </p:txBody>
      </p:sp>
      <p:grpSp>
        <p:nvGrpSpPr>
          <p:cNvPr id="15" name="组合 14"/>
          <p:cNvGrpSpPr/>
          <p:nvPr/>
        </p:nvGrpSpPr>
        <p:grpSpPr>
          <a:xfrm>
            <a:off x="5412105" y="3375025"/>
            <a:ext cx="3041430" cy="198599"/>
            <a:chOff x="3649980" y="3375660"/>
            <a:chExt cx="4663440" cy="108000"/>
          </a:xfrm>
        </p:grpSpPr>
        <p:cxnSp>
          <p:nvCxnSpPr>
            <p:cNvPr id="10" name="直接连接符 9"/>
            <p:cNvCxnSpPr/>
            <p:nvPr/>
          </p:nvCxnSpPr>
          <p:spPr>
            <a:xfrm>
              <a:off x="3733800" y="3429660"/>
              <a:ext cx="4495800" cy="0"/>
            </a:xfrm>
            <a:prstGeom prst="line">
              <a:avLst/>
            </a:prstGeom>
            <a:ln w="127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椭圆 12"/>
            <p:cNvSpPr/>
            <p:nvPr/>
          </p:nvSpPr>
          <p:spPr>
            <a:xfrm>
              <a:off x="3649980" y="3375660"/>
              <a:ext cx="108000" cy="108000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4" name="椭圆 13"/>
            <p:cNvSpPr/>
            <p:nvPr/>
          </p:nvSpPr>
          <p:spPr>
            <a:xfrm>
              <a:off x="8205420" y="3375660"/>
              <a:ext cx="108000" cy="108000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 useBgFill="1">
        <p:nvSpPr>
          <p:cNvPr id="16" name="文本框 15"/>
          <p:cNvSpPr txBox="1"/>
          <p:nvPr/>
        </p:nvSpPr>
        <p:spPr>
          <a:xfrm>
            <a:off x="2011363" y="3105150"/>
            <a:ext cx="3230562" cy="640080"/>
          </a:xfrm>
          <a:prstGeom prst="rect">
            <a:avLst/>
          </a:prstGeom>
          <a:ln w="9525">
            <a:noFill/>
            <a:miter/>
          </a:ln>
        </p:spPr>
        <p:txBody>
          <a:bodyPr>
            <a:spAutoFit/>
          </a:bodyPr>
          <a:lstStyle/>
          <a:p>
            <a:pPr lvl="0" algn="ctr" eaLnBrk="1" hangingPunct="1"/>
            <a:r>
              <a:rPr lang="zh-CN" altLang="en-US" sz="3600" b="1" dirty="0">
                <a:solidFill>
                  <a:schemeClr val="accent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第</a:t>
            </a:r>
            <a:r>
              <a:rPr lang="en-US" altLang="zh-CN" sz="3600" b="1" dirty="0">
                <a:solidFill>
                  <a:schemeClr val="accent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1 </a:t>
            </a:r>
            <a:r>
              <a:rPr lang="zh-CN" altLang="en-US" sz="3600" b="1" dirty="0">
                <a:solidFill>
                  <a:schemeClr val="accent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部分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6" presetClass="entr" presetSubtype="37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8" grpId="0"/>
      <p:bldP spid="1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/>
        </p:nvGrpSpPr>
        <p:grpSpPr>
          <a:xfrm>
            <a:off x="2135188" y="261938"/>
            <a:ext cx="666750" cy="663575"/>
            <a:chOff x="611187" y="261275"/>
            <a:chExt cx="666069" cy="664458"/>
          </a:xfrm>
        </p:grpSpPr>
        <p:sp>
          <p:nvSpPr>
            <p:cNvPr id="9" name="矩形 8"/>
            <p:cNvSpPr>
              <a:spLocks noChangeAspect="1"/>
            </p:cNvSpPr>
            <p:nvPr/>
          </p:nvSpPr>
          <p:spPr>
            <a:xfrm>
              <a:off x="611187" y="261275"/>
              <a:ext cx="538925" cy="53762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7" name="矩形 16"/>
            <p:cNvSpPr>
              <a:spLocks noChangeAspect="1"/>
            </p:cNvSpPr>
            <p:nvPr/>
          </p:nvSpPr>
          <p:spPr>
            <a:xfrm>
              <a:off x="880650" y="530086"/>
              <a:ext cx="396606" cy="39564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2744788" y="6519863"/>
            <a:ext cx="8024812" cy="352425"/>
            <a:chOff x="1277256" y="6519446"/>
            <a:chExt cx="8024939" cy="352860"/>
          </a:xfrm>
        </p:grpSpPr>
        <p:sp>
          <p:nvSpPr>
            <p:cNvPr id="13" name="矩形 12"/>
            <p:cNvSpPr/>
            <p:nvPr/>
          </p:nvSpPr>
          <p:spPr>
            <a:xfrm>
              <a:off x="8766881" y="6519446"/>
              <a:ext cx="432000" cy="33855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9228" name="文本框 13"/>
            <p:cNvSpPr txBox="1"/>
            <p:nvPr/>
          </p:nvSpPr>
          <p:spPr>
            <a:xfrm>
              <a:off x="8663567" y="6519446"/>
              <a:ext cx="638628" cy="352860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lstStyle/>
            <a:p>
              <a:pPr lvl="0" algn="ctr" eaLnBrk="1" hangingPunct="1"/>
              <a:r>
                <a:rPr lang="en-US" sz="1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04</a:t>
              </a: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1277256" y="6519446"/>
              <a:ext cx="7489625" cy="3528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600" noProof="0" dirty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广州创龙电子科技有限公司</a:t>
              </a:r>
            </a:p>
          </p:txBody>
        </p:sp>
      </p:grpSp>
      <p:sp>
        <p:nvSpPr>
          <p:cNvPr id="14" name="文本框 13"/>
          <p:cNvSpPr txBox="1"/>
          <p:nvPr/>
        </p:nvSpPr>
        <p:spPr>
          <a:xfrm>
            <a:off x="2943225" y="361950"/>
            <a:ext cx="71135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en-US" altLang="zh-CN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VIP </a:t>
            </a:r>
            <a:r>
              <a:rPr lang="zh-CN" altLang="en-US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硬件框架</a:t>
            </a: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7C40472E-597C-47B3-BEE2-F31458590B84}"/>
              </a:ext>
            </a:extLst>
          </p:cNvPr>
          <p:cNvSpPr txBox="1"/>
          <p:nvPr/>
        </p:nvSpPr>
        <p:spPr>
          <a:xfrm>
            <a:off x="214604" y="1744825"/>
            <a:ext cx="3666930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VIP1 and VIP2 instance each supporting up to</a:t>
            </a:r>
          </a:p>
          <a:p>
            <a:pPr lvl="1"/>
            <a:r>
              <a:rPr lang="en-US" altLang="zh-CN" dirty="0"/>
              <a:t>Two separate 24-bit video ports for parallel RGB/YUV/RAW (or BT656/1120) data, up to 165 MHz</a:t>
            </a:r>
          </a:p>
          <a:p>
            <a:pPr lvl="1"/>
            <a:r>
              <a:rPr lang="en-US" altLang="zh-CN" dirty="0"/>
              <a:t>Two separate 8-bit video ports for YUV/RAW (or BT656) data, up to 165 MHz</a:t>
            </a:r>
          </a:p>
          <a:p>
            <a:r>
              <a:rPr lang="en-US" altLang="zh-CN" dirty="0"/>
              <a:t>VIP3 instance supporting up to</a:t>
            </a:r>
          </a:p>
          <a:p>
            <a:pPr lvl="1"/>
            <a:r>
              <a:rPr lang="en-US" altLang="zh-CN" dirty="0"/>
              <a:t>Two separate 16-bit video ports for parallel RGB/YUV/RAW (or BT656/1120) data, up to 165 MHz</a:t>
            </a:r>
          </a:p>
          <a:p>
            <a:endParaRPr lang="zh-CN" altLang="en-US" dirty="0"/>
          </a:p>
        </p:txBody>
      </p:sp>
      <p:pic>
        <p:nvPicPr>
          <p:cNvPr id="16" name="图片 15">
            <a:extLst>
              <a:ext uri="{FF2B5EF4-FFF2-40B4-BE49-F238E27FC236}">
                <a16:creationId xmlns:a16="http://schemas.microsoft.com/office/drawing/2014/main" id="{25937617-2B59-4036-9846-3FCF24D3E43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8638" y="925513"/>
            <a:ext cx="7496175" cy="5522912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1524000" y="1851025"/>
            <a:ext cx="4205288" cy="3338195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lstStyle/>
          <a:p>
            <a:pPr lvl="0" algn="ctr" eaLnBrk="1" hangingPunct="1"/>
            <a:r>
              <a:rPr lang="en-US" altLang="zh-CN" sz="19900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02</a:t>
            </a:r>
            <a:endParaRPr lang="zh-CN" altLang="en-US" sz="199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804873" y="2939246"/>
            <a:ext cx="464502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en-US" altLang="zh-CN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VIP </a:t>
            </a:r>
            <a:r>
              <a:rPr lang="zh-CN" alt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驱动框架和特性</a:t>
            </a:r>
          </a:p>
          <a:p>
            <a:pPr marL="0" marR="0" lvl="0" indent="0" algn="l" defTabSz="914400" rtl="0" eaLnBrk="1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5411788" y="3416300"/>
            <a:ext cx="4662487" cy="39624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lstStyle/>
          <a:p>
            <a:pPr lvl="0" eaLnBrk="1" hangingPunct="1"/>
            <a:r>
              <a:rPr lang="da-DK" altLang="zh-CN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           </a:t>
            </a:r>
          </a:p>
        </p:txBody>
      </p:sp>
      <p:grpSp>
        <p:nvGrpSpPr>
          <p:cNvPr id="15" name="组合 14"/>
          <p:cNvGrpSpPr/>
          <p:nvPr/>
        </p:nvGrpSpPr>
        <p:grpSpPr>
          <a:xfrm>
            <a:off x="5411789" y="3293706"/>
            <a:ext cx="4205288" cy="451524"/>
            <a:chOff x="3649980" y="3375660"/>
            <a:chExt cx="4663440" cy="108000"/>
          </a:xfrm>
        </p:grpSpPr>
        <p:cxnSp>
          <p:nvCxnSpPr>
            <p:cNvPr id="10" name="直接连接符 9"/>
            <p:cNvCxnSpPr/>
            <p:nvPr/>
          </p:nvCxnSpPr>
          <p:spPr>
            <a:xfrm>
              <a:off x="3733800" y="3429660"/>
              <a:ext cx="4495800" cy="0"/>
            </a:xfrm>
            <a:prstGeom prst="line">
              <a:avLst/>
            </a:prstGeom>
            <a:ln w="127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椭圆 12"/>
            <p:cNvSpPr/>
            <p:nvPr/>
          </p:nvSpPr>
          <p:spPr>
            <a:xfrm>
              <a:off x="3649980" y="3375660"/>
              <a:ext cx="108000" cy="108000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4" name="椭圆 13"/>
            <p:cNvSpPr/>
            <p:nvPr/>
          </p:nvSpPr>
          <p:spPr>
            <a:xfrm>
              <a:off x="8205420" y="3375660"/>
              <a:ext cx="108000" cy="108000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 useBgFill="1">
        <p:nvSpPr>
          <p:cNvPr id="16" name="文本框 15"/>
          <p:cNvSpPr txBox="1"/>
          <p:nvPr/>
        </p:nvSpPr>
        <p:spPr>
          <a:xfrm>
            <a:off x="2011363" y="3105150"/>
            <a:ext cx="3230562" cy="640080"/>
          </a:xfrm>
          <a:prstGeom prst="rect">
            <a:avLst/>
          </a:prstGeom>
          <a:ln w="9525">
            <a:noFill/>
            <a:miter/>
          </a:ln>
        </p:spPr>
        <p:txBody>
          <a:bodyPr>
            <a:spAutoFit/>
          </a:bodyPr>
          <a:lstStyle/>
          <a:p>
            <a:pPr lvl="0" algn="ctr" eaLnBrk="1" hangingPunct="1"/>
            <a:r>
              <a:rPr lang="zh-CN" sz="3600" b="1" dirty="0">
                <a:solidFill>
                  <a:schemeClr val="accent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第 </a:t>
            </a:r>
            <a:r>
              <a:rPr lang="en-US" altLang="zh-CN" sz="3600" b="1" dirty="0">
                <a:solidFill>
                  <a:schemeClr val="accent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2 </a:t>
            </a:r>
            <a:r>
              <a:rPr lang="zh-CN" sz="3600" b="1" dirty="0">
                <a:solidFill>
                  <a:schemeClr val="accent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部分</a:t>
            </a:r>
          </a:p>
        </p:txBody>
      </p:sp>
    </p:spTree>
    <p:extLst>
      <p:ext uri="{BB962C8B-B14F-4D97-AF65-F5344CB8AC3E}">
        <p14:creationId xmlns:p14="http://schemas.microsoft.com/office/powerpoint/2010/main" val="29008461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6" presetClass="entr" presetSubtype="37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8" grpId="0"/>
      <p:bldP spid="1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/>
        </p:nvGrpSpPr>
        <p:grpSpPr>
          <a:xfrm>
            <a:off x="2135188" y="261938"/>
            <a:ext cx="666750" cy="663575"/>
            <a:chOff x="611187" y="261275"/>
            <a:chExt cx="666069" cy="664458"/>
          </a:xfrm>
        </p:grpSpPr>
        <p:sp>
          <p:nvSpPr>
            <p:cNvPr id="9" name="矩形 8"/>
            <p:cNvSpPr>
              <a:spLocks noChangeAspect="1"/>
            </p:cNvSpPr>
            <p:nvPr/>
          </p:nvSpPr>
          <p:spPr>
            <a:xfrm>
              <a:off x="611187" y="261275"/>
              <a:ext cx="538925" cy="53762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7" name="矩形 16"/>
            <p:cNvSpPr>
              <a:spLocks noChangeAspect="1"/>
            </p:cNvSpPr>
            <p:nvPr/>
          </p:nvSpPr>
          <p:spPr>
            <a:xfrm>
              <a:off x="880650" y="530086"/>
              <a:ext cx="396606" cy="39564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2744788" y="6519863"/>
            <a:ext cx="8024812" cy="352425"/>
            <a:chOff x="1277256" y="6519446"/>
            <a:chExt cx="8024939" cy="352860"/>
          </a:xfrm>
        </p:grpSpPr>
        <p:sp>
          <p:nvSpPr>
            <p:cNvPr id="20" name="矩形 19"/>
            <p:cNvSpPr/>
            <p:nvPr/>
          </p:nvSpPr>
          <p:spPr>
            <a:xfrm>
              <a:off x="8766881" y="6519446"/>
              <a:ext cx="432000" cy="33855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8201" name="文本框 20"/>
            <p:cNvSpPr txBox="1"/>
            <p:nvPr/>
          </p:nvSpPr>
          <p:spPr>
            <a:xfrm>
              <a:off x="8663567" y="6519446"/>
              <a:ext cx="638628" cy="338972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lstStyle/>
            <a:p>
              <a:pPr lvl="0" algn="ctr" eaLnBrk="1" hangingPunct="1"/>
              <a:r>
                <a:rPr lang="en-US" sz="1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06</a:t>
              </a:r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1277256" y="6519446"/>
              <a:ext cx="7489625" cy="3528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600" noProof="0" dirty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广州创龙电子科技有限公司</a:t>
              </a:r>
            </a:p>
          </p:txBody>
        </p:sp>
      </p:grpSp>
      <p:sp>
        <p:nvSpPr>
          <p:cNvPr id="5" name="文本框 4"/>
          <p:cNvSpPr txBox="1"/>
          <p:nvPr/>
        </p:nvSpPr>
        <p:spPr>
          <a:xfrm>
            <a:off x="4876800" y="261938"/>
            <a:ext cx="6842760" cy="53690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endParaRPr lang="zh-CN" altLang="en-US" dirty="0"/>
          </a:p>
        </p:txBody>
      </p:sp>
      <p:sp>
        <p:nvSpPr>
          <p:cNvPr id="8" name="文本框 7"/>
          <p:cNvSpPr txBox="1"/>
          <p:nvPr/>
        </p:nvSpPr>
        <p:spPr>
          <a:xfrm>
            <a:off x="2959100" y="368300"/>
            <a:ext cx="294717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VIP </a:t>
            </a:r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驱动框架</a:t>
            </a:r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id="{9BEB24D8-BF1E-4646-9EA1-688FDEA5AE7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9181" y="1077782"/>
            <a:ext cx="7808330" cy="5255819"/>
          </a:xfrm>
          <a:prstGeom prst="rect">
            <a:avLst/>
          </a:prstGeom>
        </p:spPr>
      </p:pic>
      <p:sp>
        <p:nvSpPr>
          <p:cNvPr id="10" name="文本框 9">
            <a:extLst>
              <a:ext uri="{FF2B5EF4-FFF2-40B4-BE49-F238E27FC236}">
                <a16:creationId xmlns:a16="http://schemas.microsoft.com/office/drawing/2014/main" id="{9558ABD4-E551-4857-A3FD-C6B462B9B32D}"/>
              </a:ext>
            </a:extLst>
          </p:cNvPr>
          <p:cNvSpPr txBox="1"/>
          <p:nvPr/>
        </p:nvSpPr>
        <p:spPr>
          <a:xfrm>
            <a:off x="446347" y="2228022"/>
            <a:ext cx="337768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zh-CN" altLang="en-US" sz="2800" dirty="0"/>
              <a:t>标准的 </a:t>
            </a:r>
            <a:r>
              <a:rPr lang="en-US" altLang="zh-CN" sz="2800" dirty="0"/>
              <a:t>V4L2 </a:t>
            </a:r>
            <a:r>
              <a:rPr lang="zh-CN" altLang="en-US" sz="2800" dirty="0"/>
              <a:t>框架</a:t>
            </a:r>
            <a:endParaRPr lang="en-US" altLang="zh-CN" sz="2800" dirty="0"/>
          </a:p>
          <a:p>
            <a:pPr marL="342900" indent="-342900">
              <a:buAutoNum type="arabicPeriod"/>
            </a:pPr>
            <a:endParaRPr lang="en-US" altLang="zh-CN" sz="2800" dirty="0"/>
          </a:p>
          <a:p>
            <a:pPr marL="342900" indent="-342900">
              <a:buAutoNum type="arabicPeriod"/>
            </a:pPr>
            <a:r>
              <a:rPr lang="zh-CN" altLang="en-US" sz="2800" dirty="0"/>
              <a:t>支持多通道采集</a:t>
            </a:r>
          </a:p>
        </p:txBody>
      </p:sp>
    </p:spTree>
    <p:extLst>
      <p:ext uri="{BB962C8B-B14F-4D97-AF65-F5344CB8AC3E}">
        <p14:creationId xmlns:p14="http://schemas.microsoft.com/office/powerpoint/2010/main" val="8330228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/>
        </p:nvGrpSpPr>
        <p:grpSpPr>
          <a:xfrm>
            <a:off x="2135188" y="261938"/>
            <a:ext cx="666750" cy="663575"/>
            <a:chOff x="611187" y="261275"/>
            <a:chExt cx="666069" cy="664458"/>
          </a:xfrm>
        </p:grpSpPr>
        <p:sp>
          <p:nvSpPr>
            <p:cNvPr id="9" name="矩形 8"/>
            <p:cNvSpPr>
              <a:spLocks noChangeAspect="1"/>
            </p:cNvSpPr>
            <p:nvPr/>
          </p:nvSpPr>
          <p:spPr>
            <a:xfrm>
              <a:off x="611187" y="261275"/>
              <a:ext cx="538925" cy="53762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7" name="矩形 16"/>
            <p:cNvSpPr>
              <a:spLocks noChangeAspect="1"/>
            </p:cNvSpPr>
            <p:nvPr/>
          </p:nvSpPr>
          <p:spPr>
            <a:xfrm>
              <a:off x="880650" y="530086"/>
              <a:ext cx="396606" cy="39564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2744788" y="6519863"/>
            <a:ext cx="8024812" cy="352425"/>
            <a:chOff x="1277256" y="6519446"/>
            <a:chExt cx="8024939" cy="352860"/>
          </a:xfrm>
        </p:grpSpPr>
        <p:sp>
          <p:nvSpPr>
            <p:cNvPr id="20" name="矩形 19"/>
            <p:cNvSpPr/>
            <p:nvPr/>
          </p:nvSpPr>
          <p:spPr>
            <a:xfrm>
              <a:off x="8766881" y="6519446"/>
              <a:ext cx="432000" cy="33855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8201" name="文本框 20"/>
            <p:cNvSpPr txBox="1"/>
            <p:nvPr/>
          </p:nvSpPr>
          <p:spPr>
            <a:xfrm>
              <a:off x="8663567" y="6519446"/>
              <a:ext cx="638628" cy="338972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lstStyle/>
            <a:p>
              <a:pPr lvl="0" algn="ctr" eaLnBrk="1" hangingPunct="1"/>
              <a:r>
                <a:rPr lang="en-US" sz="1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07</a:t>
              </a:r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1277256" y="6519446"/>
              <a:ext cx="7489625" cy="3528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600" noProof="0" dirty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广州创龙电子科技有限公司</a:t>
              </a:r>
            </a:p>
          </p:txBody>
        </p:sp>
      </p:grpSp>
      <p:sp>
        <p:nvSpPr>
          <p:cNvPr id="5" name="文本框 4"/>
          <p:cNvSpPr txBox="1"/>
          <p:nvPr/>
        </p:nvSpPr>
        <p:spPr>
          <a:xfrm>
            <a:off x="4876800" y="261938"/>
            <a:ext cx="6842760" cy="53690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endParaRPr lang="zh-CN" altLang="en-US" dirty="0"/>
          </a:p>
        </p:txBody>
      </p:sp>
      <p:sp>
        <p:nvSpPr>
          <p:cNvPr id="8" name="文本框 7"/>
          <p:cNvSpPr txBox="1"/>
          <p:nvPr/>
        </p:nvSpPr>
        <p:spPr>
          <a:xfrm>
            <a:off x="2959100" y="368300"/>
            <a:ext cx="294717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VIP </a:t>
            </a:r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驱动特性</a:t>
            </a: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id="{E360466E-97FE-4282-9CAD-AD94312B9FB2}"/>
              </a:ext>
            </a:extLst>
          </p:cNvPr>
          <p:cNvSpPr txBox="1"/>
          <p:nvPr/>
        </p:nvSpPr>
        <p:spPr>
          <a:xfrm>
            <a:off x="936172" y="1182687"/>
            <a:ext cx="899471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>
                <a:latin typeface="+mn-ea"/>
              </a:rPr>
              <a:t>1. VIP</a:t>
            </a:r>
            <a:r>
              <a:rPr lang="zh-CN" altLang="en-US" sz="2400" dirty="0">
                <a:latin typeface="+mn-ea"/>
              </a:rPr>
              <a:t>支持的输入像素格式</a:t>
            </a:r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id="{06E2CCB6-BAC8-4707-99BD-D23E35EB22A9}"/>
              </a:ext>
            </a:extLst>
          </p:cNvPr>
          <p:cNvSpPr txBox="1"/>
          <p:nvPr/>
        </p:nvSpPr>
        <p:spPr>
          <a:xfrm>
            <a:off x="936172" y="3702088"/>
            <a:ext cx="899471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>
                <a:latin typeface="+mn-ea"/>
              </a:rPr>
              <a:t>2. VIP</a:t>
            </a:r>
            <a:r>
              <a:rPr lang="zh-CN" altLang="en-US" sz="2400" dirty="0">
                <a:latin typeface="+mn-ea"/>
              </a:rPr>
              <a:t>支持的输出像素格式</a:t>
            </a:r>
          </a:p>
        </p:txBody>
      </p:sp>
      <p:pic>
        <p:nvPicPr>
          <p:cNvPr id="13" name="图片 12">
            <a:extLst>
              <a:ext uri="{FF2B5EF4-FFF2-40B4-BE49-F238E27FC236}">
                <a16:creationId xmlns:a16="http://schemas.microsoft.com/office/drawing/2014/main" id="{2FAB77BC-99D6-4DC8-8921-A3AA69145AD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5262" y="1844545"/>
            <a:ext cx="6372225" cy="1657350"/>
          </a:xfrm>
          <a:prstGeom prst="rect">
            <a:avLst/>
          </a:prstGeom>
        </p:spPr>
      </p:pic>
      <p:pic>
        <p:nvPicPr>
          <p:cNvPr id="18" name="图片 17">
            <a:extLst>
              <a:ext uri="{FF2B5EF4-FFF2-40B4-BE49-F238E27FC236}">
                <a16:creationId xmlns:a16="http://schemas.microsoft.com/office/drawing/2014/main" id="{C13A524F-EE4F-46BF-9FE4-7CF4B3A70E6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5262" y="4355112"/>
            <a:ext cx="3819525" cy="2257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37483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/>
        </p:nvGrpSpPr>
        <p:grpSpPr>
          <a:xfrm>
            <a:off x="2135188" y="261938"/>
            <a:ext cx="666750" cy="663575"/>
            <a:chOff x="611187" y="261275"/>
            <a:chExt cx="666069" cy="664458"/>
          </a:xfrm>
        </p:grpSpPr>
        <p:sp>
          <p:nvSpPr>
            <p:cNvPr id="9" name="矩形 8"/>
            <p:cNvSpPr>
              <a:spLocks noChangeAspect="1"/>
            </p:cNvSpPr>
            <p:nvPr/>
          </p:nvSpPr>
          <p:spPr>
            <a:xfrm>
              <a:off x="611187" y="261275"/>
              <a:ext cx="538925" cy="53762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7" name="矩形 16"/>
            <p:cNvSpPr>
              <a:spLocks noChangeAspect="1"/>
            </p:cNvSpPr>
            <p:nvPr/>
          </p:nvSpPr>
          <p:spPr>
            <a:xfrm>
              <a:off x="880650" y="530086"/>
              <a:ext cx="396606" cy="39564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2744788" y="6519863"/>
            <a:ext cx="8024812" cy="352425"/>
            <a:chOff x="1277256" y="6519446"/>
            <a:chExt cx="8024939" cy="352860"/>
          </a:xfrm>
        </p:grpSpPr>
        <p:sp>
          <p:nvSpPr>
            <p:cNvPr id="20" name="矩形 19"/>
            <p:cNvSpPr/>
            <p:nvPr/>
          </p:nvSpPr>
          <p:spPr>
            <a:xfrm>
              <a:off x="8766881" y="6519446"/>
              <a:ext cx="432000" cy="33855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8201" name="文本框 20"/>
            <p:cNvSpPr txBox="1"/>
            <p:nvPr/>
          </p:nvSpPr>
          <p:spPr>
            <a:xfrm>
              <a:off x="8663567" y="6519446"/>
              <a:ext cx="638628" cy="338972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lstStyle/>
            <a:p>
              <a:pPr lvl="0" algn="ctr" eaLnBrk="1" hangingPunct="1"/>
              <a:r>
                <a:rPr lang="en-US" sz="1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08</a:t>
              </a:r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1277256" y="6519446"/>
              <a:ext cx="7489625" cy="3528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600" noProof="0" dirty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广州创龙电子科技有限公司</a:t>
              </a:r>
            </a:p>
          </p:txBody>
        </p:sp>
      </p:grpSp>
      <p:sp>
        <p:nvSpPr>
          <p:cNvPr id="5" name="文本框 4"/>
          <p:cNvSpPr txBox="1"/>
          <p:nvPr/>
        </p:nvSpPr>
        <p:spPr>
          <a:xfrm>
            <a:off x="4876800" y="261938"/>
            <a:ext cx="6842760" cy="53690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endParaRPr lang="zh-CN" altLang="en-US" dirty="0"/>
          </a:p>
        </p:txBody>
      </p:sp>
      <p:sp>
        <p:nvSpPr>
          <p:cNvPr id="8" name="文本框 7"/>
          <p:cNvSpPr txBox="1"/>
          <p:nvPr/>
        </p:nvSpPr>
        <p:spPr>
          <a:xfrm>
            <a:off x="2959100" y="368300"/>
            <a:ext cx="294717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VIP </a:t>
            </a:r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驱动特性</a:t>
            </a: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5068DA1D-798E-447B-BE04-499268C646F1}"/>
              </a:ext>
            </a:extLst>
          </p:cNvPr>
          <p:cNvSpPr txBox="1"/>
          <p:nvPr/>
        </p:nvSpPr>
        <p:spPr>
          <a:xfrm>
            <a:off x="566057" y="1038225"/>
            <a:ext cx="11625943" cy="54476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>
                <a:latin typeface="+mn-ea"/>
              </a:rPr>
              <a:t>3. </a:t>
            </a:r>
            <a:r>
              <a:rPr lang="zh-CN" altLang="en-US" sz="2400" dirty="0">
                <a:latin typeface="+mn-ea"/>
              </a:rPr>
              <a:t>只支持</a:t>
            </a:r>
            <a:r>
              <a:rPr lang="en-US" altLang="zh-CN" sz="2400" dirty="0">
                <a:latin typeface="+mn-ea"/>
              </a:rPr>
              <a:t>YUV</a:t>
            </a:r>
            <a:r>
              <a:rPr lang="zh-CN" altLang="en-US" sz="2400" dirty="0">
                <a:latin typeface="+mn-ea"/>
              </a:rPr>
              <a:t>格式的缩放</a:t>
            </a:r>
            <a:endParaRPr lang="en-US" altLang="zh-CN" sz="2400" dirty="0">
              <a:latin typeface="+mn-ea"/>
            </a:endParaRPr>
          </a:p>
          <a:p>
            <a:r>
              <a:rPr lang="en-US" altLang="zh-CN" sz="2400" dirty="0">
                <a:latin typeface="+mn-ea"/>
              </a:rPr>
              <a:t>   </a:t>
            </a:r>
            <a:r>
              <a:rPr lang="zh-CN" altLang="en-US" sz="2400" dirty="0">
                <a:latin typeface="+mn-ea"/>
              </a:rPr>
              <a:t>只支持图像缩小，缩放比例限制：长的缩放比最高到</a:t>
            </a:r>
            <a:r>
              <a:rPr lang="en-US" altLang="zh-CN" sz="2400" dirty="0">
                <a:latin typeface="+mn-ea"/>
              </a:rPr>
              <a:t>1/8</a:t>
            </a:r>
            <a:r>
              <a:rPr lang="zh-CN" altLang="en-US" sz="2400" dirty="0">
                <a:latin typeface="+mn-ea"/>
              </a:rPr>
              <a:t>，宽的缩放比最高到</a:t>
            </a:r>
            <a:r>
              <a:rPr lang="en-US" altLang="zh-CN" sz="2400" dirty="0">
                <a:latin typeface="+mn-ea"/>
              </a:rPr>
              <a:t>3/16</a:t>
            </a:r>
          </a:p>
          <a:p>
            <a:endParaRPr lang="en-US" altLang="zh-CN" sz="2400" dirty="0">
              <a:latin typeface="+mn-ea"/>
            </a:endParaRPr>
          </a:p>
          <a:p>
            <a:r>
              <a:rPr lang="en-US" altLang="zh-CN" sz="2400" dirty="0">
                <a:latin typeface="+mn-ea"/>
              </a:rPr>
              <a:t>4. </a:t>
            </a:r>
            <a:r>
              <a:rPr lang="zh-CN" altLang="en-US" sz="2400" dirty="0">
                <a:latin typeface="+mn-ea"/>
              </a:rPr>
              <a:t>颜色空间转换</a:t>
            </a:r>
            <a:endParaRPr lang="en-US" altLang="zh-CN" sz="2400" dirty="0">
              <a:latin typeface="+mn-ea"/>
            </a:endParaRPr>
          </a:p>
          <a:p>
            <a:r>
              <a:rPr lang="en-US" altLang="zh-CN" sz="2400" dirty="0">
                <a:latin typeface="+mn-ea"/>
              </a:rPr>
              <a:t>   </a:t>
            </a:r>
            <a:r>
              <a:rPr lang="zh-CN" altLang="en-US" sz="2400" dirty="0">
                <a:latin typeface="+mn-ea"/>
              </a:rPr>
              <a:t>支持</a:t>
            </a:r>
            <a:r>
              <a:rPr lang="en-US" altLang="zh-CN" sz="2400" dirty="0">
                <a:latin typeface="+mn-ea"/>
              </a:rPr>
              <a:t>YUV</a:t>
            </a:r>
            <a:r>
              <a:rPr lang="zh-CN" altLang="en-US" sz="2400" dirty="0">
                <a:latin typeface="+mn-ea"/>
              </a:rPr>
              <a:t>到</a:t>
            </a:r>
            <a:r>
              <a:rPr lang="en-US" altLang="zh-CN" sz="2400" dirty="0">
                <a:latin typeface="+mn-ea"/>
              </a:rPr>
              <a:t>RGB</a:t>
            </a:r>
            <a:r>
              <a:rPr lang="zh-CN" altLang="en-US" sz="2400" dirty="0">
                <a:latin typeface="+mn-ea"/>
              </a:rPr>
              <a:t>、</a:t>
            </a:r>
            <a:r>
              <a:rPr lang="en-US" altLang="zh-CN" sz="2400" dirty="0">
                <a:latin typeface="+mn-ea"/>
              </a:rPr>
              <a:t>RGB</a:t>
            </a:r>
            <a:r>
              <a:rPr lang="zh-CN" altLang="en-US" sz="2400" dirty="0">
                <a:latin typeface="+mn-ea"/>
              </a:rPr>
              <a:t>到</a:t>
            </a:r>
            <a:r>
              <a:rPr lang="en-US" altLang="zh-CN" sz="2400" dirty="0">
                <a:latin typeface="+mn-ea"/>
              </a:rPr>
              <a:t>YUV</a:t>
            </a:r>
            <a:r>
              <a:rPr lang="zh-CN" altLang="en-US" sz="2400" dirty="0">
                <a:latin typeface="+mn-ea"/>
              </a:rPr>
              <a:t>的颜色空间转换</a:t>
            </a:r>
            <a:endParaRPr lang="en-US" altLang="zh-CN" sz="2400" dirty="0">
              <a:latin typeface="+mn-ea"/>
            </a:endParaRPr>
          </a:p>
          <a:p>
            <a:endParaRPr lang="en-US" altLang="zh-CN" sz="2400" dirty="0">
              <a:latin typeface="+mn-ea"/>
            </a:endParaRPr>
          </a:p>
          <a:p>
            <a:r>
              <a:rPr lang="en-US" altLang="zh-CN" sz="2400" dirty="0">
                <a:latin typeface="+mn-ea"/>
              </a:rPr>
              <a:t>5. </a:t>
            </a:r>
            <a:r>
              <a:rPr lang="zh-CN" altLang="en-US" sz="2400" dirty="0">
                <a:latin typeface="+mn-ea"/>
              </a:rPr>
              <a:t>支持</a:t>
            </a:r>
            <a:r>
              <a:rPr lang="en-US" altLang="zh-CN" sz="2400" dirty="0">
                <a:latin typeface="+mn-ea"/>
              </a:rPr>
              <a:t>MMAP</a:t>
            </a:r>
            <a:r>
              <a:rPr lang="zh-CN" altLang="en-US" sz="2400" dirty="0">
                <a:latin typeface="+mn-ea"/>
              </a:rPr>
              <a:t>和</a:t>
            </a:r>
            <a:r>
              <a:rPr lang="en-US" altLang="zh-CN" sz="2400" dirty="0">
                <a:latin typeface="+mn-ea"/>
              </a:rPr>
              <a:t>DMABUF</a:t>
            </a:r>
            <a:r>
              <a:rPr lang="zh-CN" altLang="en-US" sz="2400" dirty="0">
                <a:latin typeface="+mn-ea"/>
              </a:rPr>
              <a:t>数据传输方式</a:t>
            </a:r>
            <a:endParaRPr lang="en-US" altLang="zh-CN" sz="2400" dirty="0">
              <a:latin typeface="+mn-ea"/>
            </a:endParaRPr>
          </a:p>
          <a:p>
            <a:endParaRPr lang="en-US" altLang="zh-CN" sz="2400" dirty="0">
              <a:latin typeface="+mn-ea"/>
            </a:endParaRPr>
          </a:p>
          <a:p>
            <a:r>
              <a:rPr lang="en-US" altLang="zh-CN" sz="2400" dirty="0">
                <a:latin typeface="+mn-ea"/>
              </a:rPr>
              <a:t>6. </a:t>
            </a:r>
            <a:r>
              <a:rPr lang="zh-CN" altLang="en-US" sz="2400" dirty="0">
                <a:latin typeface="+mn-ea"/>
              </a:rPr>
              <a:t>支持分离同步方式</a:t>
            </a:r>
            <a:endParaRPr lang="en-US" altLang="zh-CN" sz="2400" dirty="0">
              <a:latin typeface="+mn-ea"/>
            </a:endParaRPr>
          </a:p>
          <a:p>
            <a:endParaRPr lang="en-US" altLang="zh-CN" sz="2400" dirty="0">
              <a:latin typeface="+mn-ea"/>
            </a:endParaRPr>
          </a:p>
          <a:p>
            <a:r>
              <a:rPr lang="en-US" altLang="zh-CN" sz="2400" dirty="0">
                <a:latin typeface="+mn-ea"/>
              </a:rPr>
              <a:t>7. </a:t>
            </a:r>
            <a:r>
              <a:rPr lang="zh-CN" altLang="en-US" sz="2400" dirty="0">
                <a:latin typeface="+mn-ea"/>
              </a:rPr>
              <a:t>支持</a:t>
            </a:r>
            <a:r>
              <a:rPr lang="en-US" altLang="zh-CN" sz="2400" dirty="0">
                <a:latin typeface="+mn-ea"/>
              </a:rPr>
              <a:t>8</a:t>
            </a:r>
            <a:r>
              <a:rPr lang="zh-CN" altLang="en-US" sz="2400" dirty="0">
                <a:latin typeface="+mn-ea"/>
              </a:rPr>
              <a:t>位、</a:t>
            </a:r>
            <a:r>
              <a:rPr lang="en-US" altLang="zh-CN" sz="2400" dirty="0">
                <a:latin typeface="+mn-ea"/>
              </a:rPr>
              <a:t>16</a:t>
            </a:r>
            <a:r>
              <a:rPr lang="zh-CN" altLang="en-US" sz="2400" dirty="0">
                <a:latin typeface="+mn-ea"/>
              </a:rPr>
              <a:t>位的嵌入同步方式</a:t>
            </a:r>
            <a:endParaRPr lang="en-US" altLang="zh-CN" sz="2400" dirty="0">
              <a:latin typeface="+mn-ea"/>
            </a:endParaRPr>
          </a:p>
          <a:p>
            <a:endParaRPr lang="en-US" altLang="zh-CN" sz="2400" dirty="0">
              <a:latin typeface="+mn-ea"/>
            </a:endParaRPr>
          </a:p>
          <a:p>
            <a:r>
              <a:rPr lang="en-US" altLang="zh-CN" sz="2400" dirty="0">
                <a:latin typeface="+mn-ea"/>
              </a:rPr>
              <a:t>8. </a:t>
            </a:r>
            <a:r>
              <a:rPr lang="zh-CN" altLang="en-US" sz="2400" dirty="0">
                <a:latin typeface="+mn-ea"/>
              </a:rPr>
              <a:t>支持嵌入同步方式的多通道采集</a:t>
            </a:r>
            <a:endParaRPr lang="en-US" altLang="zh-CN" sz="2400" dirty="0">
              <a:latin typeface="+mn-ea"/>
            </a:endParaRPr>
          </a:p>
          <a:p>
            <a:pPr marL="342900" indent="-342900">
              <a:buAutoNum type="arabicPeriod" startAt="4"/>
            </a:pPr>
            <a:endParaRPr lang="en-US" altLang="zh-CN" dirty="0"/>
          </a:p>
          <a:p>
            <a:r>
              <a:rPr lang="en-US" altLang="zh-CN" dirty="0"/>
              <a:t>      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992532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/>
        </p:nvGrpSpPr>
        <p:grpSpPr>
          <a:xfrm>
            <a:off x="2135188" y="261938"/>
            <a:ext cx="666750" cy="663575"/>
            <a:chOff x="611187" y="261275"/>
            <a:chExt cx="666069" cy="664458"/>
          </a:xfrm>
        </p:grpSpPr>
        <p:sp>
          <p:nvSpPr>
            <p:cNvPr id="9" name="矩形 8"/>
            <p:cNvSpPr>
              <a:spLocks noChangeAspect="1"/>
            </p:cNvSpPr>
            <p:nvPr/>
          </p:nvSpPr>
          <p:spPr>
            <a:xfrm>
              <a:off x="611187" y="261275"/>
              <a:ext cx="538925" cy="53762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7" name="矩形 16"/>
            <p:cNvSpPr>
              <a:spLocks noChangeAspect="1"/>
            </p:cNvSpPr>
            <p:nvPr/>
          </p:nvSpPr>
          <p:spPr>
            <a:xfrm>
              <a:off x="880650" y="530086"/>
              <a:ext cx="396606" cy="39564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2744788" y="6519863"/>
            <a:ext cx="8024812" cy="352425"/>
            <a:chOff x="1277256" y="6519446"/>
            <a:chExt cx="8024939" cy="352860"/>
          </a:xfrm>
        </p:grpSpPr>
        <p:sp>
          <p:nvSpPr>
            <p:cNvPr id="20" name="矩形 19"/>
            <p:cNvSpPr/>
            <p:nvPr/>
          </p:nvSpPr>
          <p:spPr>
            <a:xfrm>
              <a:off x="8766881" y="6519446"/>
              <a:ext cx="432000" cy="33855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8201" name="文本框 20"/>
            <p:cNvSpPr txBox="1"/>
            <p:nvPr/>
          </p:nvSpPr>
          <p:spPr>
            <a:xfrm>
              <a:off x="8663567" y="6519446"/>
              <a:ext cx="638628" cy="338972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lstStyle/>
            <a:p>
              <a:pPr lvl="0" algn="ctr" eaLnBrk="1" hangingPunct="1"/>
              <a:r>
                <a:rPr lang="en-US" sz="1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09</a:t>
              </a:r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1277256" y="6519446"/>
              <a:ext cx="7489625" cy="3528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600" noProof="0" dirty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广州创龙电子科技有限公司</a:t>
              </a:r>
            </a:p>
          </p:txBody>
        </p:sp>
      </p:grpSp>
      <p:sp>
        <p:nvSpPr>
          <p:cNvPr id="5" name="文本框 4"/>
          <p:cNvSpPr txBox="1"/>
          <p:nvPr/>
        </p:nvSpPr>
        <p:spPr>
          <a:xfrm>
            <a:off x="4876800" y="261938"/>
            <a:ext cx="6842760" cy="53690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endParaRPr lang="zh-CN" altLang="en-US" dirty="0"/>
          </a:p>
        </p:txBody>
      </p:sp>
      <p:sp>
        <p:nvSpPr>
          <p:cNvPr id="8" name="文本框 7"/>
          <p:cNvSpPr txBox="1"/>
          <p:nvPr/>
        </p:nvSpPr>
        <p:spPr>
          <a:xfrm>
            <a:off x="2959100" y="368300"/>
            <a:ext cx="294717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VIP </a:t>
            </a:r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驱动限制</a:t>
            </a: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id="{04030938-27A4-454B-B6B9-A7EABA518C11}"/>
              </a:ext>
            </a:extLst>
          </p:cNvPr>
          <p:cNvSpPr txBox="1"/>
          <p:nvPr/>
        </p:nvSpPr>
        <p:spPr>
          <a:xfrm>
            <a:off x="1352939" y="1324947"/>
            <a:ext cx="9491306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zh-CN" altLang="en-US" sz="2400" dirty="0">
                <a:latin typeface="+mn-ea"/>
              </a:rPr>
              <a:t>不支持 </a:t>
            </a:r>
            <a:r>
              <a:rPr lang="en-US" altLang="zh-CN" sz="2400" dirty="0">
                <a:latin typeface="+mn-ea"/>
              </a:rPr>
              <a:t>TILER </a:t>
            </a:r>
            <a:r>
              <a:rPr lang="zh-CN" altLang="en-US" sz="2400" dirty="0">
                <a:latin typeface="+mn-ea"/>
              </a:rPr>
              <a:t>内存空间</a:t>
            </a:r>
            <a:endParaRPr lang="en-US" altLang="zh-CN" sz="2400" dirty="0">
              <a:latin typeface="+mn-ea"/>
            </a:endParaRPr>
          </a:p>
          <a:p>
            <a:pPr marL="342900" indent="-342900">
              <a:buAutoNum type="arabicPeriod"/>
            </a:pPr>
            <a:endParaRPr lang="en-US" altLang="zh-CN" sz="2400" dirty="0">
              <a:latin typeface="+mn-ea"/>
            </a:endParaRPr>
          </a:p>
          <a:p>
            <a:pPr marL="342900" indent="-342900">
              <a:buAutoNum type="arabicPeriod"/>
            </a:pPr>
            <a:r>
              <a:rPr lang="zh-CN" altLang="en-US" sz="2400" dirty="0">
                <a:latin typeface="+mn-ea"/>
              </a:rPr>
              <a:t>不支持 </a:t>
            </a:r>
            <a:r>
              <a:rPr lang="en-US" altLang="zh-CN" sz="2400" dirty="0">
                <a:latin typeface="+mn-ea"/>
              </a:rPr>
              <a:t>16 </a:t>
            </a:r>
            <a:r>
              <a:rPr lang="zh-CN" altLang="en-US" sz="2400" dirty="0">
                <a:latin typeface="+mn-ea"/>
              </a:rPr>
              <a:t>位 </a:t>
            </a:r>
            <a:r>
              <a:rPr lang="en-US" altLang="zh-CN" sz="2400" dirty="0">
                <a:latin typeface="+mn-ea"/>
              </a:rPr>
              <a:t>RAW </a:t>
            </a:r>
            <a:r>
              <a:rPr lang="zh-CN" altLang="en-US" sz="2400" dirty="0">
                <a:latin typeface="+mn-ea"/>
              </a:rPr>
              <a:t>采集</a:t>
            </a:r>
            <a:endParaRPr lang="en-US" altLang="zh-CN" sz="2400" dirty="0">
              <a:latin typeface="+mn-ea"/>
            </a:endParaRPr>
          </a:p>
          <a:p>
            <a:pPr marL="342900" indent="-342900">
              <a:buAutoNum type="arabicPeriod"/>
            </a:pPr>
            <a:endParaRPr lang="en-US" altLang="zh-CN" sz="2400" dirty="0">
              <a:latin typeface="+mn-ea"/>
            </a:endParaRPr>
          </a:p>
          <a:p>
            <a:pPr marL="342900" indent="-342900">
              <a:buAutoNum type="arabicPeriod"/>
            </a:pPr>
            <a:r>
              <a:rPr lang="zh-CN" altLang="en-US" sz="2400" dirty="0">
                <a:latin typeface="+mn-ea"/>
              </a:rPr>
              <a:t>不支持 </a:t>
            </a:r>
            <a:r>
              <a:rPr lang="en-US" altLang="zh-CN" sz="2400" dirty="0">
                <a:latin typeface="+mn-ea"/>
              </a:rPr>
              <a:t>YUV444 </a:t>
            </a:r>
            <a:r>
              <a:rPr lang="zh-CN" altLang="en-US" sz="2400" dirty="0">
                <a:latin typeface="+mn-ea"/>
              </a:rPr>
              <a:t>输入格式</a:t>
            </a:r>
            <a:endParaRPr lang="en-US" altLang="zh-CN" sz="2400" dirty="0">
              <a:latin typeface="+mn-ea"/>
            </a:endParaRPr>
          </a:p>
          <a:p>
            <a:pPr marL="342900" indent="-342900">
              <a:buAutoNum type="arabicPeriod"/>
            </a:pPr>
            <a:endParaRPr lang="en-US" altLang="zh-CN" sz="2400" dirty="0">
              <a:latin typeface="+mn-ea"/>
            </a:endParaRPr>
          </a:p>
          <a:p>
            <a:pPr marL="342900" indent="-342900">
              <a:buAutoNum type="arabicPeriod"/>
            </a:pPr>
            <a:r>
              <a:rPr lang="zh-CN" altLang="en-US" sz="2400" dirty="0">
                <a:latin typeface="+mn-ea"/>
              </a:rPr>
              <a:t>最大的输入分辨率为</a:t>
            </a:r>
            <a:r>
              <a:rPr lang="en-US" altLang="zh-CN" sz="2400" dirty="0">
                <a:latin typeface="+mn-ea"/>
              </a:rPr>
              <a:t>2048x1536</a:t>
            </a:r>
          </a:p>
          <a:p>
            <a:pPr marL="342900" indent="-342900">
              <a:buAutoNum type="arabicPeriod"/>
            </a:pPr>
            <a:endParaRPr lang="en-US" altLang="zh-CN" sz="2400" dirty="0">
              <a:latin typeface="+mn-ea"/>
            </a:endParaRPr>
          </a:p>
          <a:p>
            <a:pPr marL="342900" indent="-342900">
              <a:buAutoNum type="arabicPeriod"/>
            </a:pPr>
            <a:r>
              <a:rPr lang="zh-CN" altLang="en-US" sz="2400" dirty="0">
                <a:latin typeface="+mn-ea"/>
              </a:rPr>
              <a:t>不支持 </a:t>
            </a:r>
            <a:r>
              <a:rPr lang="en-US" altLang="zh-CN" sz="2400" dirty="0">
                <a:latin typeface="+mn-ea"/>
              </a:rPr>
              <a:t>Cropping </a:t>
            </a:r>
            <a:r>
              <a:rPr lang="en-US" altLang="zh-CN" sz="2400" dirty="0" err="1">
                <a:latin typeface="+mn-ea"/>
              </a:rPr>
              <a:t>ioctls</a:t>
            </a:r>
            <a:endParaRPr lang="zh-CN" altLang="en-US" sz="2400" dirty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1889900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3715</TotalTime>
  <Words>551</Words>
  <Application>Microsoft Office PowerPoint</Application>
  <PresentationFormat>宽屏</PresentationFormat>
  <Paragraphs>141</Paragraphs>
  <Slides>16</Slides>
  <Notes>16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16</vt:i4>
      </vt:variant>
    </vt:vector>
  </HeadingPairs>
  <TitlesOfParts>
    <vt:vector size="26" baseType="lpstr">
      <vt:lpstr>Aharoni</vt:lpstr>
      <vt:lpstr>方正姚体</vt:lpstr>
      <vt:lpstr>宋体</vt:lpstr>
      <vt:lpstr>微软雅黑</vt:lpstr>
      <vt:lpstr>Arial</vt:lpstr>
      <vt:lpstr>Calibri</vt:lpstr>
      <vt:lpstr>Calibri Light</vt:lpstr>
      <vt:lpstr>Impact</vt:lpstr>
      <vt:lpstr>Times New Roman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广州创龙电子科技有限公司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串口 UART</dc:title>
  <dc:creator>王斌</dc:creator>
  <cp:lastModifiedBy>weifeng Liang</cp:lastModifiedBy>
  <cp:revision>1457</cp:revision>
  <dcterms:created xsi:type="dcterms:W3CDTF">2015-05-05T08:02:00Z</dcterms:created>
  <dcterms:modified xsi:type="dcterms:W3CDTF">2017-08-27T12:26:56Z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2052-10.1.0.5975</vt:lpwstr>
  </property>
</Properties>
</file>