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7" r:id="rId2"/>
    <p:sldId id="404" r:id="rId3"/>
    <p:sldId id="259" r:id="rId4"/>
    <p:sldId id="262" r:id="rId5"/>
    <p:sldId id="261" r:id="rId6"/>
    <p:sldId id="455" r:id="rId7"/>
    <p:sldId id="444" r:id="rId8"/>
    <p:sldId id="433" r:id="rId9"/>
    <p:sldId id="411" r:id="rId10"/>
    <p:sldId id="445" r:id="rId11"/>
    <p:sldId id="446" r:id="rId12"/>
    <p:sldId id="447" r:id="rId13"/>
    <p:sldId id="448" r:id="rId14"/>
    <p:sldId id="458" r:id="rId15"/>
    <p:sldId id="425" r:id="rId16"/>
    <p:sldId id="454" r:id="rId17"/>
    <p:sldId id="457" r:id="rId18"/>
    <p:sldId id="440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900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896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00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52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2229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8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190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4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9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22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s.ti.com/mctools/esd/docs/openmp-dsp" TargetMode="External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://www.openmp.org/wp-content/uploads/OpenMP4.0.0.pdf" TargetMode="External"/><Relationship Id="rId4" Type="http://schemas.openxmlformats.org/officeDocument/2006/relationships/hyperlink" Target="http://processors.wiki.ti.com/index.php/OpenMP_Accelerator_Model_User's_Guid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96768" cy="1361582"/>
            <a:chOff x="0" y="2716812"/>
            <a:chExt cx="6134546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590972" y="2992784"/>
              <a:ext cx="3543574" cy="554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OpenMP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简介和开发教程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75626"/>
            <a:ext cx="5531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#pragma 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omp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target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03FF2B1-175C-4FBA-A578-E7E5C5752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291" y="1245996"/>
            <a:ext cx="8031983" cy="503422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C194BBA-C248-4E85-838A-71558858BCDD}"/>
              </a:ext>
            </a:extLst>
          </p:cNvPr>
          <p:cNvSpPr txBox="1"/>
          <p:nvPr/>
        </p:nvSpPr>
        <p:spPr>
          <a:xfrm>
            <a:off x="335902" y="1389116"/>
            <a:ext cx="27338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功能：</a:t>
            </a:r>
            <a:endParaRPr lang="en-US" altLang="zh-CN" sz="2400" dirty="0"/>
          </a:p>
          <a:p>
            <a:r>
              <a:rPr lang="zh-CN" altLang="en-US" sz="2400" dirty="0"/>
              <a:t>用于指定应该在目标设备上运行的代码区域</a:t>
            </a:r>
          </a:p>
        </p:txBody>
      </p:sp>
    </p:spTree>
    <p:extLst>
      <p:ext uri="{BB962C8B-B14F-4D97-AF65-F5344CB8AC3E}">
        <p14:creationId xmlns:p14="http://schemas.microsoft.com/office/powerpoint/2010/main" val="83302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75626"/>
            <a:ext cx="6408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#pragma 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omp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declare target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26740DF-4582-4A11-86A4-3F5A666CA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12" y="925513"/>
            <a:ext cx="8173249" cy="228558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1EDD9E7-6BFD-4A2C-9EB9-13F8C86045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12" y="3211096"/>
            <a:ext cx="8173249" cy="318210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D55C67AB-6A20-44BA-AAF0-5B9FDF8BFC6B}"/>
              </a:ext>
            </a:extLst>
          </p:cNvPr>
          <p:cNvSpPr txBox="1"/>
          <p:nvPr/>
        </p:nvSpPr>
        <p:spPr>
          <a:xfrm>
            <a:off x="335902" y="1389116"/>
            <a:ext cx="2733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功能：</a:t>
            </a:r>
            <a:endParaRPr lang="en-US" altLang="zh-CN" sz="2400" dirty="0"/>
          </a:p>
          <a:p>
            <a:r>
              <a:rPr lang="zh-CN" altLang="en-US" sz="2400" dirty="0"/>
              <a:t>指明变量或函数是映射到设备</a:t>
            </a:r>
          </a:p>
        </p:txBody>
      </p:sp>
    </p:spTree>
    <p:extLst>
      <p:ext uri="{BB962C8B-B14F-4D97-AF65-F5344CB8AC3E}">
        <p14:creationId xmlns:p14="http://schemas.microsoft.com/office/powerpoint/2010/main" val="19437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099" y="368300"/>
            <a:ext cx="5671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#pragma 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omp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target data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B4E4C1E-4F34-4103-9D91-7671709BB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54" y="1228570"/>
            <a:ext cx="8329403" cy="5164626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AEC3F300-257D-4C69-8558-897B6485DF70}"/>
              </a:ext>
            </a:extLst>
          </p:cNvPr>
          <p:cNvSpPr txBox="1"/>
          <p:nvPr/>
        </p:nvSpPr>
        <p:spPr>
          <a:xfrm>
            <a:off x="373224" y="1228570"/>
            <a:ext cx="2733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功能：</a:t>
            </a:r>
            <a:endParaRPr lang="en-US" altLang="zh-CN" sz="2400" dirty="0"/>
          </a:p>
          <a:p>
            <a:r>
              <a:rPr lang="zh-CN" altLang="en-US" sz="2400" dirty="0"/>
              <a:t>通过映射</a:t>
            </a:r>
            <a:r>
              <a:rPr lang="en-US" altLang="zh-CN" sz="2400" dirty="0"/>
              <a:t>host</a:t>
            </a:r>
            <a:r>
              <a:rPr lang="zh-CN" altLang="en-US" sz="2400" dirty="0"/>
              <a:t>的</a:t>
            </a:r>
            <a:r>
              <a:rPr lang="en-US" altLang="zh-CN" sz="2400" dirty="0"/>
              <a:t>buffer</a:t>
            </a:r>
            <a:r>
              <a:rPr lang="zh-CN" altLang="en-US" sz="2400" dirty="0"/>
              <a:t>到目标设备来创建设备的数据环境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1889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5419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#pragma 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omp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target update</a:t>
            </a:r>
          </a:p>
          <a:p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1C5925C-E8DD-4663-B8F8-E2798DE0C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63" y="1059740"/>
            <a:ext cx="8392564" cy="544625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8D481AA7-874E-47FA-A38D-4AAF77BF1FCE}"/>
              </a:ext>
            </a:extLst>
          </p:cNvPr>
          <p:cNvSpPr txBox="1"/>
          <p:nvPr/>
        </p:nvSpPr>
        <p:spPr>
          <a:xfrm>
            <a:off x="335902" y="1389116"/>
            <a:ext cx="27338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功能：</a:t>
            </a:r>
            <a:endParaRPr lang="en-US" altLang="zh-CN" sz="2400" dirty="0"/>
          </a:p>
          <a:p>
            <a:r>
              <a:rPr lang="zh-CN" altLang="en-US" sz="2400" dirty="0"/>
              <a:t>同步</a:t>
            </a:r>
            <a:r>
              <a:rPr lang="en-US" altLang="zh-CN" sz="2400" dirty="0"/>
              <a:t>host</a:t>
            </a:r>
            <a:r>
              <a:rPr lang="zh-CN" altLang="en-US" sz="2400" dirty="0"/>
              <a:t>、</a:t>
            </a:r>
            <a:r>
              <a:rPr lang="en-US" altLang="zh-CN" sz="2400" dirty="0"/>
              <a:t>device</a:t>
            </a:r>
            <a:r>
              <a:rPr lang="zh-CN" altLang="en-US" sz="2400" dirty="0"/>
              <a:t>的数据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6023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86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#pragma 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omp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parallel for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800E07B-103D-4089-8AFE-6B1FAD402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3" y="1245996"/>
            <a:ext cx="8524351" cy="503422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5F634286-89B2-41D1-AE19-9D6F2672BD7D}"/>
              </a:ext>
            </a:extLst>
          </p:cNvPr>
          <p:cNvSpPr txBox="1"/>
          <p:nvPr/>
        </p:nvSpPr>
        <p:spPr>
          <a:xfrm>
            <a:off x="298580" y="1245996"/>
            <a:ext cx="3107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功能：</a:t>
            </a:r>
            <a:endParaRPr lang="en-US" altLang="zh-CN" sz="2400" dirty="0"/>
          </a:p>
          <a:p>
            <a:r>
              <a:rPr lang="zh-CN" altLang="en-US" sz="2400" dirty="0"/>
              <a:t>将</a:t>
            </a:r>
            <a:r>
              <a:rPr lang="en-US" altLang="zh-CN" sz="2400" dirty="0"/>
              <a:t>for</a:t>
            </a:r>
            <a:r>
              <a:rPr lang="zh-CN" altLang="en-US" sz="2400" dirty="0"/>
              <a:t>循环分配到多个核心并行计算</a:t>
            </a:r>
          </a:p>
        </p:txBody>
      </p:sp>
    </p:spTree>
    <p:extLst>
      <p:ext uri="{BB962C8B-B14F-4D97-AF65-F5344CB8AC3E}">
        <p14:creationId xmlns:p14="http://schemas.microsoft.com/office/powerpoint/2010/main" val="275679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9685" y="1760220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35716" y="2951946"/>
            <a:ext cx="5756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OpenMP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案例讲解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4943" y="34290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254942" y="3429000"/>
            <a:ext cx="3487841" cy="238125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1637348" y="3027045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61938"/>
            <a:ext cx="4716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 </a:t>
            </a:r>
            <a:r>
              <a:rPr lang="en-US" altLang="zh-CN" sz="3200" b="1" dirty="0" err="1"/>
              <a:t>target_update</a:t>
            </a:r>
            <a:r>
              <a:rPr lang="en-US" altLang="zh-CN" sz="3200" b="1" dirty="0"/>
              <a:t> example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06290" y="1754155"/>
            <a:ext cx="9144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程序功能：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利用</a:t>
            </a:r>
            <a:r>
              <a:rPr lang="en-US" altLang="zh-CN" sz="2400" dirty="0">
                <a:latin typeface="+mn-ea"/>
              </a:rPr>
              <a:t>AM5728</a:t>
            </a:r>
            <a:r>
              <a:rPr lang="zh-CN" altLang="en-US" sz="2400" dirty="0">
                <a:latin typeface="+mn-ea"/>
              </a:rPr>
              <a:t>的两个</a:t>
            </a:r>
            <a:r>
              <a:rPr lang="en-US" altLang="zh-CN" sz="2400" dirty="0">
                <a:latin typeface="+mn-ea"/>
              </a:rPr>
              <a:t>DSP</a:t>
            </a:r>
            <a:r>
              <a:rPr lang="zh-CN" altLang="en-US" sz="2400" dirty="0">
                <a:latin typeface="+mn-ea"/>
              </a:rPr>
              <a:t>核心进行对两个数组进行并行求和，并将最后结果返回给</a:t>
            </a:r>
            <a:r>
              <a:rPr lang="en-US" altLang="zh-CN" sz="2400" dirty="0">
                <a:latin typeface="+mn-ea"/>
              </a:rPr>
              <a:t>A15</a:t>
            </a:r>
            <a:r>
              <a:rPr lang="zh-CN" altLang="en-US" sz="2400" dirty="0">
                <a:latin typeface="+mn-ea"/>
              </a:rPr>
              <a:t>核心。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05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214071"/>
            <a:ext cx="2947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参考资料</a:t>
            </a:r>
            <a:endParaRPr lang="en-US" altLang="zh-CN" sz="3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2015412" y="1193967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TI </a:t>
            </a:r>
            <a:r>
              <a:rPr lang="en-US" altLang="zh-CN" sz="2400" dirty="0" err="1"/>
              <a:t>OpenMP</a:t>
            </a:r>
            <a:r>
              <a:rPr lang="en-US" altLang="zh-CN" sz="2400" dirty="0"/>
              <a:t> DSP Wiki:</a:t>
            </a:r>
            <a:br>
              <a:rPr lang="en-US" altLang="zh-CN" sz="2400" dirty="0"/>
            </a:br>
            <a:r>
              <a:rPr lang="en-US" altLang="zh-CN" sz="2400" dirty="0">
                <a:hlinkClick r:id="rId3"/>
              </a:rPr>
              <a:t>http://downloads.ti.com/mctools/esd/docs/openmp-dsp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dirty="0"/>
          </a:p>
          <a:p>
            <a:r>
              <a:rPr lang="en-US" altLang="zh-CN" sz="2400" dirty="0" err="1"/>
              <a:t>OpenMP</a:t>
            </a:r>
            <a:r>
              <a:rPr lang="en-US" altLang="zh-CN" sz="2400" dirty="0"/>
              <a:t> Accelerator Model User's Guide:</a:t>
            </a:r>
          </a:p>
          <a:p>
            <a:r>
              <a:rPr lang="en-US" altLang="zh-CN" sz="2400" dirty="0">
                <a:hlinkClick r:id="rId4"/>
              </a:rPr>
              <a:t>http://processors.wiki.ti.com/index.php/OpenMP_Accelerator_Model_User%27s_Guide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 err="1"/>
              <a:t>OpenMP</a:t>
            </a:r>
            <a:r>
              <a:rPr lang="en-US" altLang="zh-CN" sz="2400" dirty="0"/>
              <a:t> Application Program Interface:</a:t>
            </a:r>
            <a:br>
              <a:rPr lang="en-US" altLang="zh-CN" sz="2400" dirty="0"/>
            </a:br>
            <a:r>
              <a:rPr lang="en-US" altLang="zh-CN" sz="2400" dirty="0">
                <a:hlinkClick r:id="rId5"/>
              </a:rPr>
              <a:t>http://www.openmp.org/wp-content/uploads/OpenMP4.0.0.pdf</a:t>
            </a:r>
            <a:endParaRPr lang="en-US" altLang="zh-CN" sz="2400" dirty="0"/>
          </a:p>
          <a:p>
            <a:endParaRPr lang="en-US" altLang="zh-CN" sz="2400" dirty="0"/>
          </a:p>
        </p:txBody>
      </p:sp>
      <p:pic>
        <p:nvPicPr>
          <p:cNvPr id="3" name="图形 2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88098" y="1021351"/>
            <a:ext cx="914400" cy="914400"/>
          </a:xfrm>
          <a:prstGeom prst="rect">
            <a:avLst/>
          </a:prstGeom>
        </p:spPr>
      </p:pic>
      <p:pic>
        <p:nvPicPr>
          <p:cNvPr id="14" name="图形 13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1012" y="2452885"/>
            <a:ext cx="914400" cy="914400"/>
          </a:xfrm>
          <a:prstGeom prst="rect">
            <a:avLst/>
          </a:prstGeom>
        </p:spPr>
      </p:pic>
      <p:pic>
        <p:nvPicPr>
          <p:cNvPr id="15" name="图形 14" descr="指向右边的反手食指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1012" y="42296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6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63777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1565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49395" y="2936875"/>
            <a:ext cx="827088" cy="828675"/>
            <a:chOff x="2655801" y="3904558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95470" y="17214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OpenMP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089842" y="307657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OpenMP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基本语法介绍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704080" y="4305935"/>
            <a:ext cx="827088" cy="828675"/>
            <a:chOff x="2655801" y="3904558"/>
            <a:chExt cx="828000" cy="828000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696267" y="4445635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OpenMP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1953" y="2872443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OpenMP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2105" y="3375025"/>
            <a:ext cx="3041430" cy="19859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OpenMP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基本知识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270ED5F-42D9-4769-B47E-EBD7BC7109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926" y="2414588"/>
            <a:ext cx="9639300" cy="41052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3A0B343-E3F4-4D06-96CA-664C0F2FC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090" y="1292800"/>
            <a:ext cx="3200400" cy="1143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13C7259-F86E-4B08-8F88-0EC7E25A0B9B}"/>
              </a:ext>
            </a:extLst>
          </p:cNvPr>
          <p:cNvSpPr txBox="1"/>
          <p:nvPr/>
        </p:nvSpPr>
        <p:spPr>
          <a:xfrm>
            <a:off x="153373" y="1292800"/>
            <a:ext cx="32377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共享内存并行编程 </a:t>
            </a:r>
            <a:r>
              <a:rPr lang="en-US" altLang="zh-CN" sz="2400" dirty="0">
                <a:latin typeface="+mn-ea"/>
              </a:rPr>
              <a:t>API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将程式并行化、多线程化的</a:t>
            </a:r>
            <a:r>
              <a:rPr lang="en-US" altLang="zh-CN" sz="2400" dirty="0">
                <a:latin typeface="+mn-ea"/>
              </a:rPr>
              <a:t>API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C/C++/Fortran</a:t>
            </a: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不能在非共享内存系统上使用</a:t>
            </a:r>
            <a:r>
              <a:rPr lang="en-US" altLang="zh-CN" sz="2400" dirty="0">
                <a:latin typeface="+mn-ea"/>
              </a:rPr>
              <a:t> 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OpenMP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两大模型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左大括号 4">
            <a:extLst>
              <a:ext uri="{FF2B5EF4-FFF2-40B4-BE49-F238E27FC236}">
                <a16:creationId xmlns:a16="http://schemas.microsoft.com/office/drawing/2014/main" id="{0AD7B8C7-EF82-4A3A-81FB-C8D3EF15E85D}"/>
              </a:ext>
            </a:extLst>
          </p:cNvPr>
          <p:cNvSpPr/>
          <p:nvPr/>
        </p:nvSpPr>
        <p:spPr>
          <a:xfrm>
            <a:off x="3632169" y="2003623"/>
            <a:ext cx="1376848" cy="297646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C8F181-99D7-4399-9E87-15BFBCAA8656}"/>
              </a:ext>
            </a:extLst>
          </p:cNvPr>
          <p:cNvSpPr txBox="1"/>
          <p:nvPr/>
        </p:nvSpPr>
        <p:spPr>
          <a:xfrm>
            <a:off x="2135188" y="3261022"/>
            <a:ext cx="2453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两大模型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7E58508-16C9-4CD1-B70C-8A927B0A1D61}"/>
              </a:ext>
            </a:extLst>
          </p:cNvPr>
          <p:cNvSpPr txBox="1"/>
          <p:nvPr/>
        </p:nvSpPr>
        <p:spPr>
          <a:xfrm>
            <a:off x="5105433" y="4749255"/>
            <a:ext cx="2453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内存模型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E34E109-44F7-4BEC-AE4E-23683E8A0BF5}"/>
              </a:ext>
            </a:extLst>
          </p:cNvPr>
          <p:cNvSpPr txBox="1"/>
          <p:nvPr/>
        </p:nvSpPr>
        <p:spPr>
          <a:xfrm>
            <a:off x="5105433" y="1772790"/>
            <a:ext cx="2453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执行模型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执行模型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476A52B9-F294-4C83-865F-5E02C09C5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294" y="1982768"/>
            <a:ext cx="6268154" cy="33528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68815C8-B43D-4967-9A3B-CCBFD94027CF}"/>
              </a:ext>
            </a:extLst>
          </p:cNvPr>
          <p:cNvSpPr txBox="1"/>
          <p:nvPr/>
        </p:nvSpPr>
        <p:spPr>
          <a:xfrm>
            <a:off x="230893" y="1982768"/>
            <a:ext cx="57780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</a:rPr>
              <a:t>1. </a:t>
            </a:r>
            <a:r>
              <a:rPr lang="zh-CN" altLang="en-US" sz="2400" dirty="0">
                <a:latin typeface="+mn-ea"/>
              </a:rPr>
              <a:t>主线程在遇到并行区域时会创建一组线程：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每个</a:t>
            </a:r>
            <a:r>
              <a:rPr lang="en-US" altLang="zh-CN" sz="2400" dirty="0">
                <a:latin typeface="+mn-ea"/>
              </a:rPr>
              <a:t>C66x</a:t>
            </a:r>
            <a:r>
              <a:rPr lang="zh-CN" altLang="en-US" sz="2400" dirty="0">
                <a:latin typeface="+mn-ea"/>
              </a:rPr>
              <a:t>核心运行一个</a:t>
            </a:r>
            <a:r>
              <a:rPr lang="en-US" altLang="zh-CN" sz="2400" dirty="0" err="1">
                <a:latin typeface="+mn-ea"/>
              </a:rPr>
              <a:t>OpenMP</a:t>
            </a:r>
            <a:r>
              <a:rPr lang="zh-CN" altLang="en-US" sz="2400" dirty="0">
                <a:latin typeface="+mn-ea"/>
              </a:rPr>
              <a:t>线程</a:t>
            </a:r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主线程在</a:t>
            </a:r>
            <a:r>
              <a:rPr lang="en-US" altLang="zh-CN" sz="2400" dirty="0">
                <a:latin typeface="+mn-ea"/>
              </a:rPr>
              <a:t>DSP1</a:t>
            </a:r>
            <a:r>
              <a:rPr lang="zh-CN" altLang="en-US" sz="2400" dirty="0">
                <a:latin typeface="+mn-ea"/>
              </a:rPr>
              <a:t>开始执行</a:t>
            </a: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DSP2</a:t>
            </a:r>
            <a:r>
              <a:rPr lang="zh-CN" altLang="en-US" sz="2400" dirty="0">
                <a:latin typeface="+mn-ea"/>
              </a:rPr>
              <a:t>是个工作者核心，参与执行并行区域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2. host</a:t>
            </a:r>
            <a:r>
              <a:rPr lang="zh-CN" altLang="en-US" sz="2400" dirty="0">
                <a:latin typeface="+mn-ea"/>
              </a:rPr>
              <a:t>加载目标区域代码到目标设备上，一直等待目标区域执行完成</a:t>
            </a:r>
          </a:p>
        </p:txBody>
      </p:sp>
    </p:spTree>
    <p:extLst>
      <p:ext uri="{BB962C8B-B14F-4D97-AF65-F5344CB8AC3E}">
        <p14:creationId xmlns:p14="http://schemas.microsoft.com/office/powerpoint/2010/main" val="797035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内存模型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9F0E1640-AA81-4242-AB59-522D5F25B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22" y="1651518"/>
            <a:ext cx="4724400" cy="25622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DC3BA49-EB6C-41C8-A0CD-9506447EF655}"/>
              </a:ext>
            </a:extLst>
          </p:cNvPr>
          <p:cNvSpPr txBox="1"/>
          <p:nvPr/>
        </p:nvSpPr>
        <p:spPr>
          <a:xfrm>
            <a:off x="251927" y="1651518"/>
            <a:ext cx="60835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每个设备，包括</a:t>
            </a:r>
            <a:r>
              <a:rPr lang="en-US" altLang="zh-CN" sz="2400" dirty="0">
                <a:latin typeface="+mn-ea"/>
              </a:rPr>
              <a:t>host</a:t>
            </a:r>
            <a:r>
              <a:rPr lang="zh-CN" altLang="en-US" sz="2400" dirty="0">
                <a:latin typeface="+mn-ea"/>
              </a:rPr>
              <a:t>设备都具有初始化的数据环境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不同数据环境中的变量可以共享存储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数据映射子句决定如何将主机设备的数据映射到目标设备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线程能够访问到共享内存区域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线程具有私有内存空间</a:t>
            </a:r>
          </a:p>
        </p:txBody>
      </p:sp>
    </p:spTree>
    <p:extLst>
      <p:ext uri="{BB962C8B-B14F-4D97-AF65-F5344CB8AC3E}">
        <p14:creationId xmlns:p14="http://schemas.microsoft.com/office/powerpoint/2010/main" val="18110428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38516" y="2858433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OpenMP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基本语法介绍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293706"/>
            <a:ext cx="4273387" cy="451524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290084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指令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E2A67B9-DFD2-4A8A-BFFE-944CC0F90B3A}"/>
              </a:ext>
            </a:extLst>
          </p:cNvPr>
          <p:cNvSpPr txBox="1"/>
          <p:nvPr/>
        </p:nvSpPr>
        <p:spPr>
          <a:xfrm>
            <a:off x="2010747" y="2855168"/>
            <a:ext cx="76044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• 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target</a:t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• 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declare target</a:t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• 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target data</a:t>
            </a:r>
            <a:br>
              <a:rPr lang="en-US" altLang="zh-CN" sz="3600" dirty="0">
                <a:latin typeface="+mn-ea"/>
              </a:rPr>
            </a:br>
            <a:r>
              <a:rPr lang="en-US" altLang="zh-CN" sz="3600" dirty="0">
                <a:latin typeface="+mn-ea"/>
              </a:rPr>
              <a:t>• 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target update</a:t>
            </a:r>
          </a:p>
          <a:p>
            <a:r>
              <a:rPr lang="en-US" altLang="zh-CN" sz="3600" dirty="0">
                <a:latin typeface="+mn-ea"/>
              </a:rPr>
              <a:t>• 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parallel for  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0198B1A-E84B-4D99-B0D3-C2DAE8FD8B69}"/>
              </a:ext>
            </a:extLst>
          </p:cNvPr>
          <p:cNvSpPr txBox="1"/>
          <p:nvPr/>
        </p:nvSpPr>
        <p:spPr>
          <a:xfrm>
            <a:off x="2010747" y="1404720"/>
            <a:ext cx="7176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+mn-ea"/>
              </a:rPr>
              <a:t>指令的基本格式：</a:t>
            </a:r>
            <a:endParaRPr lang="en-US" altLang="zh-CN" sz="3600" dirty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#pragma </a:t>
            </a:r>
            <a:r>
              <a:rPr lang="en-US" altLang="zh-CN" sz="3600" dirty="0" err="1">
                <a:latin typeface="+mn-ea"/>
              </a:rPr>
              <a:t>omp</a:t>
            </a:r>
            <a:r>
              <a:rPr lang="en-US" altLang="zh-CN" sz="3600" dirty="0">
                <a:latin typeface="+mn-ea"/>
              </a:rPr>
              <a:t> </a:t>
            </a:r>
            <a:r>
              <a:rPr lang="zh-CN" altLang="en-US" sz="3600" dirty="0">
                <a:latin typeface="+mn-ea"/>
              </a:rPr>
              <a:t>指令 </a:t>
            </a:r>
            <a:r>
              <a:rPr lang="en-US" altLang="zh-CN" sz="3600" dirty="0">
                <a:latin typeface="+mn-ea"/>
              </a:rPr>
              <a:t>[</a:t>
            </a:r>
            <a:r>
              <a:rPr lang="zh-CN" altLang="en-US" sz="3600" dirty="0">
                <a:latin typeface="+mn-ea"/>
              </a:rPr>
              <a:t>子句</a:t>
            </a:r>
            <a:r>
              <a:rPr lang="en-US" altLang="zh-CN" sz="3600" dirty="0">
                <a:latin typeface="+mn-ea"/>
              </a:rPr>
              <a:t>[</a:t>
            </a:r>
            <a:r>
              <a:rPr lang="zh-CN" altLang="en-US" sz="3600" dirty="0">
                <a:latin typeface="+mn-ea"/>
              </a:rPr>
              <a:t>子句</a:t>
            </a:r>
            <a:r>
              <a:rPr lang="en-US" altLang="zh-CN" sz="3600" dirty="0">
                <a:latin typeface="+mn-ea"/>
              </a:rPr>
              <a:t>]…]</a:t>
            </a:r>
            <a:endParaRPr lang="zh-CN" altLang="en-US" sz="36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399</Words>
  <Application>Microsoft Office PowerPoint</Application>
  <PresentationFormat>宽屏</PresentationFormat>
  <Paragraphs>127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1450</cp:revision>
  <dcterms:created xsi:type="dcterms:W3CDTF">2015-05-05T08:02:00Z</dcterms:created>
  <dcterms:modified xsi:type="dcterms:W3CDTF">2017-09-03T08:04:32Z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