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7" r:id="rId2"/>
    <p:sldId id="404" r:id="rId3"/>
    <p:sldId id="259" r:id="rId4"/>
    <p:sldId id="262" r:id="rId5"/>
    <p:sldId id="430" r:id="rId6"/>
    <p:sldId id="422" r:id="rId7"/>
    <p:sldId id="261" r:id="rId8"/>
    <p:sldId id="414" r:id="rId9"/>
    <p:sldId id="353" r:id="rId10"/>
    <p:sldId id="423" r:id="rId11"/>
    <p:sldId id="264" r:id="rId12"/>
    <p:sldId id="411" r:id="rId13"/>
    <p:sldId id="420" r:id="rId14"/>
    <p:sldId id="425" r:id="rId15"/>
    <p:sldId id="424" r:id="rId16"/>
    <p:sldId id="426" r:id="rId17"/>
    <p:sldId id="421" r:id="rId18"/>
    <p:sldId id="427" r:id="rId19"/>
    <p:sldId id="428" r:id="rId20"/>
    <p:sldId id="429" r:id="rId21"/>
    <p:sldId id="413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52" autoAdjust="0"/>
    <p:restoredTop sz="94645" autoAdjust="0"/>
  </p:normalViewPr>
  <p:slideViewPr>
    <p:cSldViewPr snapToGrid="0">
      <p:cViewPr varScale="1">
        <p:scale>
          <a:sx n="82" d="100"/>
          <a:sy n="82" d="100"/>
        </p:scale>
        <p:origin x="552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79988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3041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8629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212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5203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53291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80908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675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5145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598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829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4197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2017/2/28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2017/2/28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2017/2/28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54358" y="2716211"/>
            <a:ext cx="6718041" cy="1361582"/>
            <a:chOff x="0" y="2716812"/>
            <a:chExt cx="6189630" cy="1361673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670001" y="2771426"/>
              <a:ext cx="3519629" cy="101573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125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DM8148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</a:t>
              </a: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DM8127 ISS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框架讲解</a:t>
              </a:r>
              <a:endParaRPr 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ISS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特性</a:t>
            </a:r>
            <a:endParaRPr 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7747" y="1740456"/>
            <a:ext cx="1095413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latin typeface="+mn-ea"/>
              </a:rPr>
              <a:t>4.</a:t>
            </a:r>
            <a:r>
              <a:rPr lang="zh-CN" altLang="en-US" sz="3600" dirty="0">
                <a:latin typeface="+mn-ea"/>
              </a:rPr>
              <a:t>视频录像时支持捕捉静止图像</a:t>
            </a:r>
            <a:endParaRPr lang="en-US" altLang="zh-CN" sz="3600" dirty="0">
              <a:latin typeface="+mn-ea"/>
            </a:endParaRPr>
          </a:p>
          <a:p>
            <a:endParaRPr lang="en-US" altLang="zh-CN" sz="3600" dirty="0">
              <a:latin typeface="+mn-ea"/>
            </a:endParaRPr>
          </a:p>
          <a:p>
            <a:r>
              <a:rPr lang="en-US" altLang="zh-CN" sz="3600" dirty="0">
                <a:latin typeface="+mn-ea"/>
              </a:rPr>
              <a:t>5.128</a:t>
            </a:r>
            <a:r>
              <a:rPr lang="zh-CN" altLang="en-US" sz="3600" dirty="0">
                <a:latin typeface="+mn-ea"/>
              </a:rPr>
              <a:t>位宽的图像数据网络</a:t>
            </a:r>
            <a:endParaRPr lang="en-US" altLang="zh-CN" sz="3600" dirty="0">
              <a:latin typeface="+mn-ea"/>
            </a:endParaRPr>
          </a:p>
          <a:p>
            <a:endParaRPr lang="en-US" altLang="zh-CN" sz="3600" dirty="0">
              <a:latin typeface="+mn-ea"/>
            </a:endParaRPr>
          </a:p>
          <a:p>
            <a:r>
              <a:rPr lang="en-US" altLang="zh-CN" sz="3600" dirty="0">
                <a:latin typeface="+mn-ea"/>
              </a:rPr>
              <a:t>6.16</a:t>
            </a:r>
            <a:r>
              <a:rPr lang="zh-CN" altLang="en-US" sz="3600" dirty="0">
                <a:latin typeface="+mn-ea"/>
              </a:rPr>
              <a:t>位的并行接口，高达 </a:t>
            </a:r>
            <a:r>
              <a:rPr lang="en-US" altLang="zh-CN" sz="3600" dirty="0">
                <a:latin typeface="+mn-ea"/>
              </a:rPr>
              <a:t>162MPix/s </a:t>
            </a:r>
            <a:r>
              <a:rPr lang="zh-CN" altLang="en-US" sz="3600" dirty="0">
                <a:latin typeface="+mn-ea"/>
              </a:rPr>
              <a:t>的吞吐量，支持              </a:t>
            </a:r>
            <a:r>
              <a:rPr lang="en-US" altLang="zh-CN" sz="3600" dirty="0">
                <a:latin typeface="+mn-ea"/>
              </a:rPr>
              <a:t>BT656</a:t>
            </a:r>
            <a:r>
              <a:rPr lang="zh-CN" altLang="en-US" sz="3600" dirty="0">
                <a:latin typeface="+mn-ea"/>
              </a:rPr>
              <a:t>和</a:t>
            </a:r>
            <a:r>
              <a:rPr lang="en-US" altLang="zh-CN" sz="3600" dirty="0">
                <a:latin typeface="+mn-ea"/>
              </a:rPr>
              <a:t>SYNC</a:t>
            </a:r>
            <a:r>
              <a:rPr lang="zh-CN" altLang="en-US" sz="3600" dirty="0">
                <a:latin typeface="+mn-ea"/>
              </a:rPr>
              <a:t>模式</a:t>
            </a:r>
            <a:endParaRPr lang="en-US" altLang="zh-CN" sz="3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9040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46450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ISS Interfaces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293706"/>
            <a:ext cx="3480285" cy="261257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3115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ISS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接口示意图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718" y="936327"/>
            <a:ext cx="7793583" cy="55835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204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ISS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接口特性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71600" y="1184988"/>
            <a:ext cx="9517224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+mn-ea"/>
              </a:rPr>
              <a:t>系统接口和互连接口：</a:t>
            </a:r>
            <a:endParaRPr lang="en-US" altLang="zh-CN" sz="3600" dirty="0">
              <a:latin typeface="+mn-ea"/>
            </a:endParaRPr>
          </a:p>
          <a:p>
            <a:endParaRPr lang="en-US" altLang="zh-CN" sz="3600" dirty="0">
              <a:latin typeface="+mn-ea"/>
            </a:endParaRPr>
          </a:p>
          <a:p>
            <a:r>
              <a:rPr lang="en-US" altLang="zh-CN" sz="3600" dirty="0">
                <a:latin typeface="+mn-ea"/>
              </a:rPr>
              <a:t>1.</a:t>
            </a:r>
            <a:r>
              <a:rPr lang="zh-CN" altLang="en-US" sz="3600" dirty="0">
                <a:latin typeface="+mn-ea"/>
              </a:rPr>
              <a:t>两个</a:t>
            </a:r>
            <a:r>
              <a:rPr lang="en-US" altLang="zh-CN" sz="3600" dirty="0">
                <a:latin typeface="+mn-ea"/>
              </a:rPr>
              <a:t>32</a:t>
            </a:r>
            <a:r>
              <a:rPr lang="zh-CN" altLang="en-US" sz="3600" dirty="0">
                <a:latin typeface="+mn-ea"/>
              </a:rPr>
              <a:t>位宽的配置接口，一个接</a:t>
            </a:r>
            <a:r>
              <a:rPr lang="en-US" altLang="zh-CN" sz="3600" dirty="0">
                <a:latin typeface="+mn-ea"/>
              </a:rPr>
              <a:t>M3</a:t>
            </a:r>
            <a:r>
              <a:rPr lang="zh-CN" altLang="en-US" sz="3600" dirty="0">
                <a:latin typeface="+mn-ea"/>
              </a:rPr>
              <a:t>的</a:t>
            </a:r>
            <a:r>
              <a:rPr lang="en-US" altLang="zh-CN" sz="3600" dirty="0">
                <a:latin typeface="+mn-ea"/>
              </a:rPr>
              <a:t>MPU(</a:t>
            </a:r>
            <a:r>
              <a:rPr lang="zh-CN" altLang="en-US" sz="3600" dirty="0">
                <a:latin typeface="+mn-ea"/>
              </a:rPr>
              <a:t>同步模式</a:t>
            </a:r>
            <a:r>
              <a:rPr lang="en-US" altLang="zh-CN" sz="3600" dirty="0">
                <a:latin typeface="+mn-ea"/>
              </a:rPr>
              <a:t>)</a:t>
            </a:r>
            <a:r>
              <a:rPr lang="zh-CN" altLang="en-US" sz="3600" dirty="0">
                <a:latin typeface="+mn-ea"/>
              </a:rPr>
              <a:t>，一个接</a:t>
            </a:r>
            <a:r>
              <a:rPr lang="en-US" altLang="zh-CN" sz="3600" dirty="0">
                <a:latin typeface="+mn-ea"/>
              </a:rPr>
              <a:t>A8</a:t>
            </a:r>
            <a:r>
              <a:rPr lang="zh-CN" altLang="en-US" sz="3600" dirty="0">
                <a:latin typeface="+mn-ea"/>
              </a:rPr>
              <a:t>的</a:t>
            </a:r>
            <a:r>
              <a:rPr lang="en-US" altLang="zh-CN" sz="3600" dirty="0">
                <a:latin typeface="+mn-ea"/>
              </a:rPr>
              <a:t>MPU</a:t>
            </a:r>
            <a:r>
              <a:rPr lang="zh-CN" altLang="en-US" sz="3600" dirty="0">
                <a:latin typeface="+mn-ea"/>
              </a:rPr>
              <a:t>和</a:t>
            </a:r>
            <a:r>
              <a:rPr lang="en-US" altLang="zh-CN" sz="3600" dirty="0">
                <a:latin typeface="+mn-ea"/>
              </a:rPr>
              <a:t>EDMA(</a:t>
            </a:r>
            <a:r>
              <a:rPr lang="zh-CN" altLang="en-US" sz="3600" dirty="0">
                <a:latin typeface="+mn-ea"/>
              </a:rPr>
              <a:t>异步模式</a:t>
            </a:r>
            <a:r>
              <a:rPr lang="en-US" altLang="zh-CN" sz="3600" dirty="0">
                <a:latin typeface="+mn-ea"/>
              </a:rPr>
              <a:t>)</a:t>
            </a:r>
          </a:p>
          <a:p>
            <a:endParaRPr lang="en-US" altLang="zh-CN" sz="3600" dirty="0">
              <a:latin typeface="+mn-ea"/>
            </a:endParaRPr>
          </a:p>
          <a:p>
            <a:r>
              <a:rPr lang="en-US" altLang="zh-CN" sz="3600" dirty="0">
                <a:latin typeface="+mn-ea"/>
              </a:rPr>
              <a:t>2.128</a:t>
            </a:r>
            <a:r>
              <a:rPr lang="zh-CN" altLang="en-US" sz="3600" dirty="0">
                <a:latin typeface="+mn-ea"/>
              </a:rPr>
              <a:t>位数据接口和</a:t>
            </a:r>
            <a:r>
              <a:rPr lang="en-US" altLang="zh-CN" sz="3600" dirty="0">
                <a:latin typeface="+mn-ea"/>
              </a:rPr>
              <a:t>L3</a:t>
            </a:r>
            <a:r>
              <a:rPr lang="zh-CN" altLang="en-US" sz="3600" dirty="0">
                <a:latin typeface="+mn-ea"/>
              </a:rPr>
              <a:t>相连（异步模式）</a:t>
            </a:r>
            <a:endParaRPr lang="en-US" altLang="zh-CN" sz="3600" dirty="0">
              <a:latin typeface="+mn-ea"/>
            </a:endParaRPr>
          </a:p>
          <a:p>
            <a:endParaRPr lang="en-US" altLang="zh-CN" sz="3600" dirty="0">
              <a:latin typeface="+mn-ea"/>
            </a:endParaRPr>
          </a:p>
          <a:p>
            <a:r>
              <a:rPr lang="en-US" altLang="zh-CN" sz="3600" dirty="0">
                <a:latin typeface="+mn-ea"/>
              </a:rPr>
              <a:t>3.BTE/CBUFF/TCTRL</a:t>
            </a:r>
          </a:p>
          <a:p>
            <a:endParaRPr lang="en-US" altLang="zh-CN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6272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204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ISS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接口特性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71600" y="1184988"/>
            <a:ext cx="9517224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latin typeface="+mn-ea"/>
              </a:rPr>
              <a:t>CSI2</a:t>
            </a:r>
            <a:r>
              <a:rPr lang="zh-CN" altLang="en-US" sz="3600" dirty="0">
                <a:latin typeface="+mn-ea"/>
              </a:rPr>
              <a:t>接口：</a:t>
            </a:r>
            <a:endParaRPr lang="en-US" altLang="zh-CN" sz="3600" dirty="0">
              <a:latin typeface="+mn-ea"/>
            </a:endParaRPr>
          </a:p>
          <a:p>
            <a:endParaRPr lang="en-US" altLang="zh-CN" sz="3600" dirty="0">
              <a:latin typeface="+mn-ea"/>
            </a:endParaRPr>
          </a:p>
          <a:p>
            <a:r>
              <a:rPr lang="en-US" altLang="zh-CN" sz="3600" dirty="0">
                <a:latin typeface="+mn-ea"/>
              </a:rPr>
              <a:t>1.</a:t>
            </a:r>
            <a:r>
              <a:rPr lang="zh-CN" altLang="en-US" sz="3600" dirty="0">
                <a:latin typeface="+mn-ea"/>
              </a:rPr>
              <a:t>最大支持</a:t>
            </a:r>
            <a:r>
              <a:rPr lang="en-US" altLang="zh-CN" sz="3600" dirty="0">
                <a:latin typeface="+mn-ea"/>
              </a:rPr>
              <a:t>4</a:t>
            </a:r>
            <a:r>
              <a:rPr lang="zh-CN" altLang="en-US" sz="3600" dirty="0">
                <a:latin typeface="+mn-ea"/>
              </a:rPr>
              <a:t>条数据</a:t>
            </a:r>
            <a:r>
              <a:rPr lang="en-US" altLang="zh-CN" sz="3600" dirty="0">
                <a:latin typeface="+mn-ea"/>
              </a:rPr>
              <a:t>lane,</a:t>
            </a:r>
            <a:r>
              <a:rPr lang="zh-CN" altLang="en-US" sz="3600" dirty="0">
                <a:latin typeface="+mn-ea"/>
              </a:rPr>
              <a:t>每条数据</a:t>
            </a:r>
            <a:r>
              <a:rPr lang="en-US" altLang="zh-CN" sz="3600" dirty="0">
                <a:latin typeface="+mn-ea"/>
              </a:rPr>
              <a:t>lane</a:t>
            </a:r>
            <a:r>
              <a:rPr lang="zh-CN" altLang="en-US" sz="3600" dirty="0">
                <a:latin typeface="+mn-ea"/>
              </a:rPr>
              <a:t>最高速度为</a:t>
            </a:r>
            <a:r>
              <a:rPr lang="en-US" altLang="zh-CN" sz="3600" dirty="0">
                <a:latin typeface="+mn-ea"/>
              </a:rPr>
              <a:t>1Gbps</a:t>
            </a:r>
          </a:p>
          <a:p>
            <a:endParaRPr lang="en-US" altLang="zh-CN" sz="3600" dirty="0">
              <a:latin typeface="+mn-ea"/>
            </a:endParaRPr>
          </a:p>
          <a:p>
            <a:r>
              <a:rPr lang="en-US" altLang="zh-CN" sz="3600" dirty="0">
                <a:latin typeface="+mn-ea"/>
              </a:rPr>
              <a:t>2.</a:t>
            </a:r>
            <a:r>
              <a:rPr lang="zh-CN" altLang="en-US" sz="3600" dirty="0">
                <a:latin typeface="+mn-ea"/>
              </a:rPr>
              <a:t>支持</a:t>
            </a:r>
            <a:r>
              <a:rPr lang="en-US" altLang="zh-CN" sz="3600" dirty="0">
                <a:latin typeface="+mn-ea"/>
              </a:rPr>
              <a:t>DPCM</a:t>
            </a:r>
            <a:r>
              <a:rPr lang="zh-CN" altLang="en-US" sz="3600" dirty="0">
                <a:latin typeface="+mn-ea"/>
              </a:rPr>
              <a:t>解压缩</a:t>
            </a:r>
            <a:endParaRPr lang="en-US" altLang="zh-CN" sz="3600" dirty="0">
              <a:latin typeface="+mn-ea"/>
            </a:endParaRPr>
          </a:p>
          <a:p>
            <a:endParaRPr lang="en-US" altLang="zh-CN" sz="3600" dirty="0">
              <a:latin typeface="+mn-ea"/>
            </a:endParaRPr>
          </a:p>
          <a:p>
            <a:r>
              <a:rPr lang="en-US" altLang="zh-CN" sz="3600" dirty="0">
                <a:latin typeface="+mn-ea"/>
              </a:rPr>
              <a:t>3.</a:t>
            </a:r>
            <a:r>
              <a:rPr lang="zh-CN" altLang="en-US" sz="3600" dirty="0">
                <a:latin typeface="+mn-ea"/>
              </a:rPr>
              <a:t>支持图像剪裁、</a:t>
            </a:r>
            <a:r>
              <a:rPr lang="en-US" altLang="zh-CN" sz="3600" dirty="0">
                <a:latin typeface="+mn-ea"/>
              </a:rPr>
              <a:t>A-law</a:t>
            </a:r>
            <a:r>
              <a:rPr lang="zh-CN" altLang="en-US" sz="3600" dirty="0">
                <a:latin typeface="+mn-ea"/>
              </a:rPr>
              <a:t>和</a:t>
            </a:r>
            <a:r>
              <a:rPr lang="en-US" altLang="zh-CN" sz="3600" dirty="0">
                <a:latin typeface="+mn-ea"/>
              </a:rPr>
              <a:t>DPCM</a:t>
            </a:r>
            <a:r>
              <a:rPr lang="zh-CN" altLang="en-US" sz="3600" dirty="0">
                <a:latin typeface="+mn-ea"/>
              </a:rPr>
              <a:t>压缩</a:t>
            </a:r>
            <a:endParaRPr lang="en-US" altLang="zh-CN" sz="3600" dirty="0">
              <a:latin typeface="+mn-ea"/>
            </a:endParaRPr>
          </a:p>
          <a:p>
            <a:endParaRPr lang="en-US" altLang="zh-CN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7412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204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ISS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接口特性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99592" y="1504748"/>
            <a:ext cx="951722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latin typeface="+mn-ea"/>
              </a:rPr>
              <a:t>CPI</a:t>
            </a:r>
            <a:r>
              <a:rPr lang="zh-CN" altLang="en-US" sz="3600" dirty="0">
                <a:latin typeface="+mn-ea"/>
              </a:rPr>
              <a:t>接口：</a:t>
            </a:r>
            <a:endParaRPr lang="en-US" altLang="zh-CN" sz="3600" dirty="0">
              <a:latin typeface="+mn-ea"/>
            </a:endParaRPr>
          </a:p>
          <a:p>
            <a:endParaRPr lang="en-US" altLang="zh-CN" sz="3600" dirty="0">
              <a:latin typeface="+mn-ea"/>
            </a:endParaRPr>
          </a:p>
          <a:p>
            <a:r>
              <a:rPr lang="en-US" altLang="zh-CN" sz="3600" dirty="0">
                <a:latin typeface="+mn-ea"/>
              </a:rPr>
              <a:t>1.16</a:t>
            </a:r>
            <a:r>
              <a:rPr lang="zh-CN" altLang="en-US" sz="3600" dirty="0">
                <a:latin typeface="+mn-ea"/>
              </a:rPr>
              <a:t>位</a:t>
            </a:r>
            <a:endParaRPr lang="en-US" altLang="zh-CN" sz="3600" dirty="0">
              <a:latin typeface="+mn-ea"/>
            </a:endParaRPr>
          </a:p>
          <a:p>
            <a:endParaRPr lang="en-US" altLang="zh-CN" sz="3600" dirty="0">
              <a:latin typeface="+mn-ea"/>
            </a:endParaRPr>
          </a:p>
          <a:p>
            <a:r>
              <a:rPr lang="en-US" altLang="zh-CN" sz="3600" dirty="0">
                <a:latin typeface="+mn-ea"/>
              </a:rPr>
              <a:t>2.</a:t>
            </a:r>
            <a:r>
              <a:rPr lang="zh-CN" altLang="en-US" sz="3600" dirty="0">
                <a:latin typeface="+mn-ea"/>
              </a:rPr>
              <a:t>高达</a:t>
            </a:r>
            <a:r>
              <a:rPr lang="en-US" altLang="zh-CN" sz="3600" dirty="0">
                <a:latin typeface="+mn-ea"/>
              </a:rPr>
              <a:t> 162 </a:t>
            </a:r>
            <a:r>
              <a:rPr lang="en-US" altLang="zh-CN" sz="3600" dirty="0" err="1">
                <a:latin typeface="+mn-ea"/>
              </a:rPr>
              <a:t>MPix</a:t>
            </a:r>
            <a:r>
              <a:rPr lang="en-US" altLang="zh-CN" sz="3600" dirty="0">
                <a:latin typeface="+mn-ea"/>
              </a:rPr>
              <a:t>/s</a:t>
            </a:r>
          </a:p>
          <a:p>
            <a:br>
              <a:rPr lang="en-US" altLang="zh-CN" sz="3600" dirty="0">
                <a:latin typeface="+mn-ea"/>
              </a:rPr>
            </a:br>
            <a:r>
              <a:rPr lang="en-US" altLang="zh-CN" sz="3600" dirty="0">
                <a:latin typeface="+mn-ea"/>
              </a:rPr>
              <a:t>3.</a:t>
            </a:r>
            <a:r>
              <a:rPr lang="zh-CN" altLang="en-US" sz="3600" dirty="0">
                <a:latin typeface="+mn-ea"/>
              </a:rPr>
              <a:t>支持</a:t>
            </a:r>
            <a:r>
              <a:rPr lang="en-US" altLang="zh-CN" sz="3600" dirty="0">
                <a:latin typeface="+mn-ea"/>
              </a:rPr>
              <a:t>BT656</a:t>
            </a:r>
            <a:r>
              <a:rPr lang="zh-CN" altLang="en-US" sz="3600" dirty="0">
                <a:latin typeface="+mn-ea"/>
              </a:rPr>
              <a:t>和</a:t>
            </a:r>
            <a:r>
              <a:rPr lang="en-US" altLang="zh-CN" sz="3600" dirty="0">
                <a:latin typeface="+mn-ea"/>
              </a:rPr>
              <a:t>SYNC</a:t>
            </a:r>
            <a:r>
              <a:rPr lang="zh-CN" altLang="en-US" sz="3600" dirty="0">
                <a:latin typeface="+mn-ea"/>
              </a:rPr>
              <a:t>模式</a:t>
            </a:r>
            <a:r>
              <a:rPr lang="en-US" altLang="zh-CN" sz="3600" dirty="0">
                <a:latin typeface="+mn-ea"/>
              </a:rPr>
              <a:t> </a:t>
            </a:r>
            <a:br>
              <a:rPr lang="en-US" altLang="zh-CN" sz="2800" dirty="0"/>
            </a:br>
            <a:endParaRPr lang="en-US" altLang="zh-CN" sz="2800" dirty="0">
              <a:latin typeface="+mn-ea"/>
            </a:endParaRPr>
          </a:p>
          <a:p>
            <a:endParaRPr lang="en-US" altLang="zh-CN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93514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16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204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ISS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接口特性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0935" y="1458752"/>
            <a:ext cx="916266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+mn-ea"/>
              </a:rPr>
              <a:t>系统内存</a:t>
            </a:r>
            <a:r>
              <a:rPr lang="en-US" altLang="zh-CN" sz="3600" dirty="0">
                <a:latin typeface="+mn-ea"/>
              </a:rPr>
              <a:t>read back</a:t>
            </a:r>
            <a:r>
              <a:rPr lang="zh-CN" altLang="en-US" sz="3600" dirty="0">
                <a:latin typeface="+mn-ea"/>
              </a:rPr>
              <a:t>接口：</a:t>
            </a:r>
            <a:endParaRPr lang="en-US" altLang="zh-CN" sz="3600" dirty="0">
              <a:latin typeface="+mn-ea"/>
            </a:endParaRPr>
          </a:p>
          <a:p>
            <a:endParaRPr lang="en-US" altLang="zh-CN" sz="3600" dirty="0">
              <a:latin typeface="+mn-ea"/>
            </a:endParaRPr>
          </a:p>
          <a:p>
            <a:r>
              <a:rPr lang="en-US" altLang="zh-CN" sz="3600" dirty="0">
                <a:latin typeface="+mn-ea"/>
              </a:rPr>
              <a:t>1.</a:t>
            </a:r>
            <a:r>
              <a:rPr lang="zh-CN" altLang="en-US" sz="3600" dirty="0">
                <a:latin typeface="+mn-ea"/>
              </a:rPr>
              <a:t>支持</a:t>
            </a:r>
            <a:r>
              <a:rPr lang="pl-PL" altLang="zh-CN" sz="3600" dirty="0">
                <a:latin typeface="+mn-ea"/>
              </a:rPr>
              <a:t>RAW</a:t>
            </a:r>
            <a:r>
              <a:rPr lang="en-US" altLang="zh-CN" sz="3600" dirty="0">
                <a:latin typeface="+mn-ea"/>
              </a:rPr>
              <a:t> </a:t>
            </a:r>
            <a:r>
              <a:rPr lang="pl-PL" altLang="zh-CN" sz="3600" dirty="0">
                <a:latin typeface="+mn-ea"/>
              </a:rPr>
              <a:t>6,7,8,10,12,14,16 </a:t>
            </a:r>
            <a:r>
              <a:rPr lang="zh-CN" altLang="en-US" sz="3600" dirty="0">
                <a:latin typeface="+mn-ea"/>
              </a:rPr>
              <a:t>格式</a:t>
            </a:r>
            <a:endParaRPr lang="en-US" altLang="zh-CN" sz="3600" dirty="0">
              <a:latin typeface="+mn-ea"/>
            </a:endParaRPr>
          </a:p>
          <a:p>
            <a:endParaRPr lang="en-US" altLang="zh-CN" sz="3600" dirty="0">
              <a:latin typeface="+mn-ea"/>
            </a:endParaRPr>
          </a:p>
          <a:p>
            <a:r>
              <a:rPr lang="en-US" altLang="zh-CN" sz="3600" dirty="0">
                <a:latin typeface="+mn-ea"/>
              </a:rPr>
              <a:t>2.DPCM(</a:t>
            </a:r>
            <a:r>
              <a:rPr lang="zh-CN" altLang="en-US" sz="3600" dirty="0">
                <a:latin typeface="+mn-ea"/>
              </a:rPr>
              <a:t>差分脉冲编码调制</a:t>
            </a:r>
            <a:r>
              <a:rPr lang="en-US" altLang="zh-CN" sz="3600" dirty="0">
                <a:latin typeface="+mn-ea"/>
              </a:rPr>
              <a:t>)</a:t>
            </a:r>
            <a:r>
              <a:rPr lang="zh-CN" altLang="en-US" sz="3600" dirty="0">
                <a:latin typeface="+mn-ea"/>
              </a:rPr>
              <a:t>和</a:t>
            </a:r>
            <a:r>
              <a:rPr lang="en-US" altLang="zh-CN" sz="3600" dirty="0">
                <a:latin typeface="+mn-ea"/>
              </a:rPr>
              <a:t>A-law</a:t>
            </a:r>
            <a:r>
              <a:rPr lang="zh-CN" altLang="en-US" sz="3600" dirty="0">
                <a:latin typeface="+mn-ea"/>
              </a:rPr>
              <a:t>解压缩</a:t>
            </a:r>
            <a:endParaRPr lang="en-US" altLang="zh-CN" sz="3600" dirty="0">
              <a:latin typeface="+mn-ea"/>
            </a:endParaRPr>
          </a:p>
          <a:p>
            <a:endParaRPr lang="en-US" altLang="zh-CN" sz="3600" dirty="0">
              <a:latin typeface="+mn-ea"/>
            </a:endParaRPr>
          </a:p>
          <a:p>
            <a:r>
              <a:rPr lang="en-US" altLang="zh-CN" sz="3600" dirty="0">
                <a:latin typeface="+mn-ea"/>
              </a:rPr>
              <a:t>3.</a:t>
            </a:r>
            <a:r>
              <a:rPr lang="zh-CN" altLang="en-US" sz="3600" dirty="0">
                <a:latin typeface="+mn-ea"/>
              </a:rPr>
              <a:t>支持未压缩和已压缩的数据图像剪裁</a:t>
            </a:r>
            <a:br>
              <a:rPr lang="pl-PL" altLang="zh-CN" sz="3600" dirty="0">
                <a:latin typeface="+mn-ea"/>
              </a:rPr>
            </a:br>
            <a:endParaRPr lang="en-US" altLang="zh-CN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58290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52064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Image Signal Processor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29000"/>
            <a:ext cx="5066490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</a:p>
        </p:txBody>
      </p: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5411788" y="3293706"/>
            <a:ext cx="5066490" cy="251927"/>
            <a:chOff x="3649980" y="3375660"/>
            <a:chExt cx="4663440" cy="108000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300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3115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ISP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示意图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180" y="1098419"/>
            <a:ext cx="6858000" cy="5421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711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204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ISP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特性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99592" y="1504748"/>
            <a:ext cx="951722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latin typeface="+mn-ea"/>
              </a:rPr>
              <a:t>1.</a:t>
            </a:r>
            <a:r>
              <a:rPr lang="zh-CN" altLang="en-US" sz="3600" dirty="0">
                <a:latin typeface="+mn-ea"/>
              </a:rPr>
              <a:t>传输过程中，内存到内存的处理</a:t>
            </a:r>
            <a:endParaRPr lang="en-US" altLang="zh-CN" sz="3600" dirty="0">
              <a:latin typeface="+mn-ea"/>
            </a:endParaRPr>
          </a:p>
          <a:p>
            <a:endParaRPr lang="en-US" altLang="zh-CN" sz="3600" dirty="0">
              <a:latin typeface="+mn-ea"/>
            </a:endParaRPr>
          </a:p>
          <a:p>
            <a:r>
              <a:rPr lang="en-US" altLang="zh-CN" sz="3600" dirty="0">
                <a:latin typeface="+mn-ea"/>
              </a:rPr>
              <a:t>2.</a:t>
            </a:r>
            <a:r>
              <a:rPr lang="zh-CN" altLang="en-US" sz="3600" dirty="0">
                <a:latin typeface="+mn-ea"/>
              </a:rPr>
              <a:t>高达</a:t>
            </a:r>
            <a:r>
              <a:rPr lang="en-US" altLang="zh-CN" sz="3600" dirty="0">
                <a:latin typeface="+mn-ea"/>
              </a:rPr>
              <a:t> 200MPix/s </a:t>
            </a:r>
            <a:r>
              <a:rPr lang="zh-CN" altLang="en-US" sz="3600" dirty="0">
                <a:latin typeface="+mn-ea"/>
              </a:rPr>
              <a:t>吞吐量</a:t>
            </a:r>
            <a:endParaRPr lang="en-US" altLang="zh-CN" sz="3600" dirty="0">
              <a:latin typeface="+mn-ea"/>
            </a:endParaRPr>
          </a:p>
          <a:p>
            <a:br>
              <a:rPr lang="en-US" altLang="zh-CN" sz="3600" dirty="0">
                <a:latin typeface="+mn-ea"/>
              </a:rPr>
            </a:br>
            <a:r>
              <a:rPr lang="en-US" altLang="zh-CN" sz="3600" dirty="0">
                <a:latin typeface="+mn-ea"/>
              </a:rPr>
              <a:t>3.IPIPE</a:t>
            </a:r>
            <a:r>
              <a:rPr lang="zh-CN" altLang="en-US" sz="3600" dirty="0">
                <a:latin typeface="+mn-ea"/>
              </a:rPr>
              <a:t>前端</a:t>
            </a:r>
            <a:r>
              <a:rPr lang="en-US" altLang="zh-CN" sz="3600" dirty="0">
                <a:latin typeface="+mn-ea"/>
              </a:rPr>
              <a:t>--RGB</a:t>
            </a:r>
            <a:r>
              <a:rPr lang="zh-CN" altLang="en-US" sz="3600" dirty="0">
                <a:latin typeface="+mn-ea"/>
              </a:rPr>
              <a:t>数据处理</a:t>
            </a:r>
            <a:endParaRPr lang="en-US" altLang="zh-CN" sz="3600" dirty="0">
              <a:latin typeface="+mn-ea"/>
            </a:endParaRPr>
          </a:p>
          <a:p>
            <a:endParaRPr lang="en-US" altLang="zh-CN" sz="3600" dirty="0">
              <a:latin typeface="+mn-ea"/>
            </a:endParaRPr>
          </a:p>
          <a:p>
            <a:r>
              <a:rPr lang="en-US" altLang="zh-CN" sz="3600" dirty="0">
                <a:latin typeface="+mn-ea"/>
              </a:rPr>
              <a:t>4.IPIPE</a:t>
            </a:r>
            <a:r>
              <a:rPr lang="zh-CN" altLang="en-US" sz="3600" dirty="0">
                <a:latin typeface="+mn-ea"/>
              </a:rPr>
              <a:t>后端</a:t>
            </a:r>
            <a:r>
              <a:rPr lang="en-US" altLang="zh-CN" sz="3600" dirty="0">
                <a:latin typeface="+mn-ea"/>
              </a:rPr>
              <a:t>--RGB</a:t>
            </a:r>
            <a:r>
              <a:rPr lang="zh-CN" altLang="en-US" sz="3600" dirty="0">
                <a:latin typeface="+mn-ea"/>
              </a:rPr>
              <a:t>和</a:t>
            </a:r>
            <a:r>
              <a:rPr lang="en-US" altLang="zh-CN" sz="3600" dirty="0">
                <a:latin typeface="+mn-ea"/>
              </a:rPr>
              <a:t>YUV</a:t>
            </a:r>
            <a:r>
              <a:rPr lang="zh-CN" altLang="en-US" sz="3600" dirty="0">
                <a:latin typeface="+mn-ea"/>
              </a:rPr>
              <a:t>数据处理</a:t>
            </a:r>
            <a:br>
              <a:rPr lang="en-US" altLang="zh-CN" sz="2800" dirty="0"/>
            </a:br>
            <a:endParaRPr lang="en-US" altLang="zh-CN" sz="2800" dirty="0">
              <a:latin typeface="+mn-ea"/>
            </a:endParaRPr>
          </a:p>
          <a:p>
            <a:endParaRPr lang="en-US" altLang="zh-CN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1325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400425" y="1581741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048421" y="2901912"/>
            <a:ext cx="828675" cy="828675"/>
            <a:chOff x="2786132" y="3591730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786132" y="3591730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863124" y="3744333"/>
              <a:ext cx="674014" cy="522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388113" y="1696406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ISS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概述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969138" y="2958249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ISS Interfaces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629445" y="4113542"/>
            <a:ext cx="828675" cy="828675"/>
            <a:chOff x="2786132" y="3591730"/>
            <a:chExt cx="828000" cy="828000"/>
          </a:xfrm>
        </p:grpSpPr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2786132" y="3591730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863124" y="3744333"/>
              <a:ext cx="674014" cy="522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5581828" y="4220092"/>
            <a:ext cx="5437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Image Signal Processor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204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ISP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特性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08922" y="1152271"/>
            <a:ext cx="951722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latin typeface="+mn-ea"/>
              </a:rPr>
              <a:t>5.</a:t>
            </a:r>
            <a:r>
              <a:rPr lang="zh-CN" altLang="en-US" sz="3600" dirty="0">
                <a:latin typeface="+mn-ea"/>
              </a:rPr>
              <a:t>两个缩放器输入和输出高达</a:t>
            </a:r>
            <a:r>
              <a:rPr lang="en-US" altLang="zh-CN" sz="3600" dirty="0">
                <a:latin typeface="+mn-ea"/>
              </a:rPr>
              <a:t> 200MPix/s</a:t>
            </a:r>
            <a:r>
              <a:rPr lang="zh-CN" altLang="en-US" sz="3600" dirty="0">
                <a:latin typeface="+mn-ea"/>
              </a:rPr>
              <a:t>，支持以下格式转换：</a:t>
            </a:r>
            <a:endParaRPr lang="en-US" altLang="zh-CN" sz="3600" dirty="0">
              <a:latin typeface="+mn-ea"/>
            </a:endParaRPr>
          </a:p>
          <a:p>
            <a:r>
              <a:rPr lang="en-US" altLang="zh-CN" sz="3600" dirty="0">
                <a:latin typeface="+mn-ea"/>
              </a:rPr>
              <a:t> 5.1 YUV4:2:2 to RGB565,ARGB888,YUV4:2:2,      YUV4:2:0</a:t>
            </a:r>
            <a:br>
              <a:rPr lang="en-US" altLang="zh-CN" sz="3600" dirty="0">
                <a:latin typeface="+mn-ea"/>
              </a:rPr>
            </a:br>
            <a:r>
              <a:rPr lang="en-US" altLang="zh-CN" sz="3600" dirty="0">
                <a:latin typeface="+mn-ea"/>
              </a:rPr>
              <a:t> 5.2 YUV4:2:0 to YUV4:2:0</a:t>
            </a:r>
            <a:br>
              <a:rPr lang="en-US" altLang="zh-CN" sz="3600" dirty="0">
                <a:latin typeface="+mn-ea"/>
              </a:rPr>
            </a:br>
            <a:r>
              <a:rPr lang="en-US" altLang="zh-CN" sz="3600" dirty="0">
                <a:latin typeface="+mn-ea"/>
              </a:rPr>
              <a:t> 5.3 RAW to RAW</a:t>
            </a:r>
          </a:p>
          <a:p>
            <a:endParaRPr lang="en-US" altLang="zh-CN" sz="3600" dirty="0">
              <a:latin typeface="+mn-ea"/>
            </a:endParaRPr>
          </a:p>
          <a:p>
            <a:endParaRPr lang="en-US" altLang="zh-CN" sz="2800" dirty="0">
              <a:latin typeface="+mn-ea"/>
            </a:endParaRPr>
          </a:p>
          <a:p>
            <a:endParaRPr lang="en-US" altLang="zh-CN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0607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2667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b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22215" y="2568575"/>
            <a:ext cx="6141720" cy="1566545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en-US" altLang="zh-CN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           </a:t>
            </a:r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246188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313180" y="2545080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312863" y="3224530"/>
            <a:ext cx="3433762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官网:www.tronlong.com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论坛:51</a:t>
            </a:r>
            <a:r>
              <a:rPr lang="en-US" altLang="zh-CN" dirty="0" err="1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.ne</a:t>
            </a:r>
            <a:r>
              <a:rPr lang="en-US" altLang="zh-CN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t</a:t>
            </a:r>
          </a:p>
        </p:txBody>
      </p:sp>
      <p:pic>
        <p:nvPicPr>
          <p:cNvPr id="2" name="图片 1" descr="二维码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215" y="2584450"/>
            <a:ext cx="1898015" cy="1554480"/>
          </a:xfrm>
          <a:prstGeom prst="rect">
            <a:avLst/>
          </a:prstGeom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29288" y="290197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ISS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概述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03037"/>
            <a:ext cx="2369943" cy="113263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DM8148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硬件框图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791" y="925513"/>
            <a:ext cx="9462418" cy="55939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DM8127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硬件框图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93" y="998376"/>
            <a:ext cx="10177614" cy="539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483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ISS </a:t>
            </a:r>
            <a:r>
              <a:rPr lang="zh-CN" altLang="en-US" sz="3200" b="1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与其他模块的连接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414" y="925512"/>
            <a:ext cx="8632880" cy="562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50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ISS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模块框图</a:t>
            </a:r>
            <a:endParaRPr 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959" y="925512"/>
            <a:ext cx="9188310" cy="55731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ISS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主要功能</a:t>
            </a:r>
            <a:endParaRPr 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45028" y="1333863"/>
            <a:ext cx="1037564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sz="3600" dirty="0">
                <a:latin typeface="+mn-ea"/>
              </a:rPr>
              <a:t>处理来自外部图像传感器的像素数据</a:t>
            </a:r>
            <a:endParaRPr lang="en-US" altLang="zh-CN" sz="3600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zh-CN" sz="36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3600" dirty="0">
                <a:latin typeface="+mn-ea"/>
              </a:rPr>
              <a:t>对来自内存的数据进行编码或解码</a:t>
            </a:r>
            <a:endParaRPr lang="en-US" altLang="zh-CN" sz="3600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zh-CN" sz="36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3600" dirty="0">
                <a:latin typeface="+mn-ea"/>
              </a:rPr>
              <a:t>对来自</a:t>
            </a:r>
            <a:r>
              <a:rPr lang="en-US" altLang="zh-CN" sz="3600" dirty="0">
                <a:latin typeface="+mn-ea"/>
              </a:rPr>
              <a:t>IVA-HD</a:t>
            </a:r>
            <a:r>
              <a:rPr lang="zh-CN" altLang="en-US" sz="3600" dirty="0">
                <a:latin typeface="+mn-ea"/>
              </a:rPr>
              <a:t>的</a:t>
            </a:r>
            <a:r>
              <a:rPr lang="en-US" altLang="zh-CN" sz="3600" dirty="0">
                <a:latin typeface="+mn-ea"/>
              </a:rPr>
              <a:t>shared L2</a:t>
            </a:r>
            <a:r>
              <a:rPr lang="zh-CN" altLang="en-US" sz="3600" dirty="0">
                <a:latin typeface="+mn-ea"/>
              </a:rPr>
              <a:t>的数据进行硬件编码</a:t>
            </a:r>
            <a:endParaRPr lang="en-US" altLang="zh-CN" sz="3600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zh-CN" sz="36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3600" dirty="0">
                <a:latin typeface="+mn-ea"/>
              </a:rPr>
              <a:t>可用于摄像机取景器、视频录制以及静态图像捕捉</a:t>
            </a:r>
          </a:p>
        </p:txBody>
      </p:sp>
    </p:spTree>
    <p:extLst>
      <p:ext uri="{BB962C8B-B14F-4D97-AF65-F5344CB8AC3E}">
        <p14:creationId xmlns:p14="http://schemas.microsoft.com/office/powerpoint/2010/main" val="368453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ISS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特性</a:t>
            </a:r>
            <a:endParaRPr 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7747" y="1841741"/>
            <a:ext cx="1095413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sz="3600" dirty="0">
                <a:latin typeface="+mn-ea"/>
              </a:rPr>
              <a:t>支持 </a:t>
            </a:r>
            <a:r>
              <a:rPr lang="en-US" altLang="zh-CN" sz="3600" dirty="0">
                <a:latin typeface="+mn-ea"/>
              </a:rPr>
              <a:t>200MPix/s </a:t>
            </a:r>
            <a:r>
              <a:rPr lang="zh-CN" altLang="en-US" sz="3600" dirty="0">
                <a:latin typeface="+mn-ea"/>
              </a:rPr>
              <a:t>的像素吞吐量</a:t>
            </a:r>
            <a:endParaRPr lang="en-US" altLang="zh-CN" sz="3600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zh-CN" sz="36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3600" dirty="0">
                <a:latin typeface="+mn-ea"/>
              </a:rPr>
              <a:t>高达 </a:t>
            </a:r>
            <a:r>
              <a:rPr lang="en-US" altLang="zh-CN" sz="3600" dirty="0">
                <a:latin typeface="+mn-ea"/>
              </a:rPr>
              <a:t>1080P30 </a:t>
            </a:r>
            <a:r>
              <a:rPr lang="zh-CN" altLang="en-US" sz="3600" dirty="0">
                <a:latin typeface="+mn-ea"/>
              </a:rPr>
              <a:t>的数码变焦、视频稳定和旋转操作</a:t>
            </a:r>
            <a:endParaRPr lang="en-US" altLang="zh-CN" sz="3600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zh-CN" sz="36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3600" dirty="0">
                <a:latin typeface="+mn-ea"/>
              </a:rPr>
              <a:t>高达 </a:t>
            </a:r>
            <a:r>
              <a:rPr lang="en-US" altLang="zh-CN" sz="3600" dirty="0">
                <a:latin typeface="+mn-ea"/>
              </a:rPr>
              <a:t>16MPix/s </a:t>
            </a:r>
            <a:r>
              <a:rPr lang="zh-CN" altLang="en-US" sz="3600" dirty="0">
                <a:latin typeface="+mn-ea"/>
              </a:rPr>
              <a:t>数码变焦和旋转捕捉静止图像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</TotalTime>
  <Words>431</Words>
  <Application>Microsoft Office PowerPoint</Application>
  <PresentationFormat>宽屏</PresentationFormat>
  <Paragraphs>146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weifeng Liang</cp:lastModifiedBy>
  <cp:revision>1203</cp:revision>
  <dcterms:created xsi:type="dcterms:W3CDTF">2015-05-05T08:02:00Z</dcterms:created>
  <dcterms:modified xsi:type="dcterms:W3CDTF">2017-02-28T14:10:22Z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2052-10.1.0.5866</vt:lpwstr>
  </property>
</Properties>
</file>