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404" r:id="rId3"/>
    <p:sldId id="259" r:id="rId4"/>
    <p:sldId id="419" r:id="rId5"/>
    <p:sldId id="418" r:id="rId6"/>
    <p:sldId id="414" r:id="rId7"/>
    <p:sldId id="416" r:id="rId8"/>
    <p:sldId id="415" r:id="rId9"/>
    <p:sldId id="264" r:id="rId10"/>
    <p:sldId id="417" r:id="rId11"/>
    <p:sldId id="424" r:id="rId12"/>
    <p:sldId id="407" r:id="rId13"/>
    <p:sldId id="405" r:id="rId14"/>
    <p:sldId id="406" r:id="rId15"/>
    <p:sldId id="409" r:id="rId16"/>
    <p:sldId id="410" r:id="rId17"/>
    <p:sldId id="420" r:id="rId18"/>
    <p:sldId id="421" r:id="rId19"/>
    <p:sldId id="422" r:id="rId20"/>
    <p:sldId id="423" r:id="rId21"/>
    <p:sldId id="269" r:id="rId22"/>
    <p:sldId id="412" r:id="rId23"/>
    <p:sldId id="281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43" autoAdjust="0"/>
    <p:restoredTop sz="76799" autoAdjust="0"/>
  </p:normalViewPr>
  <p:slideViewPr>
    <p:cSldViewPr snapToGrid="0">
      <p:cViewPr varScale="1">
        <p:scale>
          <a:sx n="57" d="100"/>
          <a:sy n="57" d="100"/>
        </p:scale>
        <p:origin x="1056" y="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08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784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xp.com/products/interface-and-connectivity/interface-and-system-management/i2c/i2c-real-time-clocks-rtc:MC_71250" TargetMode="External"/><Relationship Id="rId3" Type="http://schemas.openxmlformats.org/officeDocument/2006/relationships/hyperlink" Target="http://www.nxp.com/products/interface-and-connectivity/interface-and-system-management/i2c/i2c-bus-controller-and-bridge-ics:MC_43047" TargetMode="External"/><Relationship Id="rId7" Type="http://schemas.openxmlformats.org/officeDocument/2006/relationships/hyperlink" Target="http://www.nxp.com/products/interface-and-connectivity/interface-and-system-management/i2c/i2c-multiplexers-switches:MC_41851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nxp.com/products/interface-and-connectivity/interface-and-system-management/i2c/i2c-general-purpose-i-o:MC_41850" TargetMode="External"/><Relationship Id="rId11" Type="http://schemas.openxmlformats.org/officeDocument/2006/relationships/hyperlink" Target="http://www.nxp.com/products/interface-and-connectivity/interface-and-system-management/i2c/i2c-led-display-control:MC_48878" TargetMode="External"/><Relationship Id="rId5" Type="http://schemas.openxmlformats.org/officeDocument/2006/relationships/hyperlink" Target="http://www.nxp.com/products/interface-and-connectivity/interface-and-system-management/i2c/i2c-dacs-and-adcs:MC_43674" TargetMode="External"/><Relationship Id="rId10" Type="http://schemas.openxmlformats.org/officeDocument/2006/relationships/hyperlink" Target="http://www.nxp.com/products/interface-and-connectivity/interface-and-system-management/i2c/ic-temperature-voltage-monitors:MC_31128" TargetMode="External"/><Relationship Id="rId4" Type="http://schemas.openxmlformats.org/officeDocument/2006/relationships/hyperlink" Target="http://www.nxp.com/products/interface-and-connectivity/interface-and-system-management/i2c/i2c-bus-repeaters-hubs-extenders:MC_41849" TargetMode="External"/><Relationship Id="rId9" Type="http://schemas.openxmlformats.org/officeDocument/2006/relationships/hyperlink" Target="http://www.nxp.com/products/interface-and-connectivity/interface-and-system-management/i2c/i2c-serial-eeprom-ram:MC_41852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zh.wikipedia.org/wiki/%E6%BC%8F%E6%9E%81%E5%BC%80%E8%B7%AF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zh.wikipedia.org/wiki/%E9%9B%BB%E9%98%BB" TargetMode="Externa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6577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b="1" dirty="0" smtClean="0"/>
              <a:t> 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0944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 smtClean="0"/>
              <a:t>1.</a:t>
            </a:r>
            <a:r>
              <a:rPr lang="zh-CN" altLang="en-US" sz="1200" b="1" dirty="0" smtClean="0"/>
              <a:t>起始和终止信号都是由主机发出的，在起始信号产生后，总线就处于被占用的状态；</a:t>
            </a:r>
            <a:endParaRPr lang="en-US" altLang="zh-CN" sz="1200" b="1" dirty="0" smtClean="0"/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 smtClean="0"/>
              <a:t>2.</a:t>
            </a:r>
            <a:r>
              <a:rPr lang="zh-CN" altLang="en-US" sz="1200" b="1" dirty="0" smtClean="0"/>
              <a:t>在终止信号产生后，总线就处于空闲状态。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 smtClean="0"/>
              <a:t>3.</a:t>
            </a:r>
            <a:r>
              <a:rPr lang="zh-CN" altLang="en-US" sz="1200" b="1" dirty="0" smtClean="0"/>
              <a:t>连接到</a:t>
            </a:r>
            <a:r>
              <a:rPr lang="en-US" altLang="zh-CN" sz="1200" b="1" dirty="0" smtClean="0"/>
              <a:t>I</a:t>
            </a:r>
            <a:r>
              <a:rPr lang="en-US" altLang="zh-CN" sz="1200" baseline="30000" dirty="0" smtClean="0"/>
              <a:t>2</a:t>
            </a:r>
            <a:r>
              <a:rPr lang="en-US" altLang="zh-CN" sz="1200" b="1" dirty="0" smtClean="0"/>
              <a:t>C</a:t>
            </a:r>
            <a:r>
              <a:rPr lang="zh-CN" altLang="en-US" sz="1200" b="1" dirty="0" smtClean="0"/>
              <a:t>总线上的器件，若具有</a:t>
            </a:r>
            <a:r>
              <a:rPr lang="en-US" altLang="zh-CN" sz="1200" b="1" dirty="0" smtClean="0"/>
              <a:t>I</a:t>
            </a:r>
            <a:r>
              <a:rPr lang="en-US" altLang="zh-CN" sz="1200" baseline="30000" dirty="0" smtClean="0"/>
              <a:t>2</a:t>
            </a:r>
            <a:r>
              <a:rPr lang="en-US" altLang="zh-CN" sz="1200" b="1" dirty="0" smtClean="0"/>
              <a:t>C</a:t>
            </a:r>
            <a:r>
              <a:rPr lang="zh-CN" altLang="en-US" sz="1200" b="1" dirty="0" smtClean="0"/>
              <a:t>总线的硬件接口，则很容易检测到起始和终止信号。</a:t>
            </a:r>
            <a:endParaRPr lang="zh-CN" altLang="en-US" dirty="0" smtClean="0"/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6121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也就是在时钟信号高电平期间，稳定的数据信号为一个有效的数据位</a:t>
            </a:r>
            <a:endParaRPr lang="en-US" altLang="zh-CN" sz="12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这里所指的数据位除起始和终止信号以外的其他位</a:t>
            </a:r>
            <a:endParaRPr lang="zh-CN" altLang="en-US" sz="12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6901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1.</a:t>
            </a:r>
            <a:r>
              <a:rPr lang="zh-CN" altLang="en-US" dirty="0" smtClean="0"/>
              <a:t>应答信号出现在每个字节后面，接收器通过应答位通知发送器，一个字节被成功接收，可以进行下一个字节发送。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非应答信号出现的几种情况：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1.</a:t>
            </a:r>
            <a:r>
              <a:rPr lang="zh-CN" altLang="en-US" dirty="0" smtClean="0"/>
              <a:t>总线上没有器件与主机发出的地址一致，因而没有回应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2.</a:t>
            </a:r>
            <a:r>
              <a:rPr lang="zh-CN" altLang="en-US" dirty="0" smtClean="0"/>
              <a:t>从机因为正在进行一些实时性操作而无法与主机进行收发操作时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3.</a:t>
            </a:r>
            <a:r>
              <a:rPr lang="zh-CN" altLang="en-US" dirty="0" smtClean="0"/>
              <a:t>在传输过程中，接收器接收到无法解析的数据或命令时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4.</a:t>
            </a:r>
            <a:r>
              <a:rPr lang="zh-CN" altLang="en-US" dirty="0" smtClean="0"/>
              <a:t>在传输过程中，接收器不能接收更多的数据字节时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5.</a:t>
            </a:r>
            <a:r>
              <a:rPr lang="zh-CN" altLang="en-US" dirty="0" smtClean="0"/>
              <a:t>主机接收器接收到了本次传输的最后一个数据字节时，通过对从机的非应答信号来实现，然后从机释放</a:t>
            </a:r>
            <a:r>
              <a:rPr lang="en-US" altLang="zh-CN" dirty="0" smtClean="0"/>
              <a:t>SDA</a:t>
            </a:r>
            <a:r>
              <a:rPr lang="zh-CN" altLang="en-US" dirty="0" smtClean="0"/>
              <a:t>线，以允许主机产生终止信号。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6997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①主机通过发送地址码与对应的从机建立了通信关系，而挂接在总线上的其它从机虽然同时也收到了地址码，但因为与其自身的地址不相符合，因此提前退出与主机的通信；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7635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）主机在检测到总线为“空闲状态”（即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SDA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SCL 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线均为高电平）时，发送一个启动信号“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S”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，开始一次通信的开始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）主机接着发送一个命令字节。该字节由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位的外围器件地址和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位读写控制位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R/W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组成（此时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R/W=0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）相对应的从机收到命令字节后向主机回馈应答信号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ACK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ACK=0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）主机收到从机的应答信号后开始发送第一个字节的数据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）从机收到数据后返回一个应答信号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ACK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）主机收到应答信号后再发送下一个数据字节 ，主机的一次发送通信，其发送的数据数量不受限制。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）当主机发送最后一个数据字节并收到从机的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ACK 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后，通过向从机发送一个停止信号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结束本次通信并释放总线。从机收到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信号后也退出与主机之间的通信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4695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）主机发送启动信号后，接着发送命令字节（其中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R/W=1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）对应的从机收到地址字节后，返回一个应答信号并向主机发送数据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）主机收到数据后向从机反馈一个应答信号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）从机收到应答信号后再向主机发送下一个数据 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）当主机完成接收数据后，向从机发送一个“非应答信号（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ACK=1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）”，从机收到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ASK=1 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的非应答信号后便停止发送 </a:t>
            </a:r>
            <a:r>
              <a:rPr lang="zh-CN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主机所接收数据的数量是由主机自身决定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）主机发送非应答信号后，再发送一个停止信号，释放总线结束通信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en-US" altLang="zh-CN" sz="12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872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主机发送 从机接收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而后可能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从机发送，主机接收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例如存储器的读写操作，第一个数据字节传输，主机发送读取地址给从机 </a:t>
            </a:r>
            <a:r>
              <a:rPr lang="zh-CN" alt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而后不放弃总线控制权，直接重复一个起始信号和从机地址，数据就开始被传输出来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en-US" altLang="zh-CN" sz="12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1851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之前说过的有效数据位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将从机的电源设计为可控，当发生总线死锁的时将从机复位</a:t>
            </a:r>
            <a:b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zh-CN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可以在从机的程序中加入监测功能，如果总线长时间被拉低则释放对总线的控制</a:t>
            </a:r>
          </a:p>
          <a:p>
            <a:pPr>
              <a:lnSpc>
                <a:spcPct val="150000"/>
              </a:lnSpc>
            </a:pPr>
            <a:endParaRPr lang="en-US" altLang="zh-CN" sz="12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4413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9695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The name I2C translates into “Inter IC”. Sometimes the bus is called IIC or I²C bus</a:t>
            </a:r>
          </a:p>
          <a:p>
            <a:pPr>
              <a:lnSpc>
                <a:spcPct val="150000"/>
              </a:lnSpc>
            </a:pP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Philips 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early ’80s 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easy communication 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components 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same circuit board.  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现在不仅局限于单板，线缆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总线提供总裁机制，当多个主机同时尝试控制总线时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ea typeface="+mn-ea"/>
                <a:cs typeface="+mn-cs"/>
              </a:rPr>
              <a:t>，</a:t>
            </a:r>
            <a:r>
              <a:rPr lang="zh-CN" altLang="en-US" sz="1200" b="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ea typeface="+mn-ea"/>
              </a:rPr>
              <a:t>只允许其中一个控制总线并使传输不被破坏的过程（也就是允许多主机而又不冲突的机制）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ea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8144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1.</a:t>
            </a:r>
            <a:r>
              <a:rPr lang="zh-CN" altLang="en-US" sz="1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寄存器</a:t>
            </a:r>
            <a:endParaRPr lang="en-US" altLang="zh-CN" sz="12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2.</a:t>
            </a:r>
            <a:r>
              <a:rPr lang="zh-CN" altLang="en-US" sz="1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时钟控制</a:t>
            </a:r>
            <a:endParaRPr lang="en-US" altLang="zh-CN" sz="12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3.</a:t>
            </a:r>
            <a:r>
              <a:rPr lang="zh-CN" altLang="en-US" sz="1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起始信号和停止信号检测</a:t>
            </a:r>
            <a:endParaRPr lang="en-US" altLang="zh-CN" sz="12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4.</a:t>
            </a:r>
            <a:r>
              <a:rPr lang="zh-CN" altLang="en-US" sz="1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数据输入输出移位寄存器</a:t>
            </a:r>
            <a:endParaRPr lang="en-US" altLang="zh-CN" sz="12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5.</a:t>
            </a:r>
            <a:r>
              <a:rPr lang="zh-CN" altLang="en-US" sz="1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地址比较器</a:t>
            </a:r>
            <a:endParaRPr lang="en-US" altLang="zh-CN" sz="12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I2C</a:t>
            </a:r>
            <a:r>
              <a:rPr lang="zh-CN" altLang="en-US" sz="1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总线接收到数据后通过中断、地址总线、数据总线将数据传输给</a:t>
            </a:r>
            <a:r>
              <a:rPr lang="en-US" altLang="zh-CN" sz="1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CPU</a:t>
            </a:r>
            <a:endParaRPr lang="zh-CN" altLang="en-US" sz="12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982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两种角色，非主机即从机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发送器：发送数据到总线的器件；并不是主机就是发送器，主机也可以是接收器</a:t>
            </a:r>
          </a:p>
          <a:p>
            <a:pPr>
              <a:lnSpc>
                <a:spcPct val="150000"/>
              </a:lnSpc>
            </a:pP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接收器：从总线接收数据的器件；并不是从机就是接收器，从机也可以是发送器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199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1.I2c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有专门的时钟线，无需约定通信速率。甚至当从机需要复位时，可以拉低时钟，暂停通信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多主多从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240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1.i2c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仅需要两根线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多主多从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3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1" dirty="0" smtClean="0"/>
              <a:t> 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I²C Bus Controller and Bridge ICs"/>
              </a:rPr>
              <a:t>I²C Bus Controller and Bridge </a:t>
            </a:r>
            <a:r>
              <a:rPr lang="en-US" altLang="zh-CN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I²C Bus Controller and Bridge ICs"/>
              </a:rPr>
              <a:t>Ics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zh-CN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控制器和桥接器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I²C Bus Repeaters/Hubs/Extenders"/>
              </a:rPr>
              <a:t>I²C Bus Repeaters/Hubs/Extenders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zh-CN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中继器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zh-CN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集线器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zh-CN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延伸器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I²C DACs and ADCs"/>
              </a:rPr>
              <a:t>I²C DACs and ADCs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               </a:t>
            </a:r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模数转换器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I²C Bus Repeaters/Hubs/Extenders"/>
              </a:rPr>
              <a:t>I²C Bus Repeaters/Hubs/Extenders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zh-CN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中继器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zh-CN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集线器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zh-CN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延伸器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I²C General Purpose I/O"/>
              </a:rPr>
              <a:t>I²C General Purpose I/O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	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 tooltip="I²C Multiplexers/Switches"/>
              </a:rPr>
              <a:t>I²C Multiplexers/Switches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 tooltip="I²C Real-Time Clocks (RTC)"/>
              </a:rPr>
              <a:t>I²C Real-Time Clocks (RTC)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	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 tooltip="I²C Serial EEPROM/RAM"/>
              </a:rPr>
              <a:t>I²C Serial EEPROM/RAM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 tooltip="I²C Temperature/Voltage Monitors"/>
              </a:rPr>
              <a:t>I²C Temperature/Voltage Monitors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1" tooltip="I²C LED Display Control"/>
              </a:rPr>
              <a:t>I²C LED Display Control</a:t>
            </a:r>
            <a:endParaRPr lang="en-US" altLang="zh-CN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三轴加速度传感器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243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938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1.I²C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只使用兩條雙向</a:t>
            </a:r>
            <a:r>
              <a:rPr lang="zh-TW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漏极开路"/>
              </a:rPr>
              <a:t>漏极开路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 Drain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）（串列資料（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SDA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）及串列時脈（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SCL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））並利用</a:t>
            </a:r>
            <a:r>
              <a:rPr lang="zh-TW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電阻"/>
              </a:rPr>
              <a:t>電阻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將電位上拉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2.I²C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允許相當大的工作電壓範圍，但典型的電壓準位為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+3.3V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或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+5v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lang="en-US" altLang="zh-TW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CN" altLang="en-US" sz="1200" b="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各设备之间是线与关系，当连接到总线的任意设备输出低电平时，都将使信号线拉低</a:t>
            </a:r>
            <a:endParaRPr lang="en-US" altLang="zh-CN" sz="1200" b="0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702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554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2016/1/20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24000" y="2716212"/>
            <a:ext cx="6032501" cy="1361583"/>
            <a:chOff x="0" y="2716812"/>
            <a:chExt cx="6032417" cy="1361673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697049" y="2861681"/>
              <a:ext cx="3294091" cy="65169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r" eaLnBrk="1" hangingPunct="1">
                <a:lnSpc>
                  <a:spcPct val="125000"/>
                </a:lnSpc>
              </a:pPr>
              <a:r>
                <a:rPr lang="en-US" altLang="zh-CN" sz="3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I2C</a:t>
              </a:r>
              <a:r>
                <a:rPr lang="zh-CN" altLang="en-US" sz="3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总线</a:t>
              </a:r>
              <a:endParaRPr lang="zh-CN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13" name="文本框 32"/>
            <p:cNvSpPr txBox="1"/>
            <p:nvPr/>
          </p:nvSpPr>
          <p:spPr>
            <a:xfrm>
              <a:off x="1286493" y="3744948"/>
              <a:ext cx="4745924" cy="31895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r">
                <a:lnSpc>
                  <a:spcPct val="125000"/>
                </a:lnSpc>
              </a:pPr>
              <a:r>
                <a:rPr lang="en-US" altLang="zh-CN" sz="130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itchFamily="18" charset="0"/>
                  <a:ea typeface="Tahoma" pitchFamily="34" charset="0"/>
                </a:rPr>
                <a:t>I</a:t>
              </a:r>
              <a:r>
                <a:rPr lang="en-US" altLang="zh-CN" sz="1300" dirty="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itchFamily="18" charset="0"/>
                  <a:ea typeface="Tahoma" pitchFamily="34" charset="0"/>
                </a:rPr>
                <a:t>nter-</a:t>
              </a:r>
              <a:r>
                <a:rPr lang="en-US" altLang="zh-CN" sz="130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itchFamily="18" charset="0"/>
                  <a:ea typeface="Tahoma" pitchFamily="34" charset="0"/>
                </a:rPr>
                <a:t>I</a:t>
              </a:r>
              <a:r>
                <a:rPr lang="en-US" altLang="zh-CN" sz="1300" dirty="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itchFamily="18" charset="0"/>
                  <a:ea typeface="Tahoma" pitchFamily="34" charset="0"/>
                </a:rPr>
                <a:t>ntegrated </a:t>
              </a:r>
              <a:r>
                <a:rPr lang="en-US" altLang="zh-CN" sz="130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itchFamily="18" charset="0"/>
                  <a:ea typeface="Tahoma" pitchFamily="34" charset="0"/>
                </a:rPr>
                <a:t>C</a:t>
              </a:r>
              <a:r>
                <a:rPr lang="en-US" altLang="zh-CN" sz="1300" dirty="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itchFamily="18" charset="0"/>
                  <a:ea typeface="Tahoma" pitchFamily="34" charset="0"/>
                </a:rPr>
                <a:t>ircuit</a:t>
              </a:r>
              <a:endParaRPr lang="en-US" altLang="zh-CN" sz="13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Tahoma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59138" y="278765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746250" y="2787650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电路结构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963738" y="5246759"/>
            <a:ext cx="8347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SDA(</a:t>
            </a:r>
            <a:r>
              <a:rPr lang="en-US" altLang="zh-CN" sz="1200" b="1" dirty="0" err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SerialData</a:t>
            </a:r>
            <a:r>
              <a:rPr lang="en-US" altLang="zh-CN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)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：串行数据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SCL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（</a:t>
            </a:r>
            <a:r>
              <a:rPr lang="en-US" altLang="zh-CN" sz="1200" b="1" dirty="0" err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SerialClock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）：串行时钟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6" name="AutoShape 3" descr="I²C bus logo.svg"/>
          <p:cNvSpPr>
            <a:spLocks noChangeAspect="1" noChangeArrowheads="1"/>
          </p:cNvSpPr>
          <p:nvPr/>
        </p:nvSpPr>
        <p:spPr bwMode="auto">
          <a:xfrm>
            <a:off x="588156" y="257669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125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7722" y="1251130"/>
            <a:ext cx="9258565" cy="389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8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电气特性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6" name="AutoShape 3" descr="I²C bus logo.svg"/>
          <p:cNvSpPr>
            <a:spLocks noChangeAspect="1" noChangeArrowheads="1"/>
          </p:cNvSpPr>
          <p:nvPr/>
        </p:nvSpPr>
        <p:spPr bwMode="auto">
          <a:xfrm>
            <a:off x="588156" y="257669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125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13"/>
          <p:cNvSpPr txBox="1"/>
          <p:nvPr/>
        </p:nvSpPr>
        <p:spPr>
          <a:xfrm>
            <a:off x="1962150" y="1438276"/>
            <a:ext cx="4702121" cy="170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输入电气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特性：</a:t>
            </a:r>
          </a:p>
          <a:p>
            <a:pPr lvl="0">
              <a:lnSpc>
                <a:spcPct val="150000"/>
              </a:lnSpc>
            </a:pP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r>
              <a:rPr lang="zh-CN" altLang="en-US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&lt; 0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3V</a:t>
            </a:r>
            <a:r>
              <a:rPr lang="en-US" altLang="zh-CN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DD</a:t>
            </a:r>
            <a:endParaRPr lang="zh-CN" altLang="en-US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r>
              <a:rPr lang="zh-CN" alt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H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&gt; 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0.7V</a:t>
            </a:r>
            <a:r>
              <a:rPr lang="en-US" altLang="zh-CN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DD</a:t>
            </a:r>
          </a:p>
          <a:p>
            <a:pPr lvl="0">
              <a:lnSpc>
                <a:spcPct val="150000"/>
              </a:lnSpc>
            </a:pPr>
            <a:r>
              <a:rPr lang="en-US" altLang="zh-CN" sz="24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VDD</a:t>
            </a:r>
            <a:r>
              <a:rPr lang="zh-CN" altLang="en-US" sz="24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最大不超过</a:t>
            </a:r>
            <a:r>
              <a:rPr lang="en-US" altLang="zh-CN" sz="24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5.5V</a:t>
            </a:r>
            <a:endParaRPr lang="zh-CN" altLang="en-US" sz="2400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962150" y="3489830"/>
            <a:ext cx="4702121" cy="1292662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输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出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电气特性（</a:t>
            </a:r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VDD&gt;2V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）：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r>
              <a:rPr lang="zh-CN" altLang="en-US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&lt; 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0.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4V</a:t>
            </a:r>
            <a:endParaRPr lang="en-US" altLang="zh-CN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4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VDD</a:t>
            </a:r>
            <a:r>
              <a:rPr lang="zh-CN" altLang="en-US" sz="24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最大不超过</a:t>
            </a:r>
            <a:r>
              <a:rPr lang="en-US" altLang="zh-CN" sz="24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5.5V</a:t>
            </a:r>
            <a:endParaRPr lang="zh-CN" altLang="en-US" sz="2400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00019" y="3489830"/>
            <a:ext cx="4702121" cy="9233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输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出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电气特性（</a:t>
            </a:r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VDD&lt;=2V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）：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r>
              <a:rPr lang="zh-CN" altLang="en-US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&lt; 0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2V</a:t>
            </a:r>
            <a:r>
              <a:rPr lang="en-US" altLang="zh-CN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DD</a:t>
            </a:r>
          </a:p>
        </p:txBody>
      </p:sp>
    </p:spTree>
    <p:extLst>
      <p:ext uri="{BB962C8B-B14F-4D97-AF65-F5344CB8AC3E}">
        <p14:creationId xmlns:p14="http://schemas.microsoft.com/office/powerpoint/2010/main" val="296997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 smtClean="0"/>
              <a:t>数据传输格式</a:t>
            </a:r>
            <a:endParaRPr lang="zh-CN" altLang="en-US" sz="2400" b="1" dirty="0"/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478280" y="4500974"/>
            <a:ext cx="9878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起始信号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+(7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位地址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+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读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/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写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)+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应答位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+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一个字节数据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+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一个应答位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…….+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终止信号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注意：每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一个字节必须保证是</a:t>
            </a:r>
            <a:r>
              <a:rPr lang="en-US" altLang="zh-CN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8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位长度。数据传送时，先传送最高位（</a:t>
            </a:r>
            <a:r>
              <a:rPr lang="en-US" altLang="zh-CN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MSB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），每一个被传送的字节后面都必须跟随一位应答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位</a:t>
            </a:r>
            <a:endParaRPr lang="en-US" altLang="zh-CN" sz="12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pic>
        <p:nvPicPr>
          <p:cNvPr id="14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1106" y="1606718"/>
            <a:ext cx="10095238" cy="25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14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/>
              <a:t>起始和终止</a:t>
            </a:r>
            <a:r>
              <a:rPr lang="zh-CN" altLang="en-US" sz="2400" b="1" dirty="0" smtClean="0"/>
              <a:t>信号</a:t>
            </a:r>
            <a:endParaRPr lang="zh-CN" altLang="en-US" sz="2400" b="1" dirty="0"/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135188" y="4224549"/>
            <a:ext cx="8347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起始信号：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SCL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线为高电平期间，</a:t>
            </a:r>
            <a:r>
              <a:rPr lang="en-US" altLang="zh-CN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SDA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线由高电平向低电平的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变化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终止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信号：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SCL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线为高电平期间，</a:t>
            </a:r>
            <a:r>
              <a:rPr lang="en-US" altLang="zh-CN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SDA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线由低电平向高电平的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变化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pic>
        <p:nvPicPr>
          <p:cNvPr id="13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2150" y="1606718"/>
            <a:ext cx="6937986" cy="208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1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 smtClean="0"/>
              <a:t>有效数据位信号</a:t>
            </a:r>
            <a:endParaRPr lang="zh-CN" altLang="en-US" sz="2400" b="1" dirty="0"/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135188" y="4411033"/>
            <a:ext cx="834707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I2C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总线进行数据传送时，时钟信号为高电平期间，数据线上的数据必须保持稳定，只有在时钟线上的信号为低电平期间，数据线上的高电平或低电平状态才允许变化。</a:t>
            </a:r>
          </a:p>
        </p:txBody>
      </p:sp>
      <p:pic>
        <p:nvPicPr>
          <p:cNvPr id="14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5188" y="1606718"/>
            <a:ext cx="6737744" cy="246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08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 smtClean="0"/>
              <a:t>应答与非应答信号</a:t>
            </a:r>
            <a:endParaRPr lang="zh-CN" altLang="en-US" sz="2400" b="1" dirty="0"/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135188" y="4411033"/>
            <a:ext cx="8347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ACK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（</a:t>
            </a:r>
            <a:r>
              <a:rPr lang="en-US" altLang="zh-CN" sz="1200" dirty="0"/>
              <a:t> </a:t>
            </a:r>
            <a:r>
              <a:rPr lang="en-US" altLang="zh-CN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Acknowledge signal 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）：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在第九个时钟，也就是应答时钟周期时，发送端释放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SDA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，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SDA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被接收端拉为低电平状态，即为应答信号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NACK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（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Not </a:t>
            </a:r>
            <a:r>
              <a:rPr lang="en-US" altLang="zh-CN" sz="1200" dirty="0" smtClean="0"/>
              <a:t> </a:t>
            </a:r>
            <a:r>
              <a:rPr lang="en-US" altLang="zh-CN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Acknowledge signal 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）：在应答时钟周期时，若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SDA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一直保持高电平，即为非应答信号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pic>
        <p:nvPicPr>
          <p:cNvPr id="14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1372" y="1353028"/>
            <a:ext cx="9198673" cy="285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63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 smtClean="0"/>
              <a:t>起始信号后的地址和方向信息字节</a:t>
            </a:r>
            <a:endParaRPr lang="zh-CN" altLang="en-US" sz="2400" b="1" dirty="0"/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962150" y="1160787"/>
            <a:ext cx="8347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7bit 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地址线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+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一位读写信号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pic>
        <p:nvPicPr>
          <p:cNvPr id="14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10b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3732516"/>
            <a:ext cx="9236868" cy="260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2150" y="1497023"/>
            <a:ext cx="5598307" cy="1879905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1962150" y="3302284"/>
            <a:ext cx="8347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10bit 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地址线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+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一位读写信号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731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 smtClean="0"/>
              <a:t>主机发送，从机接收</a:t>
            </a:r>
            <a:endParaRPr lang="zh-CN" altLang="en-US" sz="2400" b="1" dirty="0"/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14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4253" y="1822111"/>
            <a:ext cx="8782034" cy="339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2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 smtClean="0"/>
              <a:t>主机接收，从机发送</a:t>
            </a:r>
            <a:endParaRPr lang="zh-CN" altLang="en-US" sz="2400" b="1" dirty="0"/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14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1781" y="1538525"/>
            <a:ext cx="8402513" cy="234115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5188" y="3800114"/>
            <a:ext cx="7628654" cy="1488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07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 smtClean="0"/>
              <a:t>复合模式</a:t>
            </a:r>
            <a:endParaRPr lang="zh-CN" altLang="en-US" sz="2400" b="1" dirty="0"/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14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523" y="1606718"/>
            <a:ext cx="11262016" cy="232304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8159" y="3759132"/>
            <a:ext cx="7628654" cy="1488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14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1213" y="162560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30650" y="2838450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08500" y="4046538"/>
            <a:ext cx="828675" cy="828675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508500" y="1625600"/>
            <a:ext cx="5583238" cy="757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概述</a:t>
            </a: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089525" y="2835275"/>
            <a:ext cx="5002213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标准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672138" y="4044950"/>
            <a:ext cx="4995863" cy="757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架构</a:t>
            </a: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>
              <a:latin typeface="Times New Roman" pitchFamily="18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0131425" y="6519863"/>
            <a:ext cx="638175" cy="352425"/>
            <a:chOff x="8663567" y="6519446"/>
            <a:chExt cx="638628" cy="352860"/>
          </a:xfrm>
        </p:grpSpPr>
        <p:sp>
          <p:nvSpPr>
            <p:cNvPr id="26" name="矩形 25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34" name="文本框 26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400" b="1" dirty="0" smtClean="0"/>
              <a:t>总线死锁</a:t>
            </a:r>
            <a:endParaRPr lang="zh-CN" altLang="en-US" sz="2400" b="1" dirty="0"/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14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文本框 14"/>
          <p:cNvSpPr txBox="1"/>
          <p:nvPr/>
        </p:nvSpPr>
        <p:spPr>
          <a:xfrm>
            <a:off x="1887219" y="4121126"/>
            <a:ext cx="83470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主机发送，从机接收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从机：</a:t>
            </a:r>
            <a:r>
              <a:rPr lang="en-US" altLang="zh-CN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SDA</a:t>
            </a:r>
            <a:r>
              <a:rPr lang="zh-CN" altLang="en-US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拉低 输出应答信号</a:t>
            </a:r>
            <a:r>
              <a:rPr lang="en-US" altLang="zh-CN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		</a:t>
            </a:r>
            <a:r>
              <a:rPr lang="zh-CN" altLang="en-US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主机：异常复位，</a:t>
            </a:r>
            <a:r>
              <a:rPr lang="en-US" altLang="zh-CN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SCL</a:t>
            </a:r>
            <a:r>
              <a:rPr lang="zh-CN" altLang="en-US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为高电平</a:t>
            </a:r>
            <a:endParaRPr lang="en-US" altLang="zh-CN" sz="1200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从</a:t>
            </a:r>
            <a:r>
              <a:rPr lang="zh-CN" altLang="en-US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机：等待</a:t>
            </a:r>
            <a:r>
              <a:rPr lang="en-US" altLang="zh-CN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SCL</a:t>
            </a:r>
            <a:r>
              <a:rPr lang="zh-CN" altLang="en-US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变低，以释放应答信号</a:t>
            </a:r>
            <a:r>
              <a:rPr lang="en-US" altLang="zh-CN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		</a:t>
            </a:r>
            <a:r>
              <a:rPr lang="zh-CN" altLang="en-US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主机：</a:t>
            </a:r>
            <a:r>
              <a:rPr lang="en-US" altLang="zh-CN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SDA</a:t>
            </a:r>
            <a:r>
              <a:rPr lang="zh-CN" altLang="en-US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低，判断总线被占用</a:t>
            </a:r>
            <a:endParaRPr lang="en-US" altLang="zh-CN" sz="1200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等待</a:t>
            </a:r>
            <a:r>
              <a:rPr lang="en-US" altLang="zh-CN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…  </a:t>
            </a:r>
            <a:r>
              <a:rPr lang="zh-CN" altLang="en-US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等待</a:t>
            </a:r>
            <a:r>
              <a:rPr lang="en-US" altLang="zh-CN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… </a:t>
            </a: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从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机发送，主机接收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从</a:t>
            </a:r>
            <a:r>
              <a:rPr lang="zh-CN" altLang="en-US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机：</a:t>
            </a:r>
            <a:r>
              <a:rPr lang="en-US" altLang="zh-CN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SDA</a:t>
            </a:r>
            <a:r>
              <a:rPr lang="zh-CN" altLang="en-US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拉低，输出数据位</a:t>
            </a:r>
            <a:r>
              <a:rPr lang="en-US" altLang="zh-CN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0  		</a:t>
            </a:r>
            <a:r>
              <a:rPr lang="zh-CN" altLang="en-US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主机：异常复位，</a:t>
            </a:r>
            <a:r>
              <a:rPr lang="en-US" altLang="zh-CN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SCL</a:t>
            </a:r>
            <a:r>
              <a:rPr lang="zh-CN" altLang="en-US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为高电平</a:t>
            </a:r>
            <a:endParaRPr lang="en-US" altLang="zh-CN" sz="12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从机：等待</a:t>
            </a:r>
            <a:r>
              <a:rPr lang="en-US" altLang="zh-CN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SCL</a:t>
            </a:r>
            <a:r>
              <a:rPr lang="zh-CN" altLang="en-US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变低，以释放应答信号</a:t>
            </a:r>
            <a:r>
              <a:rPr lang="en-US" altLang="zh-CN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		</a:t>
            </a:r>
            <a:r>
              <a:rPr lang="zh-CN" altLang="en-US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主机：</a:t>
            </a:r>
            <a:r>
              <a:rPr lang="en-US" altLang="zh-CN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SDA</a:t>
            </a:r>
            <a:r>
              <a:rPr lang="zh-CN" altLang="en-US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低，判断总线被占用</a:t>
            </a:r>
            <a:endParaRPr lang="en-US" altLang="zh-CN" sz="12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等待</a:t>
            </a:r>
            <a:r>
              <a:rPr lang="en-US" altLang="zh-CN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…  </a:t>
            </a:r>
            <a:r>
              <a:rPr lang="zh-CN" altLang="en-US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等待</a:t>
            </a:r>
            <a:r>
              <a:rPr lang="en-US" altLang="zh-CN" sz="1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…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6684" y="1540174"/>
            <a:ext cx="9285714" cy="25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220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4502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架构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itchFamily="18" charset="0"/>
                <a:ea typeface="Times New Roman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400" b="1" dirty="0" smtClean="0"/>
              <a:t>BLOCK  DIAGRAM</a:t>
            </a:r>
            <a:endParaRPr lang="zh-CN" altLang="en-US" sz="2400" b="1" dirty="0"/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14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9953" y="988147"/>
            <a:ext cx="5100394" cy="541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580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41987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charset="-122"/>
                <a:ea typeface="宋体" charset="-122"/>
                <a:sym typeface="宋体" charset="-122"/>
              </a:endParaRPr>
            </a:p>
          </p:txBody>
        </p:sp>
        <p:sp>
          <p:nvSpPr>
            <p:cNvPr id="41988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charset="-122"/>
                <a:ea typeface="宋体" charset="-122"/>
                <a:sym typeface="宋体" charset="-122"/>
              </a:endParaRPr>
            </a:p>
          </p:txBody>
        </p:sp>
      </p:grpSp>
      <p:sp>
        <p:nvSpPr>
          <p:cNvPr id="41989" name="直接连接符 14"/>
          <p:cNvSpPr/>
          <p:nvPr/>
        </p:nvSpPr>
        <p:spPr>
          <a:xfrm>
            <a:off x="-71437" y="5511800"/>
            <a:ext cx="1229201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90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91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charset="0"/>
                <a:ea typeface="Calibri" charset="0"/>
                <a:sym typeface="Calibri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charset="0"/>
                <a:ea typeface="Calibri" charset="0"/>
                <a:sym typeface="Calibri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charset="0"/>
              <a:ea typeface="宋体" charset="-122"/>
              <a:sym typeface="Calibri Light" charset="0"/>
            </a:endParaRPr>
          </a:p>
        </p:txBody>
      </p:sp>
      <p:sp>
        <p:nvSpPr>
          <p:cNvPr id="41992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93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charset="0"/>
                <a:ea typeface="宋体" charset="-122"/>
                <a:sym typeface="Impact" charset="0"/>
              </a:rPr>
              <a:t>谢谢</a:t>
            </a:r>
          </a:p>
        </p:txBody>
      </p:sp>
      <p:sp>
        <p:nvSpPr>
          <p:cNvPr id="41994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charset="-122"/>
              <a:ea typeface="宋体" charset="-122"/>
              <a:sym typeface="宋体" charset="-122"/>
            </a:endParaRPr>
          </a:p>
        </p:txBody>
      </p:sp>
      <p:sp>
        <p:nvSpPr>
          <p:cNvPr id="41995" name="矩形 22"/>
          <p:cNvSpPr/>
          <p:nvPr/>
        </p:nvSpPr>
        <p:spPr>
          <a:xfrm>
            <a:off x="0" y="2544763"/>
            <a:ext cx="1246188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charset="-122"/>
              <a:ea typeface="宋体" charset="-122"/>
              <a:sym typeface="宋体" charset="-122"/>
            </a:endParaRPr>
          </a:p>
        </p:txBody>
      </p:sp>
      <p:sp>
        <p:nvSpPr>
          <p:cNvPr id="41996" name="矩形 25"/>
          <p:cNvSpPr/>
          <p:nvPr/>
        </p:nvSpPr>
        <p:spPr>
          <a:xfrm>
            <a:off x="1472248" y="2548573"/>
            <a:ext cx="2926080" cy="3848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41997" name="矩形 24"/>
          <p:cNvSpPr/>
          <p:nvPr/>
        </p:nvSpPr>
        <p:spPr>
          <a:xfrm>
            <a:off x="1443038" y="3143250"/>
            <a:ext cx="3433762" cy="92333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dirty="0" smtClean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官</a:t>
            </a:r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论坛:51dsp.net</a:t>
            </a:r>
          </a:p>
          <a:p>
            <a:pPr lvl="0" eaLnBrk="1" hangingPunct="1"/>
            <a:r>
              <a:rPr lang="zh-CN" altLang="en-US" dirty="0" smtClean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微</a:t>
            </a:r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信公众号:广州创龙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概述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itchFamily="18" charset="0"/>
                <a:ea typeface="Times New Roman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I2C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总线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962150" y="4824383"/>
            <a:ext cx="83470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历史：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1.1982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年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	Philips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首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发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，限速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100Kbps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（标准模式）、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7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位地址线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2.1992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年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	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总线规范发布，增加了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400Kbps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（快速模式）、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10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位地址线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3.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发展至今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    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总线增加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3.4Mbps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（高速模式）和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5.0Mbps(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超高速模式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)</a:t>
            </a:r>
            <a:endParaRPr lang="en-US" altLang="zh-CN" sz="12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标签：串行、半双工、低速、多主机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6" name="AutoShape 3" descr="I²C bus logo.svg"/>
          <p:cNvSpPr>
            <a:spLocks noChangeAspect="1" noChangeArrowheads="1"/>
          </p:cNvSpPr>
          <p:nvPr/>
        </p:nvSpPr>
        <p:spPr bwMode="auto">
          <a:xfrm>
            <a:off x="588156" y="257669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125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5188" y="1353028"/>
            <a:ext cx="7228188" cy="320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3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I2C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总线</a:t>
            </a:r>
            <a:endParaRPr lang="zh-CN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963738" y="5246759"/>
            <a:ext cx="8347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b="1" dirty="0" err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Mster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(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主机</a:t>
            </a: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)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：初始化总线的数据传输并产生允许传输的时钟信号的器件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Slave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（从机）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：被主机寻址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的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器件是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从机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SDA(</a:t>
            </a:r>
            <a:r>
              <a:rPr lang="en-US" altLang="zh-CN" sz="1200" b="1" dirty="0" err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SerialData</a:t>
            </a:r>
            <a:r>
              <a:rPr lang="en-US" altLang="zh-CN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)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：串行数据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SCL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（</a:t>
            </a:r>
            <a:r>
              <a:rPr lang="en-US" altLang="zh-CN" sz="1200" b="1" dirty="0" err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SerialClock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）：串行时钟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6" name="AutoShape 3" descr="I²C bus logo.svg"/>
          <p:cNvSpPr>
            <a:spLocks noChangeAspect="1" noChangeArrowheads="1"/>
          </p:cNvSpPr>
          <p:nvPr/>
        </p:nvSpPr>
        <p:spPr bwMode="auto">
          <a:xfrm>
            <a:off x="588156" y="257669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125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一个I2C系统框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1495358"/>
            <a:ext cx="5715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01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I2C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总线和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UART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对比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135188" y="4778781"/>
            <a:ext cx="8347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约定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通信速率</a:t>
            </a: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仅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适用于点对点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通信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标签：串行、全双工、低速、点对点</a:t>
            </a:r>
            <a:endParaRPr lang="zh-CN" altLang="en-US" sz="12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6" name="AutoShape 3" descr="I²C bus logo.svg"/>
          <p:cNvSpPr>
            <a:spLocks noChangeAspect="1" noChangeArrowheads="1"/>
          </p:cNvSpPr>
          <p:nvPr/>
        </p:nvSpPr>
        <p:spPr bwMode="auto">
          <a:xfrm>
            <a:off x="588156" y="257669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125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异步串行系统的框图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1873031"/>
            <a:ext cx="6906345" cy="227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311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I2C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总线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和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SPI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对比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316003" y="4583786"/>
            <a:ext cx="8347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需要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的线多，</a:t>
            </a:r>
            <a:r>
              <a:rPr lang="en-US" altLang="zh-CN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4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个 </a:t>
            </a:r>
            <a:r>
              <a:rPr lang="en-US" altLang="zh-CN" sz="1200" b="1" dirty="0" err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mosi</a:t>
            </a:r>
            <a:r>
              <a:rPr lang="en-US" altLang="zh-CN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 miso </a:t>
            </a:r>
            <a:r>
              <a:rPr lang="en-US" altLang="zh-CN" sz="1200" b="1" dirty="0" err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cs</a:t>
            </a:r>
            <a:r>
              <a:rPr lang="en-US" altLang="zh-CN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 </a:t>
            </a:r>
            <a:r>
              <a:rPr lang="en-US" altLang="zh-CN" sz="1200" b="1" dirty="0" err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sclk</a:t>
            </a:r>
            <a:r>
              <a:rPr lang="en-US" altLang="zh-CN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 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每增加一个需要增加一个</a:t>
            </a:r>
            <a:r>
              <a:rPr lang="en-US" altLang="zh-CN" sz="1200" b="1" dirty="0" err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cs</a:t>
            </a:r>
            <a:endParaRPr lang="en-US" altLang="zh-CN" sz="12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通信</a:t>
            </a:r>
            <a:r>
              <a:rPr lang="zh-CN" altLang="en-US" sz="1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总线中仅允许一个</a:t>
            </a: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主机</a:t>
            </a:r>
            <a:endParaRPr lang="en-US" altLang="zh-CN" sz="12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charset="0"/>
                <a:ea typeface="微软雅黑" charset="0"/>
              </a:rPr>
              <a:t>标签：串行、全双工、低速、一主多从</a:t>
            </a:r>
            <a:endParaRPr lang="zh-CN" altLang="en-US" sz="12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6" name="AutoShape 3" descr="I²C bus logo.svg"/>
          <p:cNvSpPr>
            <a:spLocks noChangeAspect="1" noChangeArrowheads="1"/>
          </p:cNvSpPr>
          <p:nvPr/>
        </p:nvSpPr>
        <p:spPr bwMode="auto">
          <a:xfrm>
            <a:off x="588156" y="257669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125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一个SPI系统框图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938" y="1233669"/>
            <a:ext cx="5715000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514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I2C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总线</a:t>
            </a:r>
            <a:r>
              <a:rPr lang="zh-CN" altLang="en-US" sz="2400" b="1" dirty="0" smtClean="0">
                <a:latin typeface="+mn-ea"/>
              </a:rPr>
              <a:t>的应用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6483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13" name="Picture 5" descr="I²C bus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02877"/>
            <a:ext cx="981075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4927" y="1338264"/>
            <a:ext cx="7604126" cy="499428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519" y="3020891"/>
            <a:ext cx="2141168" cy="162903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846" y="4732189"/>
            <a:ext cx="1772176" cy="183264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45831" y="1338264"/>
            <a:ext cx="2146102" cy="14420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1519" y="1564194"/>
            <a:ext cx="2140980" cy="107633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45831" y="2939415"/>
            <a:ext cx="2146102" cy="161774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56813" y="4716222"/>
            <a:ext cx="1935120" cy="165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40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4502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itchFamily="18" charset="0"/>
                <a:ea typeface="Times New Roman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1697</TotalTime>
  <Words>1433</Words>
  <Application>Microsoft Office PowerPoint</Application>
  <PresentationFormat>宽屏</PresentationFormat>
  <Paragraphs>212</Paragraphs>
  <Slides>23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新細明體</vt:lpstr>
      <vt:lpstr>方正姚体</vt:lpstr>
      <vt:lpstr>宋体</vt:lpstr>
      <vt:lpstr>微软雅黑</vt:lpstr>
      <vt:lpstr>Aharoni</vt:lpstr>
      <vt:lpstr>Arial</vt:lpstr>
      <vt:lpstr>Calibri</vt:lpstr>
      <vt:lpstr>Calibri Light</vt:lpstr>
      <vt:lpstr>Impact</vt:lpstr>
      <vt:lpstr>Tahoma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felix felix</cp:lastModifiedBy>
  <cp:revision>589</cp:revision>
  <dcterms:created xsi:type="dcterms:W3CDTF">2015-05-05T08:02:00Z</dcterms:created>
  <dcterms:modified xsi:type="dcterms:W3CDTF">2016-01-20T12:43:18Z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2052-10.1.0.5399</vt:lpwstr>
  </property>
</Properties>
</file>