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49" r:id="rId1"/>
  </p:sldMasterIdLst>
  <p:notesMasterIdLst>
    <p:notesMasterId r:id="rId17"/>
  </p:notesMasterIdLst>
  <p:sldIdLst>
    <p:sldId id="275" r:id="rId2"/>
    <p:sldId id="261" r:id="rId3"/>
    <p:sldId id="262" r:id="rId4"/>
    <p:sldId id="264" r:id="rId5"/>
    <p:sldId id="265" r:id="rId6"/>
    <p:sldId id="266" r:id="rId7"/>
    <p:sldId id="267" r:id="rId8"/>
    <p:sldId id="276" r:id="rId9"/>
    <p:sldId id="263" r:id="rId10"/>
    <p:sldId id="269" r:id="rId11"/>
    <p:sldId id="270" r:id="rId12"/>
    <p:sldId id="271" r:id="rId13"/>
    <p:sldId id="272" r:id="rId14"/>
    <p:sldId id="273" r:id="rId15"/>
    <p:sldId id="274" r:id="rId16"/>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3" autoAdjust="0"/>
    <p:restoredTop sz="94765" autoAdjust="0"/>
  </p:normalViewPr>
  <p:slideViewPr>
    <p:cSldViewPr snapToGrid="0" snapToObjects="1">
      <p:cViewPr>
        <p:scale>
          <a:sx n="120" d="100"/>
          <a:sy n="120" d="100"/>
        </p:scale>
        <p:origin x="-152" y="-80"/>
      </p:cViewPr>
      <p:guideLst>
        <p:guide orient="horz" pos="180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1" d="100"/>
          <a:sy n="71" d="100"/>
        </p:scale>
        <p:origin x="-3344" y="-12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华文楷体"/>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华文楷体"/>
              </a:defRPr>
            </a:lvl1pPr>
          </a:lstStyle>
          <a:p>
            <a:fld id="{9ED89FC8-707A-EB44-8D79-EA31DA70A44B}" type="datetimeFigureOut">
              <a:rPr lang="en-US" smtClean="0"/>
              <a:pPr/>
              <a:t>11/24/14</a:t>
            </a:fld>
            <a:endParaRPr lang="en-US"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华文楷体"/>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华文楷体"/>
              </a:defRPr>
            </a:lvl1pPr>
          </a:lstStyle>
          <a:p>
            <a:fld id="{5874CE99-DA4C-544D-9C5A-78F668920406}" type="slidenum">
              <a:rPr lang="en-US" smtClean="0"/>
              <a:pPr/>
              <a:t>‹#›</a:t>
            </a:fld>
            <a:endParaRPr lang="en-US" dirty="0"/>
          </a:p>
        </p:txBody>
      </p:sp>
    </p:spTree>
    <p:extLst>
      <p:ext uri="{BB962C8B-B14F-4D97-AF65-F5344CB8AC3E}">
        <p14:creationId xmlns:p14="http://schemas.microsoft.com/office/powerpoint/2010/main" val="7927784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华文楷体"/>
        <a:ea typeface="+mn-ea"/>
        <a:cs typeface="+mn-cs"/>
      </a:defRPr>
    </a:lvl1pPr>
    <a:lvl2pPr marL="457200" algn="l" defTabSz="457200" rtl="0" eaLnBrk="1" latinLnBrk="0" hangingPunct="1">
      <a:defRPr sz="1200" kern="1200">
        <a:solidFill>
          <a:schemeClr val="tx1"/>
        </a:solidFill>
        <a:latin typeface="华文楷体"/>
        <a:ea typeface="+mn-ea"/>
        <a:cs typeface="+mn-cs"/>
      </a:defRPr>
    </a:lvl2pPr>
    <a:lvl3pPr marL="914400" algn="l" defTabSz="457200" rtl="0" eaLnBrk="1" latinLnBrk="0" hangingPunct="1">
      <a:defRPr sz="1200" kern="1200">
        <a:solidFill>
          <a:schemeClr val="tx1"/>
        </a:solidFill>
        <a:latin typeface="华文楷体"/>
        <a:ea typeface="+mn-ea"/>
        <a:cs typeface="+mn-cs"/>
      </a:defRPr>
    </a:lvl3pPr>
    <a:lvl4pPr marL="1371600" algn="l" defTabSz="457200" rtl="0" eaLnBrk="1" latinLnBrk="0" hangingPunct="1">
      <a:defRPr sz="1200" kern="1200">
        <a:solidFill>
          <a:schemeClr val="tx1"/>
        </a:solidFill>
        <a:latin typeface="华文楷体"/>
        <a:ea typeface="+mn-ea"/>
        <a:cs typeface="+mn-cs"/>
      </a:defRPr>
    </a:lvl4pPr>
    <a:lvl5pPr marL="1828800" algn="l" defTabSz="457200" rtl="0" eaLnBrk="1" latinLnBrk="0" hangingPunct="1">
      <a:defRPr sz="1200" kern="1200">
        <a:solidFill>
          <a:schemeClr val="tx1"/>
        </a:solidFill>
        <a:latin typeface="华文楷体"/>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079501"/>
            <a:ext cx="6487668" cy="2627406"/>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dirty="0">
              <a:solidFill>
                <a:schemeClr val="tx1">
                  <a:lumMod val="65000"/>
                  <a:lumOff val="35000"/>
                </a:schemeClr>
              </a:solidFill>
              <a:latin typeface="华文楷体"/>
              <a:ea typeface="+mn-ea"/>
              <a:cs typeface="+mn-cs"/>
            </a:endParaRPr>
          </a:p>
        </p:txBody>
      </p:sp>
      <p:sp>
        <p:nvSpPr>
          <p:cNvPr id="2" name="Title 1"/>
          <p:cNvSpPr>
            <a:spLocks noGrp="1"/>
          </p:cNvSpPr>
          <p:nvPr>
            <p:ph type="ctrTitle"/>
          </p:nvPr>
        </p:nvSpPr>
        <p:spPr>
          <a:xfrm>
            <a:off x="1322921" y="1270001"/>
            <a:ext cx="6498158" cy="1437389"/>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华文楷体"/>
                <a:ea typeface="+mj-ea"/>
                <a:cs typeface="+mj-cs"/>
              </a:defRPr>
            </a:lvl1pPr>
          </a:lstStyle>
          <a:p>
            <a:r>
              <a:rPr lang="en-US" dirty="0" smtClean="0"/>
              <a:t>Click to edit Master title style</a:t>
            </a:r>
            <a:endParaRPr dirty="0"/>
          </a:p>
        </p:txBody>
      </p:sp>
      <p:sp>
        <p:nvSpPr>
          <p:cNvPr id="3" name="Subtitle 2"/>
          <p:cNvSpPr>
            <a:spLocks noGrp="1"/>
          </p:cNvSpPr>
          <p:nvPr>
            <p:ph type="subTitle" idx="1"/>
          </p:nvPr>
        </p:nvSpPr>
        <p:spPr>
          <a:xfrm>
            <a:off x="1322925" y="2749178"/>
            <a:ext cx="6498159" cy="763868"/>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华文楷体"/>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28E80666-FB37-4B36-9149-507F3B0178E3}" type="datetimeFigureOut">
              <a:rPr lang="en-US" smtClean="0"/>
              <a:pPr/>
              <a:t>11/24/14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2" y="509894"/>
            <a:ext cx="4079545" cy="968376"/>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402" y="1489881"/>
            <a:ext cx="4079545" cy="3100127"/>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11/24/14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dirty="0"/>
          </a:p>
        </p:txBody>
      </p:sp>
      <p:sp>
        <p:nvSpPr>
          <p:cNvPr id="8" name="Picture Placeholder 2"/>
          <p:cNvSpPr>
            <a:spLocks noGrp="1"/>
          </p:cNvSpPr>
          <p:nvPr>
            <p:ph type="pic" idx="1"/>
          </p:nvPr>
        </p:nvSpPr>
        <p:spPr>
          <a:xfrm>
            <a:off x="5090617" y="299493"/>
            <a:ext cx="3657600" cy="4431731"/>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华文楷体"/>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11/24/14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06919"/>
            <a:ext cx="1524000" cy="464608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06919"/>
            <a:ext cx="6689726" cy="464608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11/24/14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11/24/14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42" y="2794003"/>
            <a:ext cx="8416925" cy="1225021"/>
          </a:xfrm>
        </p:spPr>
        <p:txBody>
          <a:bodyPr/>
          <a:lstStyle/>
          <a:p>
            <a:r>
              <a:rPr lang="en-US" smtClean="0"/>
              <a:t>Click to edit Master title style</a:t>
            </a:r>
            <a:endParaRPr dirty="0"/>
          </a:p>
        </p:txBody>
      </p:sp>
      <p:sp>
        <p:nvSpPr>
          <p:cNvPr id="3" name="Subtitle 2"/>
          <p:cNvSpPr>
            <a:spLocks noGrp="1"/>
          </p:cNvSpPr>
          <p:nvPr>
            <p:ph type="subTitle" idx="1"/>
          </p:nvPr>
        </p:nvSpPr>
        <p:spPr>
          <a:xfrm>
            <a:off x="363542" y="3975859"/>
            <a:ext cx="8416925" cy="810559"/>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11/24/14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dirty="0"/>
          </a:p>
        </p:txBody>
      </p:sp>
      <p:sp>
        <p:nvSpPr>
          <p:cNvPr id="9" name="Picture Placeholder 2"/>
          <p:cNvSpPr>
            <a:spLocks noGrp="1"/>
          </p:cNvSpPr>
          <p:nvPr>
            <p:ph type="pic" idx="13"/>
          </p:nvPr>
        </p:nvSpPr>
        <p:spPr>
          <a:xfrm>
            <a:off x="370980" y="302948"/>
            <a:ext cx="8402040" cy="236405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9" y="2002621"/>
            <a:ext cx="8056563" cy="1135062"/>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9" y="3113338"/>
            <a:ext cx="8056563" cy="1250156"/>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11/24/14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89648"/>
            <a:ext cx="8042276" cy="1114130"/>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333501"/>
            <a:ext cx="3840480" cy="36195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333501"/>
            <a:ext cx="3840480" cy="36195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01F9CA3-105E-4857-9057-6DB6197DA786}" type="datetimeFigureOut">
              <a:rPr lang="en-US" smtClean="0"/>
              <a:t>11/24/14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89648"/>
            <a:ext cx="8042276" cy="111413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211023"/>
            <a:ext cx="3840480" cy="625739"/>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1956182"/>
            <a:ext cx="3840480" cy="2996821"/>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211023"/>
            <a:ext cx="3840480" cy="625739"/>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1956182"/>
            <a:ext cx="3840480" cy="2996821"/>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01F9CA3-105E-4857-9057-6DB6197DA786}" type="datetimeFigureOut">
              <a:rPr lang="en-US" smtClean="0"/>
              <a:t>11/24/14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F5CE407-6216-4202-80E4-A30DC2F709B2}"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01F9CA3-105E-4857-9057-6DB6197DA786}" type="datetimeFigureOut">
              <a:rPr lang="en-US" smtClean="0"/>
              <a:t>11/24/14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F5CE407-6216-4202-80E4-A30DC2F709B2}"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F9CA3-105E-4857-9057-6DB6197DA786}" type="datetimeFigureOut">
              <a:rPr lang="en-US" smtClean="0"/>
              <a:t>11/24/14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F5CE407-6216-4202-80E4-A30DC2F709B2}"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509894"/>
            <a:ext cx="3840480" cy="968376"/>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06917"/>
            <a:ext cx="3840480" cy="4646083"/>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489881"/>
            <a:ext cx="3840480" cy="3100127"/>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11/24/14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89648"/>
            <a:ext cx="8042276" cy="1114130"/>
          </a:xfrm>
          <a:prstGeom prst="rect">
            <a:avLst/>
          </a:prstGeom>
        </p:spPr>
        <p:txBody>
          <a:bodyPr vert="horz" lIns="91440" tIns="45720" rIns="91440" bIns="45720" rtlCol="0" anchor="b" anchorCtr="0">
            <a:noAutofit/>
          </a:bodyPr>
          <a:lstStyle/>
          <a:p>
            <a:r>
              <a:rPr lang="en-US" dirty="0" smtClean="0"/>
              <a:t>Click to edit Master title style</a:t>
            </a:r>
            <a:endParaRPr dirty="0"/>
          </a:p>
        </p:txBody>
      </p:sp>
      <p:sp>
        <p:nvSpPr>
          <p:cNvPr id="3" name="Text Placeholder 2"/>
          <p:cNvSpPr>
            <a:spLocks noGrp="1"/>
          </p:cNvSpPr>
          <p:nvPr>
            <p:ph type="body" idx="1"/>
          </p:nvPr>
        </p:nvSpPr>
        <p:spPr>
          <a:xfrm>
            <a:off x="549275" y="1333501"/>
            <a:ext cx="8042276" cy="36195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2"/>
          </p:nvPr>
        </p:nvSpPr>
        <p:spPr>
          <a:xfrm>
            <a:off x="5629835" y="5229723"/>
            <a:ext cx="2133600" cy="304271"/>
          </a:xfrm>
          <a:prstGeom prst="rect">
            <a:avLst/>
          </a:prstGeom>
        </p:spPr>
        <p:txBody>
          <a:bodyPr vert="horz" lIns="91440" tIns="45720" rIns="91440" bIns="45720" rtlCol="0" anchor="ctr"/>
          <a:lstStyle>
            <a:lvl1pPr algn="r">
              <a:defRPr sz="1200">
                <a:solidFill>
                  <a:schemeClr val="bg1"/>
                </a:solidFill>
                <a:latin typeface="华文楷体"/>
              </a:defRPr>
            </a:lvl1pPr>
          </a:lstStyle>
          <a:p>
            <a:fld id="{B01F9CA3-105E-4857-9057-6DB6197DA786}" type="datetimeFigureOut">
              <a:rPr lang="en-US" smtClean="0"/>
              <a:pPr/>
              <a:t>11/24/14</a:t>
            </a:fld>
            <a:endParaRPr lang="en-US" dirty="0"/>
          </a:p>
        </p:txBody>
      </p:sp>
      <p:sp>
        <p:nvSpPr>
          <p:cNvPr id="5" name="Footer Placeholder 4"/>
          <p:cNvSpPr>
            <a:spLocks noGrp="1"/>
          </p:cNvSpPr>
          <p:nvPr>
            <p:ph type="ftr" sz="quarter" idx="3"/>
          </p:nvPr>
        </p:nvSpPr>
        <p:spPr>
          <a:xfrm>
            <a:off x="264462" y="5229723"/>
            <a:ext cx="4840941" cy="304271"/>
          </a:xfrm>
          <a:prstGeom prst="rect">
            <a:avLst/>
          </a:prstGeom>
        </p:spPr>
        <p:txBody>
          <a:bodyPr vert="horz" lIns="91440" tIns="45720" rIns="91440" bIns="45720" rtlCol="0" anchor="ctr"/>
          <a:lstStyle>
            <a:lvl1pPr algn="l">
              <a:defRPr sz="1200">
                <a:solidFill>
                  <a:schemeClr val="bg1"/>
                </a:solidFill>
                <a:latin typeface="华文楷体"/>
              </a:defRPr>
            </a:lvl1pPr>
          </a:lstStyle>
          <a:p>
            <a:endParaRPr lang="en-US" dirty="0"/>
          </a:p>
        </p:txBody>
      </p:sp>
      <p:sp>
        <p:nvSpPr>
          <p:cNvPr id="6" name="Slide Number Placeholder 5"/>
          <p:cNvSpPr>
            <a:spLocks noGrp="1"/>
          </p:cNvSpPr>
          <p:nvPr>
            <p:ph type="sldNum" sz="quarter" idx="4"/>
          </p:nvPr>
        </p:nvSpPr>
        <p:spPr>
          <a:xfrm>
            <a:off x="7897906" y="5229723"/>
            <a:ext cx="990600" cy="304271"/>
          </a:xfrm>
          <a:prstGeom prst="rect">
            <a:avLst/>
          </a:prstGeom>
        </p:spPr>
        <p:txBody>
          <a:bodyPr vert="horz" lIns="91440" tIns="45720" rIns="91440" bIns="45720" rtlCol="0" anchor="ctr"/>
          <a:lstStyle>
            <a:lvl1pPr algn="r">
              <a:defRPr sz="3600">
                <a:solidFill>
                  <a:schemeClr val="bg1"/>
                </a:solidFill>
                <a:latin typeface="华文楷体"/>
              </a:defRPr>
            </a:lvl1pPr>
          </a:lstStyle>
          <a:p>
            <a:fld id="{7F5CE407-6216-4202-80E4-A30DC2F709B2}" type="slidenum">
              <a:rPr lang="en-US" smtClean="0"/>
              <a:pPr/>
              <a:t>‹#›</a:t>
            </a:fld>
            <a:endParaRPr lang="en-US" dirty="0"/>
          </a:p>
        </p:txBody>
      </p:sp>
      <p:pic>
        <p:nvPicPr>
          <p:cNvPr id="11" name="Picture 10" descr="logo（无投影）.jp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8239295" y="89647"/>
            <a:ext cx="904707" cy="796442"/>
          </a:xfrm>
          <a:prstGeom prst="rect">
            <a:avLst/>
          </a:prstGeom>
        </p:spPr>
      </p:pic>
      <p:sp>
        <p:nvSpPr>
          <p:cNvPr id="12" name="Subtitle 2"/>
          <p:cNvSpPr txBox="1">
            <a:spLocks/>
          </p:cNvSpPr>
          <p:nvPr userDrawn="1"/>
        </p:nvSpPr>
        <p:spPr>
          <a:xfrm>
            <a:off x="6553157" y="4739212"/>
            <a:ext cx="2590844" cy="975789"/>
          </a:xfrm>
          <a:prstGeom prst="rect">
            <a:avLst/>
          </a:prstGeom>
        </p:spPr>
        <p:txBody>
          <a:bodyPr>
            <a:no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华文楷体"/>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华文楷体"/>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华文楷体"/>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华文楷体"/>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华文楷体"/>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marR="0" indent="0" algn="l" defTabSz="914400" rtl="0" eaLnBrk="1" fontAlgn="auto" latinLnBrk="0" hangingPunct="1">
              <a:lnSpc>
                <a:spcPct val="100000"/>
              </a:lnSpc>
              <a:spcBef>
                <a:spcPts val="0"/>
              </a:spcBef>
              <a:spcAft>
                <a:spcPts val="0"/>
              </a:spcAft>
              <a:buClr>
                <a:schemeClr val="accent1">
                  <a:lumMod val="60000"/>
                  <a:lumOff val="40000"/>
                </a:schemeClr>
              </a:buClr>
              <a:buSzPct val="110000"/>
              <a:buFont typeface="Wingdings 2" pitchFamily="18" charset="2"/>
              <a:buNone/>
              <a:tabLst/>
              <a:defRPr/>
            </a:pPr>
            <a:r>
              <a:rPr lang="zh-CN" altLang="en-US" sz="1400" dirty="0">
                <a:latin typeface="华文楷体"/>
                <a:ea typeface="华文楷体"/>
                <a:cs typeface="华文楷体"/>
              </a:rPr>
              <a:t>官网：</a:t>
            </a:r>
            <a:r>
              <a:rPr lang="en-US" altLang="zh-CN" sz="1400" dirty="0">
                <a:latin typeface="华文楷体"/>
                <a:ea typeface="华文楷体"/>
                <a:cs typeface="华文楷体"/>
              </a:rPr>
              <a:t>        </a:t>
            </a:r>
            <a:r>
              <a:rPr lang="zh-CN" altLang="en-US" sz="1400" dirty="0">
                <a:latin typeface="华文楷体"/>
                <a:ea typeface="华文楷体"/>
                <a:cs typeface="华文楷体"/>
              </a:rPr>
              <a:t> </a:t>
            </a:r>
            <a:r>
              <a:rPr lang="en-US" altLang="zh-CN" sz="1400" dirty="0">
                <a:latin typeface="华文楷体"/>
                <a:ea typeface="华文楷体"/>
                <a:cs typeface="华文楷体"/>
              </a:rPr>
              <a:t>www.tronlong.com</a:t>
            </a:r>
          </a:p>
          <a:p>
            <a:pPr marL="0" marR="0" indent="0" algn="l" defTabSz="914400" rtl="0" eaLnBrk="1" fontAlgn="auto" latinLnBrk="0" hangingPunct="1">
              <a:lnSpc>
                <a:spcPct val="100000"/>
              </a:lnSpc>
              <a:spcBef>
                <a:spcPts val="0"/>
              </a:spcBef>
              <a:spcAft>
                <a:spcPts val="0"/>
              </a:spcAft>
              <a:buClr>
                <a:schemeClr val="accent1">
                  <a:lumMod val="60000"/>
                  <a:lumOff val="40000"/>
                </a:schemeClr>
              </a:buClr>
              <a:buSzPct val="110000"/>
              <a:buFont typeface="Wingdings 2" pitchFamily="18" charset="2"/>
              <a:buNone/>
              <a:tabLst/>
              <a:defRPr/>
            </a:pPr>
            <a:r>
              <a:rPr lang="zh-CN" altLang="en-US" sz="1400" dirty="0">
                <a:latin typeface="华文楷体"/>
                <a:ea typeface="华文楷体"/>
                <a:cs typeface="华文楷体"/>
              </a:rPr>
              <a:t>论坛：               </a:t>
            </a:r>
            <a:r>
              <a:rPr lang="en-US" altLang="zh-CN" sz="1400" dirty="0">
                <a:latin typeface="华文楷体"/>
                <a:ea typeface="华文楷体"/>
                <a:cs typeface="华文楷体"/>
              </a:rPr>
              <a:t>www.51dsp.net</a:t>
            </a:r>
            <a:br>
              <a:rPr lang="en-US" altLang="zh-CN" sz="1400" dirty="0">
                <a:latin typeface="华文楷体"/>
                <a:ea typeface="华文楷体"/>
                <a:cs typeface="华文楷体"/>
              </a:rPr>
            </a:br>
            <a:r>
              <a:rPr lang="en-US" altLang="zh-CN" sz="1400" dirty="0">
                <a:latin typeface="华文楷体"/>
                <a:ea typeface="华文楷体"/>
                <a:cs typeface="华文楷体"/>
              </a:rPr>
              <a:t>C6748</a:t>
            </a:r>
            <a:r>
              <a:rPr lang="zh-CN" altLang="en-US" sz="1400" dirty="0">
                <a:latin typeface="华文楷体"/>
                <a:ea typeface="华文楷体"/>
                <a:cs typeface="华文楷体"/>
              </a:rPr>
              <a:t> </a:t>
            </a:r>
            <a:r>
              <a:rPr lang="en-US" altLang="zh-CN" sz="1400" dirty="0">
                <a:latin typeface="华文楷体"/>
                <a:ea typeface="华文楷体"/>
                <a:cs typeface="华文楷体"/>
              </a:rPr>
              <a:t>QQ</a:t>
            </a:r>
            <a:r>
              <a:rPr lang="zh-CN" altLang="en-US" sz="1400" dirty="0">
                <a:latin typeface="华文楷体"/>
                <a:ea typeface="华文楷体"/>
                <a:cs typeface="华文楷体"/>
              </a:rPr>
              <a:t>群：          </a:t>
            </a:r>
            <a:r>
              <a:rPr lang="en-US" altLang="zh-CN" sz="1400" dirty="0">
                <a:latin typeface="华文楷体"/>
                <a:ea typeface="华文楷体"/>
                <a:cs typeface="华文楷体"/>
              </a:rPr>
              <a:t>162594183</a:t>
            </a:r>
          </a:p>
          <a:p>
            <a:pPr marL="0" marR="0" indent="0" algn="l" defTabSz="914400" rtl="0" eaLnBrk="1" fontAlgn="auto" latinLnBrk="0" hangingPunct="1">
              <a:lnSpc>
                <a:spcPct val="100000"/>
              </a:lnSpc>
              <a:spcBef>
                <a:spcPts val="0"/>
              </a:spcBef>
              <a:spcAft>
                <a:spcPts val="0"/>
              </a:spcAft>
              <a:buClr>
                <a:schemeClr val="accent1">
                  <a:lumMod val="60000"/>
                  <a:lumOff val="40000"/>
                </a:schemeClr>
              </a:buClr>
              <a:buSzPct val="110000"/>
              <a:buFont typeface="Wingdings 2" pitchFamily="18" charset="2"/>
              <a:buNone/>
              <a:tabLst/>
              <a:defRPr/>
            </a:pPr>
            <a:r>
              <a:rPr lang="en-US" altLang="zh-CN" sz="1400" dirty="0">
                <a:latin typeface="华文楷体"/>
                <a:ea typeface="华文楷体"/>
                <a:cs typeface="华文楷体"/>
              </a:rPr>
              <a:t>OMAPL138</a:t>
            </a:r>
            <a:r>
              <a:rPr lang="zh-CN" altLang="en-US" sz="1400" dirty="0">
                <a:latin typeface="华文楷体"/>
                <a:ea typeface="华文楷体"/>
                <a:cs typeface="华文楷体"/>
              </a:rPr>
              <a:t> </a:t>
            </a:r>
            <a:r>
              <a:rPr lang="en-US" altLang="zh-CN" sz="1400" dirty="0">
                <a:latin typeface="华文楷体"/>
                <a:ea typeface="华文楷体"/>
                <a:cs typeface="华文楷体"/>
              </a:rPr>
              <a:t>QQ</a:t>
            </a:r>
            <a:r>
              <a:rPr lang="zh-CN" altLang="en-US" sz="1400" dirty="0">
                <a:latin typeface="华文楷体"/>
                <a:ea typeface="华文楷体"/>
                <a:cs typeface="华文楷体"/>
              </a:rPr>
              <a:t>群： </a:t>
            </a:r>
            <a:r>
              <a:rPr lang="en-US" sz="1400" kern="1200" smtClean="0">
                <a:solidFill>
                  <a:schemeClr val="tx1">
                    <a:lumMod val="65000"/>
                    <a:lumOff val="35000"/>
                  </a:schemeClr>
                </a:solidFill>
                <a:latin typeface="华文楷体"/>
                <a:ea typeface="华文楷体"/>
                <a:cs typeface="华文楷体"/>
              </a:rPr>
              <a:t>227961486</a:t>
            </a:r>
          </a:p>
        </p:txBody>
      </p:sp>
    </p:spTree>
  </p:cSld>
  <p:clrMap bg1="lt1" tx1="dk1" bg2="lt2" tx2="dk2" accent1="accent1" accent2="accent2" accent3="accent3" accent4="accent4" accent5="accent5" accent6="accent6" hlink="hlink" folHlink="folHlink"/>
  <p:sldLayoutIdLst>
    <p:sldLayoutId id="2147484650" r:id="rId1"/>
    <p:sldLayoutId id="2147484651" r:id="rId2"/>
    <p:sldLayoutId id="2147484652" r:id="rId3"/>
    <p:sldLayoutId id="2147484653" r:id="rId4"/>
    <p:sldLayoutId id="2147484654" r:id="rId5"/>
    <p:sldLayoutId id="2147484655" r:id="rId6"/>
    <p:sldLayoutId id="2147484656" r:id="rId7"/>
    <p:sldLayoutId id="2147484657" r:id="rId8"/>
    <p:sldLayoutId id="2147484658" r:id="rId9"/>
    <p:sldLayoutId id="2147484659" r:id="rId10"/>
    <p:sldLayoutId id="2147484660" r:id="rId11"/>
    <p:sldLayoutId id="2147484661" r:id="rId12"/>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600" kern="1200">
          <a:solidFill>
            <a:schemeClr val="accent1"/>
          </a:solidFill>
          <a:latin typeface="华文楷体"/>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华文楷体"/>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华文楷体"/>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华文楷体"/>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华文楷体"/>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华文楷体"/>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8.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7089" y="1434294"/>
            <a:ext cx="4155661" cy="2811026"/>
          </a:xfrm>
          <a:prstGeom prst="rect">
            <a:avLst/>
          </a:prstGeom>
        </p:spPr>
        <p:txBody>
          <a:bodyPr wrap="square">
            <a:spAutoFit/>
          </a:bodyPr>
          <a:lstStyle/>
          <a:p>
            <a:pPr marL="342900" indent="-342900">
              <a:lnSpc>
                <a:spcPct val="150000"/>
              </a:lnSpc>
              <a:buFont typeface="Wingdings" charset="2"/>
              <a:buChar char="q"/>
            </a:pPr>
            <a:r>
              <a:rPr lang="en-US" altLang="zh-CN" sz="4000">
                <a:latin typeface="华文楷体"/>
                <a:ea typeface="华文楷体"/>
                <a:cs typeface="华文楷体"/>
              </a:rPr>
              <a:t>SYS/BIOS</a:t>
            </a:r>
            <a:r>
              <a:rPr lang="zh-CN" altLang="en-US" sz="4000">
                <a:latin typeface="华文楷体"/>
                <a:ea typeface="华文楷体"/>
                <a:cs typeface="华文楷体"/>
              </a:rPr>
              <a:t> 基础</a:t>
            </a:r>
            <a:endParaRPr lang="en-US" altLang="zh-CN" sz="4000">
              <a:latin typeface="华文楷体"/>
              <a:ea typeface="华文楷体"/>
              <a:cs typeface="华文楷体"/>
            </a:endParaRPr>
          </a:p>
          <a:p>
            <a:pPr marL="342900" indent="-342900">
              <a:lnSpc>
                <a:spcPct val="150000"/>
              </a:lnSpc>
              <a:buFont typeface="Wingdings" charset="2"/>
              <a:buChar char="q"/>
            </a:pPr>
            <a:r>
              <a:rPr lang="zh-CN" altLang="en-US" sz="4000">
                <a:latin typeface="华文楷体"/>
                <a:ea typeface="华文楷体"/>
                <a:cs typeface="华文楷体"/>
              </a:rPr>
              <a:t>双核工程开发</a:t>
            </a:r>
            <a:endParaRPr lang="en-US" altLang="zh-CN" sz="4000">
              <a:latin typeface="华文楷体"/>
              <a:ea typeface="华文楷体"/>
              <a:cs typeface="华文楷体"/>
            </a:endParaRPr>
          </a:p>
          <a:p>
            <a:pPr marL="342900" indent="-342900">
              <a:lnSpc>
                <a:spcPct val="150000"/>
              </a:lnSpc>
              <a:buFont typeface="Wingdings" charset="2"/>
              <a:buChar char="q"/>
            </a:pPr>
            <a:r>
              <a:rPr lang="en-US" altLang="zh-CN" sz="4000">
                <a:solidFill>
                  <a:schemeClr val="bg1">
                    <a:lumMod val="50000"/>
                  </a:schemeClr>
                </a:solidFill>
                <a:latin typeface="华文楷体"/>
                <a:ea typeface="华文楷体"/>
                <a:cs typeface="华文楷体"/>
              </a:rPr>
              <a:t>SysLink</a:t>
            </a:r>
            <a:r>
              <a:rPr lang="zh-CN" altLang="en-US" sz="4000">
                <a:solidFill>
                  <a:schemeClr val="bg1">
                    <a:lumMod val="50000"/>
                  </a:schemeClr>
                </a:solidFill>
                <a:latin typeface="华文楷体"/>
                <a:ea typeface="华文楷体"/>
                <a:cs typeface="华文楷体"/>
              </a:rPr>
              <a:t> 组件</a:t>
            </a:r>
            <a:endParaRPr lang="en-US" altLang="zh-CN" sz="4000">
              <a:solidFill>
                <a:schemeClr val="bg1">
                  <a:lumMod val="50000"/>
                </a:schemeClr>
              </a:solidFill>
              <a:latin typeface="华文楷体"/>
              <a:ea typeface="华文楷体"/>
              <a:cs typeface="华文楷体"/>
            </a:endParaRPr>
          </a:p>
        </p:txBody>
      </p:sp>
      <p:sp>
        <p:nvSpPr>
          <p:cNvPr id="6" name="Rectangle 5"/>
          <p:cNvSpPr/>
          <p:nvPr/>
        </p:nvSpPr>
        <p:spPr>
          <a:xfrm>
            <a:off x="801572" y="442410"/>
            <a:ext cx="5865928" cy="1138773"/>
          </a:xfrm>
          <a:prstGeom prst="rect">
            <a:avLst/>
          </a:prstGeom>
        </p:spPr>
        <p:txBody>
          <a:bodyPr wrap="square">
            <a:spAutoFit/>
          </a:bodyPr>
          <a:lstStyle/>
          <a:p>
            <a:pPr marL="571500" indent="-571500">
              <a:lnSpc>
                <a:spcPct val="150000"/>
              </a:lnSpc>
              <a:buFont typeface="Wingdings" charset="2"/>
              <a:buChar char="v"/>
            </a:pPr>
            <a:r>
              <a:rPr lang="en-US" altLang="zh-CN" sz="4800">
                <a:latin typeface="华文楷体"/>
                <a:ea typeface="华文楷体"/>
                <a:cs typeface="华文楷体"/>
              </a:rPr>
              <a:t>SysLink</a:t>
            </a:r>
            <a:r>
              <a:rPr lang="zh-CN" altLang="en-US" sz="4800">
                <a:latin typeface="华文楷体"/>
                <a:ea typeface="华文楷体"/>
                <a:cs typeface="华文楷体"/>
              </a:rPr>
              <a:t> 应用基础</a:t>
            </a:r>
            <a:endParaRPr lang="zh-TW" altLang="en-US" sz="4800">
              <a:latin typeface="华文楷体"/>
              <a:ea typeface="华文楷体"/>
              <a:cs typeface="华文楷体"/>
            </a:endParaRPr>
          </a:p>
        </p:txBody>
      </p:sp>
    </p:spTree>
    <p:extLst>
      <p:ext uri="{BB962C8B-B14F-4D97-AF65-F5344CB8AC3E}">
        <p14:creationId xmlns:p14="http://schemas.microsoft.com/office/powerpoint/2010/main" val="22545213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3834" y="-150404"/>
            <a:ext cx="3724096" cy="964367"/>
          </a:xfrm>
          <a:prstGeom prst="rect">
            <a:avLst/>
          </a:prstGeom>
          <a:noFill/>
        </p:spPr>
        <p:txBody>
          <a:bodyPr wrap="none" rtlCol="0">
            <a:spAutoFit/>
          </a:bodyPr>
          <a:lstStyle/>
          <a:p>
            <a:pPr marL="457200" indent="-457200">
              <a:lnSpc>
                <a:spcPct val="150000"/>
              </a:lnSpc>
              <a:buFont typeface="Wingdings" charset="2"/>
              <a:buChar char="q"/>
            </a:pPr>
            <a:r>
              <a:rPr lang="en-US" sz="4000">
                <a:latin typeface="华文楷体"/>
                <a:ea typeface="华文楷体"/>
                <a:cs typeface="华文楷体"/>
              </a:rPr>
              <a:t>双核</a:t>
            </a:r>
            <a:r>
              <a:rPr lang="zh-CN" altLang="en-US" sz="4000">
                <a:latin typeface="华文楷体"/>
                <a:ea typeface="华文楷体"/>
                <a:cs typeface="华文楷体"/>
              </a:rPr>
              <a:t>工程开发</a:t>
            </a:r>
            <a:endParaRPr lang="en-US" sz="4000">
              <a:latin typeface="华文楷体"/>
              <a:ea typeface="华文楷体"/>
              <a:cs typeface="华文楷体"/>
            </a:endParaRPr>
          </a:p>
        </p:txBody>
      </p:sp>
      <p:sp>
        <p:nvSpPr>
          <p:cNvPr id="3" name="Rectangle 2"/>
          <p:cNvSpPr/>
          <p:nvPr/>
        </p:nvSpPr>
        <p:spPr>
          <a:xfrm>
            <a:off x="1174706" y="462585"/>
            <a:ext cx="2857544" cy="702756"/>
          </a:xfrm>
          <a:prstGeom prst="rect">
            <a:avLst/>
          </a:prstGeom>
        </p:spPr>
        <p:txBody>
          <a:bodyPr wrap="square">
            <a:spAutoFit/>
          </a:bodyPr>
          <a:lstStyle/>
          <a:p>
            <a:pPr>
              <a:lnSpc>
                <a:spcPct val="150000"/>
              </a:lnSpc>
            </a:pPr>
            <a:r>
              <a:rPr lang="en-US" altLang="zh-CN" sz="2800">
                <a:latin typeface="华文楷体"/>
                <a:ea typeface="华文楷体"/>
                <a:cs typeface="华文楷体"/>
              </a:rPr>
              <a:t>1</a:t>
            </a:r>
            <a:r>
              <a:rPr lang="zh-CN" altLang="en-US" sz="2800">
                <a:latin typeface="华文楷体"/>
                <a:ea typeface="华文楷体"/>
                <a:cs typeface="华文楷体"/>
              </a:rPr>
              <a:t>、工程的建立</a:t>
            </a:r>
            <a:endParaRPr lang="en-US" altLang="zh-CN" sz="2800">
              <a:latin typeface="华文楷体"/>
              <a:ea typeface="华文楷体"/>
              <a:cs typeface="华文楷体"/>
            </a:endParaRPr>
          </a:p>
        </p:txBody>
      </p:sp>
      <p:sp>
        <p:nvSpPr>
          <p:cNvPr id="4" name="TextBox 3"/>
          <p:cNvSpPr txBox="1"/>
          <p:nvPr/>
        </p:nvSpPr>
        <p:spPr>
          <a:xfrm>
            <a:off x="1396998" y="1165341"/>
            <a:ext cx="7397752" cy="3970317"/>
          </a:xfrm>
          <a:prstGeom prst="rect">
            <a:avLst/>
          </a:prstGeom>
          <a:noFill/>
        </p:spPr>
        <p:txBody>
          <a:bodyPr wrap="square" rtlCol="0">
            <a:spAutoFit/>
          </a:bodyPr>
          <a:lstStyle/>
          <a:p>
            <a:r>
              <a:rPr lang="en-US" sz="1200" b="1">
                <a:latin typeface="华文楷体"/>
                <a:ea typeface="华文楷体"/>
                <a:cs typeface="华文楷体"/>
              </a:rPr>
              <a:t>ex01_helloworld</a:t>
            </a:r>
            <a:r>
              <a:rPr lang="zh-CN" altLang="en-US" sz="1200" b="1">
                <a:latin typeface="华文楷体"/>
                <a:ea typeface="华文楷体"/>
                <a:cs typeface="华文楷体"/>
              </a:rPr>
              <a:t>                                   </a:t>
            </a:r>
            <a:r>
              <a:rPr lang="en-US" altLang="zh-CN" sz="1200" b="1">
                <a:latin typeface="华文楷体"/>
                <a:ea typeface="华文楷体"/>
                <a:cs typeface="华文楷体"/>
              </a:rPr>
              <a:t>#</a:t>
            </a:r>
            <a:r>
              <a:rPr lang="zh-CN" altLang="en-US" sz="1200" b="1">
                <a:latin typeface="华文楷体"/>
                <a:ea typeface="华文楷体"/>
                <a:cs typeface="华文楷体"/>
              </a:rPr>
              <a:t> 工程根目录</a:t>
            </a:r>
            <a:endParaRPr lang="en-US" sz="1200" b="1">
              <a:latin typeface="华文楷体"/>
              <a:ea typeface="华文楷体"/>
              <a:cs typeface="华文楷体"/>
            </a:endParaRPr>
          </a:p>
          <a:p>
            <a:pPr lvl="1"/>
            <a:r>
              <a:rPr lang="en-US" sz="1200" b="1">
                <a:latin typeface="华文楷体"/>
                <a:ea typeface="华文楷体"/>
                <a:cs typeface="华文楷体"/>
              </a:rPr>
              <a:t>├── dsp</a:t>
            </a:r>
            <a:r>
              <a:rPr lang="zh-CN" altLang="en-US" sz="1200" b="1">
                <a:latin typeface="华文楷体"/>
                <a:ea typeface="华文楷体"/>
                <a:cs typeface="华文楷体"/>
              </a:rPr>
              <a:t>                               </a:t>
            </a:r>
            <a:r>
              <a:rPr lang="en-US" altLang="zh-CN" sz="1200" b="1">
                <a:latin typeface="华文楷体"/>
                <a:ea typeface="华文楷体"/>
                <a:cs typeface="华文楷体"/>
              </a:rPr>
              <a:t>#</a:t>
            </a:r>
            <a:r>
              <a:rPr lang="zh-CN" altLang="en-US" sz="1200" b="1">
                <a:latin typeface="华文楷体"/>
                <a:ea typeface="华文楷体"/>
                <a:cs typeface="华文楷体"/>
              </a:rPr>
              <a:t> </a:t>
            </a:r>
            <a:r>
              <a:rPr lang="en-US" altLang="zh-CN" sz="1200" b="1">
                <a:latin typeface="华文楷体"/>
                <a:ea typeface="华文楷体"/>
                <a:cs typeface="华文楷体"/>
              </a:rPr>
              <a:t>dsp</a:t>
            </a:r>
            <a:r>
              <a:rPr lang="zh-CN" altLang="en-US" sz="1200" b="1">
                <a:latin typeface="华文楷体"/>
                <a:ea typeface="华文楷体"/>
                <a:cs typeface="华文楷体"/>
              </a:rPr>
              <a:t> 子工程目录       </a:t>
            </a:r>
            <a:endParaRPr lang="en-US" sz="1200" b="1">
              <a:latin typeface="华文楷体"/>
              <a:ea typeface="华文楷体"/>
              <a:cs typeface="华文楷体"/>
            </a:endParaRPr>
          </a:p>
          <a:p>
            <a:pPr lvl="1"/>
            <a:r>
              <a:rPr lang="en-US" sz="1200">
                <a:latin typeface="华文楷体"/>
                <a:ea typeface="华文楷体"/>
                <a:cs typeface="华文楷体"/>
              </a:rPr>
              <a:t>│   ├── Dsp.cfg</a:t>
            </a:r>
            <a:r>
              <a:rPr lang="zh-CN" altLang="en-US" sz="1200">
                <a:latin typeface="华文楷体"/>
                <a:ea typeface="华文楷体"/>
                <a:cs typeface="华文楷体"/>
              </a:rPr>
              <a:t>                     </a:t>
            </a:r>
            <a:r>
              <a:rPr lang="en-US" altLang="zh-CN" sz="1200">
                <a:latin typeface="华文楷体"/>
                <a:ea typeface="华文楷体"/>
                <a:cs typeface="华文楷体"/>
              </a:rPr>
              <a:t>#</a:t>
            </a:r>
            <a:r>
              <a:rPr lang="zh-CN" altLang="en-US" sz="1200">
                <a:latin typeface="华文楷体"/>
                <a:ea typeface="华文楷体"/>
                <a:cs typeface="华文楷体"/>
              </a:rPr>
              <a:t> 引入和配置</a:t>
            </a:r>
            <a:r>
              <a:rPr lang="en-US" altLang="zh-CN" sz="1200">
                <a:latin typeface="华文楷体"/>
                <a:ea typeface="华文楷体"/>
                <a:cs typeface="华文楷体"/>
              </a:rPr>
              <a:t>dsp</a:t>
            </a:r>
            <a:r>
              <a:rPr lang="zh-CN" altLang="en-US" sz="1200">
                <a:latin typeface="华文楷体"/>
                <a:ea typeface="华文楷体"/>
                <a:cs typeface="华文楷体"/>
              </a:rPr>
              <a:t> 程序运行时所使用的</a:t>
            </a:r>
            <a:r>
              <a:rPr lang="en-US" altLang="zh-CN" sz="1200">
                <a:latin typeface="华文楷体"/>
                <a:ea typeface="华文楷体"/>
                <a:cs typeface="华文楷体"/>
              </a:rPr>
              <a:t>RTSC</a:t>
            </a:r>
            <a:r>
              <a:rPr lang="zh-CN" altLang="en-US" sz="1200">
                <a:latin typeface="华文楷体"/>
                <a:ea typeface="华文楷体"/>
                <a:cs typeface="华文楷体"/>
              </a:rPr>
              <a:t>的包和模块</a:t>
            </a:r>
            <a:endParaRPr lang="en-US" sz="1200">
              <a:latin typeface="华文楷体"/>
              <a:ea typeface="华文楷体"/>
              <a:cs typeface="华文楷体"/>
            </a:endParaRPr>
          </a:p>
          <a:p>
            <a:pPr lvl="1"/>
            <a:r>
              <a:rPr lang="en-US" sz="1200">
                <a:latin typeface="华文楷体"/>
                <a:ea typeface="华文楷体"/>
                <a:cs typeface="华文楷体"/>
              </a:rPr>
              <a:t>│   ├── main_dsp.c</a:t>
            </a:r>
            <a:r>
              <a:rPr lang="zh-CN" altLang="en-US" sz="1200">
                <a:latin typeface="华文楷体"/>
                <a:ea typeface="华文楷体"/>
                <a:cs typeface="华文楷体"/>
              </a:rPr>
              <a:t>               </a:t>
            </a:r>
            <a:r>
              <a:rPr lang="en-US" altLang="zh-CN" sz="1200">
                <a:latin typeface="华文楷体"/>
                <a:ea typeface="华文楷体"/>
                <a:cs typeface="华文楷体"/>
              </a:rPr>
              <a:t>#</a:t>
            </a:r>
            <a:r>
              <a:rPr lang="zh-CN" altLang="en-US" sz="1200">
                <a:latin typeface="华文楷体"/>
                <a:ea typeface="华文楷体"/>
                <a:cs typeface="华文楷体"/>
              </a:rPr>
              <a:t>   </a:t>
            </a:r>
            <a:r>
              <a:rPr lang="en-US" altLang="zh-CN" sz="1200">
                <a:latin typeface="华文楷体"/>
                <a:ea typeface="华文楷体"/>
                <a:cs typeface="华文楷体"/>
              </a:rPr>
              <a:t>main</a:t>
            </a:r>
            <a:endParaRPr lang="en-US" sz="1200">
              <a:latin typeface="华文楷体"/>
              <a:ea typeface="华文楷体"/>
              <a:cs typeface="华文楷体"/>
            </a:endParaRPr>
          </a:p>
          <a:p>
            <a:pPr lvl="1"/>
            <a:r>
              <a:rPr lang="en-US" sz="1200">
                <a:latin typeface="华文楷体"/>
                <a:ea typeface="华文楷体"/>
                <a:cs typeface="华文楷体"/>
              </a:rPr>
              <a:t>│   ├── makefile</a:t>
            </a:r>
            <a:r>
              <a:rPr lang="zh-CN" altLang="en-US" sz="1200">
                <a:latin typeface="华文楷体"/>
                <a:ea typeface="华文楷体"/>
                <a:cs typeface="华文楷体"/>
              </a:rPr>
              <a:t>                   </a:t>
            </a:r>
            <a:r>
              <a:rPr lang="en-US" altLang="zh-CN" sz="1200">
                <a:latin typeface="华文楷体"/>
                <a:ea typeface="华文楷体"/>
                <a:cs typeface="华文楷体"/>
              </a:rPr>
              <a:t>#</a:t>
            </a:r>
            <a:r>
              <a:rPr lang="zh-CN" altLang="en-US" sz="1200">
                <a:latin typeface="华文楷体"/>
                <a:ea typeface="华文楷体"/>
                <a:cs typeface="华文楷体"/>
              </a:rPr>
              <a:t> </a:t>
            </a:r>
            <a:r>
              <a:rPr lang="en-US" altLang="zh-CN" sz="1200">
                <a:latin typeface="华文楷体"/>
                <a:ea typeface="华文楷体"/>
                <a:cs typeface="华文楷体"/>
              </a:rPr>
              <a:t>dsp</a:t>
            </a:r>
            <a:r>
              <a:rPr lang="zh-CN" altLang="en-US" sz="1200">
                <a:latin typeface="华文楷体"/>
                <a:ea typeface="华文楷体"/>
                <a:cs typeface="华文楷体"/>
              </a:rPr>
              <a:t> 子工程的编译</a:t>
            </a:r>
            <a:endParaRPr lang="en-US" sz="1200">
              <a:latin typeface="华文楷体"/>
              <a:ea typeface="华文楷体"/>
              <a:cs typeface="华文楷体"/>
            </a:endParaRPr>
          </a:p>
          <a:p>
            <a:pPr lvl="1"/>
            <a:r>
              <a:rPr lang="en-US" sz="1200">
                <a:latin typeface="华文楷体"/>
                <a:ea typeface="华文楷体"/>
                <a:cs typeface="华文楷体"/>
              </a:rPr>
              <a:t>│   ├── Server.c</a:t>
            </a:r>
            <a:r>
              <a:rPr lang="zh-CN" altLang="en-US" sz="1200">
                <a:latin typeface="华文楷体"/>
                <a:ea typeface="华文楷体"/>
                <a:cs typeface="华文楷体"/>
              </a:rPr>
              <a:t>                    </a:t>
            </a:r>
            <a:r>
              <a:rPr lang="en-US" altLang="zh-CN" sz="1200">
                <a:latin typeface="华文楷体"/>
                <a:ea typeface="华文楷体"/>
                <a:cs typeface="华文楷体"/>
              </a:rPr>
              <a:t>#</a:t>
            </a:r>
            <a:endParaRPr lang="en-US" sz="1200">
              <a:latin typeface="华文楷体"/>
              <a:ea typeface="华文楷体"/>
              <a:cs typeface="华文楷体"/>
            </a:endParaRPr>
          </a:p>
          <a:p>
            <a:pPr lvl="1"/>
            <a:r>
              <a:rPr lang="en-US" sz="1200">
                <a:latin typeface="华文楷体"/>
                <a:ea typeface="华文楷体"/>
                <a:cs typeface="华文楷体"/>
              </a:rPr>
              <a:t>│   └── Server.h</a:t>
            </a:r>
            <a:r>
              <a:rPr lang="zh-CN" altLang="en-US" sz="1200">
                <a:latin typeface="华文楷体"/>
                <a:ea typeface="华文楷体"/>
                <a:cs typeface="华文楷体"/>
              </a:rPr>
              <a:t>                   </a:t>
            </a:r>
            <a:r>
              <a:rPr lang="en-US" altLang="zh-CN" sz="1200">
                <a:latin typeface="华文楷体"/>
                <a:ea typeface="华文楷体"/>
                <a:cs typeface="华文楷体"/>
              </a:rPr>
              <a:t>#</a:t>
            </a:r>
            <a:endParaRPr lang="en-US" sz="1200">
              <a:latin typeface="华文楷体"/>
              <a:ea typeface="华文楷体"/>
              <a:cs typeface="华文楷体"/>
            </a:endParaRPr>
          </a:p>
          <a:p>
            <a:pPr lvl="1"/>
            <a:r>
              <a:rPr lang="en-US" sz="1200" b="1">
                <a:latin typeface="华文楷体"/>
                <a:ea typeface="华文楷体"/>
                <a:cs typeface="华文楷体"/>
              </a:rPr>
              <a:t>├── host</a:t>
            </a:r>
            <a:r>
              <a:rPr lang="zh-CN" altLang="en-US" sz="1200" b="1">
                <a:latin typeface="华文楷体"/>
                <a:ea typeface="华文楷体"/>
                <a:cs typeface="华文楷体"/>
              </a:rPr>
              <a:t>                              </a:t>
            </a:r>
            <a:r>
              <a:rPr lang="en-US" altLang="zh-CN" sz="1200" b="1">
                <a:latin typeface="华文楷体"/>
                <a:ea typeface="华文楷体"/>
                <a:cs typeface="华文楷体"/>
              </a:rPr>
              <a:t>#</a:t>
            </a:r>
            <a:r>
              <a:rPr lang="zh-CN" altLang="en-US" sz="1200" b="1">
                <a:latin typeface="华文楷体"/>
                <a:ea typeface="华文楷体"/>
                <a:cs typeface="华文楷体"/>
              </a:rPr>
              <a:t> </a:t>
            </a:r>
            <a:r>
              <a:rPr lang="en-US" altLang="zh-CN" sz="1200" b="1">
                <a:latin typeface="华文楷体"/>
                <a:ea typeface="华文楷体"/>
                <a:cs typeface="华文楷体"/>
              </a:rPr>
              <a:t>arm</a:t>
            </a:r>
            <a:r>
              <a:rPr lang="zh-CN" altLang="en-US" sz="1200" b="1">
                <a:latin typeface="华文楷体"/>
                <a:ea typeface="华文楷体"/>
                <a:cs typeface="华文楷体"/>
              </a:rPr>
              <a:t> 子工程目录</a:t>
            </a:r>
            <a:endParaRPr lang="en-US" sz="1200" b="1">
              <a:latin typeface="华文楷体"/>
              <a:ea typeface="华文楷体"/>
              <a:cs typeface="华文楷体"/>
            </a:endParaRPr>
          </a:p>
          <a:p>
            <a:pPr lvl="1"/>
            <a:r>
              <a:rPr lang="en-US" sz="1200">
                <a:latin typeface="华文楷体"/>
                <a:ea typeface="华文楷体"/>
                <a:cs typeface="华文楷体"/>
              </a:rPr>
              <a:t>│   ├── App.c</a:t>
            </a:r>
            <a:r>
              <a:rPr lang="zh-CN" altLang="en-US" sz="1200">
                <a:latin typeface="华文楷体"/>
                <a:ea typeface="华文楷体"/>
                <a:cs typeface="华文楷体"/>
              </a:rPr>
              <a:t>                       </a:t>
            </a:r>
            <a:r>
              <a:rPr lang="en-US" altLang="zh-CN" sz="1200">
                <a:latin typeface="华文楷体"/>
                <a:ea typeface="华文楷体"/>
                <a:cs typeface="华文楷体"/>
              </a:rPr>
              <a:t>#</a:t>
            </a:r>
            <a:endParaRPr lang="en-US" sz="1200">
              <a:latin typeface="华文楷体"/>
              <a:ea typeface="华文楷体"/>
              <a:cs typeface="华文楷体"/>
            </a:endParaRPr>
          </a:p>
          <a:p>
            <a:pPr lvl="1"/>
            <a:r>
              <a:rPr lang="en-US" sz="1200">
                <a:latin typeface="华文楷体"/>
                <a:ea typeface="华文楷体"/>
                <a:cs typeface="华文楷体"/>
              </a:rPr>
              <a:t>│   ├── App.h</a:t>
            </a:r>
            <a:r>
              <a:rPr lang="zh-CN" altLang="en-US" sz="1200">
                <a:latin typeface="华文楷体"/>
                <a:ea typeface="华文楷体"/>
                <a:cs typeface="华文楷体"/>
              </a:rPr>
              <a:t>                      </a:t>
            </a:r>
            <a:r>
              <a:rPr lang="en-US" altLang="zh-CN" sz="1200">
                <a:latin typeface="华文楷体"/>
                <a:ea typeface="华文楷体"/>
                <a:cs typeface="华文楷体"/>
              </a:rPr>
              <a:t>#</a:t>
            </a:r>
            <a:endParaRPr lang="en-US" sz="1200">
              <a:latin typeface="华文楷体"/>
              <a:ea typeface="华文楷体"/>
              <a:cs typeface="华文楷体"/>
            </a:endParaRPr>
          </a:p>
          <a:p>
            <a:pPr lvl="1"/>
            <a:r>
              <a:rPr lang="en-US" sz="1200">
                <a:latin typeface="华文楷体"/>
                <a:ea typeface="华文楷体"/>
                <a:cs typeface="华文楷体"/>
              </a:rPr>
              <a:t>│   ├── main_host.c</a:t>
            </a:r>
            <a:r>
              <a:rPr lang="zh-CN" altLang="en-US" sz="1200">
                <a:latin typeface="华文楷体"/>
                <a:ea typeface="华文楷体"/>
                <a:cs typeface="华文楷体"/>
              </a:rPr>
              <a:t>            </a:t>
            </a:r>
            <a:r>
              <a:rPr lang="en-US" altLang="zh-CN" sz="1200">
                <a:latin typeface="华文楷体"/>
                <a:ea typeface="华文楷体"/>
                <a:cs typeface="华文楷体"/>
              </a:rPr>
              <a:t>#</a:t>
            </a:r>
            <a:r>
              <a:rPr lang="zh-CN" altLang="en-US" sz="1200">
                <a:latin typeface="华文楷体"/>
                <a:ea typeface="华文楷体"/>
                <a:cs typeface="华文楷体"/>
              </a:rPr>
              <a:t> </a:t>
            </a:r>
            <a:r>
              <a:rPr lang="en-US" altLang="zh-CN" sz="1200">
                <a:latin typeface="华文楷体"/>
                <a:ea typeface="华文楷体"/>
                <a:cs typeface="华文楷体"/>
              </a:rPr>
              <a:t>main</a:t>
            </a:r>
            <a:endParaRPr lang="en-US" sz="1200">
              <a:latin typeface="华文楷体"/>
              <a:ea typeface="华文楷体"/>
              <a:cs typeface="华文楷体"/>
            </a:endParaRPr>
          </a:p>
          <a:p>
            <a:pPr lvl="1"/>
            <a:r>
              <a:rPr lang="en-US" sz="1200">
                <a:latin typeface="华文楷体"/>
                <a:ea typeface="华文楷体"/>
                <a:cs typeface="华文楷体"/>
              </a:rPr>
              <a:t>│   └── makefile</a:t>
            </a:r>
            <a:r>
              <a:rPr lang="zh-CN" altLang="en-US" sz="1200">
                <a:latin typeface="华文楷体"/>
                <a:ea typeface="华文楷体"/>
                <a:cs typeface="华文楷体"/>
              </a:rPr>
              <a:t>                  </a:t>
            </a:r>
            <a:r>
              <a:rPr lang="en-US" altLang="zh-CN" sz="1200">
                <a:latin typeface="华文楷体"/>
                <a:ea typeface="华文楷体"/>
                <a:cs typeface="华文楷体"/>
              </a:rPr>
              <a:t>#</a:t>
            </a:r>
            <a:r>
              <a:rPr lang="zh-CN" altLang="en-US" sz="1200">
                <a:latin typeface="华文楷体"/>
                <a:ea typeface="华文楷体"/>
                <a:cs typeface="华文楷体"/>
              </a:rPr>
              <a:t> </a:t>
            </a:r>
            <a:r>
              <a:rPr lang="en-US" altLang="zh-CN" sz="1200">
                <a:latin typeface="华文楷体"/>
                <a:ea typeface="华文楷体"/>
                <a:cs typeface="华文楷体"/>
              </a:rPr>
              <a:t>arm</a:t>
            </a:r>
            <a:r>
              <a:rPr lang="zh-CN" altLang="en-US" sz="1200">
                <a:latin typeface="华文楷体"/>
                <a:ea typeface="华文楷体"/>
                <a:cs typeface="华文楷体"/>
              </a:rPr>
              <a:t> 子工程的编译</a:t>
            </a:r>
            <a:endParaRPr lang="en-US" sz="1200">
              <a:latin typeface="华文楷体"/>
              <a:ea typeface="华文楷体"/>
              <a:cs typeface="华文楷体"/>
            </a:endParaRPr>
          </a:p>
          <a:p>
            <a:pPr lvl="1"/>
            <a:r>
              <a:rPr lang="en-US" sz="1200">
                <a:latin typeface="华文楷体"/>
                <a:ea typeface="华文楷体"/>
                <a:cs typeface="华文楷体"/>
              </a:rPr>
              <a:t>├── makefile</a:t>
            </a:r>
            <a:r>
              <a:rPr lang="zh-CN" altLang="en-US" sz="1200">
                <a:latin typeface="华文楷体"/>
                <a:ea typeface="华文楷体"/>
                <a:cs typeface="华文楷体"/>
              </a:rPr>
              <a:t>                         </a:t>
            </a:r>
            <a:r>
              <a:rPr lang="en-US" altLang="zh-CN" sz="1200">
                <a:latin typeface="华文楷体"/>
                <a:ea typeface="华文楷体"/>
                <a:cs typeface="华文楷体"/>
              </a:rPr>
              <a:t>#</a:t>
            </a:r>
            <a:r>
              <a:rPr lang="zh-CN" altLang="en-US" sz="1200">
                <a:latin typeface="华文楷体"/>
                <a:ea typeface="华文楷体"/>
                <a:cs typeface="华文楷体"/>
              </a:rPr>
              <a:t> 双核系统的编译</a:t>
            </a:r>
            <a:endParaRPr lang="en-US" sz="1200">
              <a:latin typeface="华文楷体"/>
              <a:ea typeface="华文楷体"/>
              <a:cs typeface="华文楷体"/>
            </a:endParaRPr>
          </a:p>
          <a:p>
            <a:pPr lvl="1"/>
            <a:r>
              <a:rPr lang="en-US" sz="1200" b="1">
                <a:latin typeface="华文楷体"/>
                <a:ea typeface="华文楷体"/>
                <a:cs typeface="华文楷体"/>
              </a:rPr>
              <a:t>├── run</a:t>
            </a:r>
            <a:r>
              <a:rPr lang="zh-CN" altLang="en-US" sz="1200" b="1">
                <a:latin typeface="华文楷体"/>
                <a:ea typeface="华文楷体"/>
                <a:cs typeface="华文楷体"/>
              </a:rPr>
              <a:t>                         </a:t>
            </a:r>
            <a:r>
              <a:rPr lang="zh-CN" altLang="zh-CN" sz="1200" b="1">
                <a:latin typeface="华文楷体"/>
                <a:ea typeface="华文楷体"/>
                <a:cs typeface="华文楷体"/>
              </a:rPr>
              <a:t> </a:t>
            </a:r>
            <a:r>
              <a:rPr lang="zh-CN" altLang="en-US" sz="1200" b="1">
                <a:latin typeface="华文楷体"/>
                <a:ea typeface="华文楷体"/>
                <a:cs typeface="华文楷体"/>
              </a:rPr>
              <a:t>     </a:t>
            </a:r>
            <a:r>
              <a:rPr lang="en-US" altLang="zh-CN" sz="1200" b="1">
                <a:latin typeface="华文楷体"/>
                <a:ea typeface="华文楷体"/>
                <a:cs typeface="华文楷体"/>
              </a:rPr>
              <a:t>#</a:t>
            </a:r>
            <a:r>
              <a:rPr lang="zh-CN" altLang="en-US" sz="1200" b="1">
                <a:latin typeface="华文楷体"/>
                <a:ea typeface="华文楷体"/>
                <a:cs typeface="华文楷体"/>
              </a:rPr>
              <a:t> 运行时目录</a:t>
            </a:r>
            <a:endParaRPr lang="en-US" sz="1200" b="1">
              <a:latin typeface="华文楷体"/>
              <a:ea typeface="华文楷体"/>
              <a:cs typeface="华文楷体"/>
            </a:endParaRPr>
          </a:p>
          <a:p>
            <a:pPr lvl="1"/>
            <a:r>
              <a:rPr lang="en-US" sz="1200">
                <a:latin typeface="华文楷体"/>
                <a:ea typeface="华文楷体"/>
                <a:cs typeface="华文楷体"/>
              </a:rPr>
              <a:t>│   ├── run.sh</a:t>
            </a:r>
            <a:r>
              <a:rPr lang="zh-CN" altLang="en-US" sz="1200">
                <a:latin typeface="华文楷体"/>
                <a:ea typeface="华文楷体"/>
                <a:cs typeface="华文楷体"/>
              </a:rPr>
              <a:t>                     </a:t>
            </a:r>
            <a:r>
              <a:rPr lang="en-US" altLang="zh-CN" sz="1200">
                <a:latin typeface="华文楷体"/>
                <a:ea typeface="华文楷体"/>
                <a:cs typeface="华文楷体"/>
              </a:rPr>
              <a:t>#</a:t>
            </a:r>
            <a:r>
              <a:rPr lang="zh-CN" altLang="en-US" sz="1200">
                <a:latin typeface="华文楷体"/>
                <a:ea typeface="华文楷体"/>
                <a:cs typeface="华文楷体"/>
              </a:rPr>
              <a:t> 双核系统的启动</a:t>
            </a:r>
            <a:endParaRPr lang="en-US" sz="1200">
              <a:latin typeface="华文楷体"/>
              <a:ea typeface="华文楷体"/>
              <a:cs typeface="华文楷体"/>
            </a:endParaRPr>
          </a:p>
          <a:p>
            <a:pPr lvl="1"/>
            <a:r>
              <a:rPr lang="en-US" sz="1200">
                <a:latin typeface="华文楷体"/>
                <a:ea typeface="华文楷体"/>
                <a:cs typeface="华文楷体"/>
              </a:rPr>
              <a:t>│   ├── slaveloader</a:t>
            </a:r>
            <a:r>
              <a:rPr lang="zh-CN" altLang="en-US" sz="1200">
                <a:latin typeface="华文楷体"/>
                <a:ea typeface="华文楷体"/>
                <a:cs typeface="华文楷体"/>
              </a:rPr>
              <a:t>             </a:t>
            </a:r>
            <a:r>
              <a:rPr lang="en-US" altLang="zh-CN" sz="1200">
                <a:latin typeface="华文楷体"/>
                <a:ea typeface="华文楷体"/>
                <a:cs typeface="华文楷体"/>
              </a:rPr>
              <a:t>#</a:t>
            </a:r>
            <a:r>
              <a:rPr lang="zh-CN" altLang="en-US" sz="1200">
                <a:latin typeface="华文楷体"/>
                <a:ea typeface="华文楷体"/>
                <a:cs typeface="华文楷体"/>
              </a:rPr>
              <a:t> 初始化 </a:t>
            </a:r>
            <a:r>
              <a:rPr lang="en-US" altLang="zh-CN" sz="1200">
                <a:latin typeface="华文楷体"/>
                <a:ea typeface="华文楷体"/>
                <a:cs typeface="华文楷体"/>
              </a:rPr>
              <a:t>dsp</a:t>
            </a:r>
            <a:r>
              <a:rPr lang="zh-CN" altLang="en-US" sz="1200">
                <a:latin typeface="华文楷体"/>
                <a:ea typeface="华文楷体"/>
                <a:cs typeface="华文楷体"/>
              </a:rPr>
              <a:t> 处理器；加载并运行 </a:t>
            </a:r>
            <a:r>
              <a:rPr lang="en-US" altLang="zh-CN" sz="1200">
                <a:latin typeface="华文楷体"/>
                <a:ea typeface="华文楷体"/>
                <a:cs typeface="华文楷体"/>
              </a:rPr>
              <a:t>dsp</a:t>
            </a:r>
            <a:r>
              <a:rPr lang="zh-CN" altLang="en-US" sz="1200">
                <a:latin typeface="华文楷体"/>
                <a:ea typeface="华文楷体"/>
                <a:cs typeface="华文楷体"/>
              </a:rPr>
              <a:t> 程序</a:t>
            </a:r>
            <a:endParaRPr lang="en-US" sz="1200">
              <a:latin typeface="华文楷体"/>
              <a:ea typeface="华文楷体"/>
              <a:cs typeface="华文楷体"/>
            </a:endParaRPr>
          </a:p>
          <a:p>
            <a:pPr lvl="1"/>
            <a:r>
              <a:rPr lang="en-US" sz="1200">
                <a:latin typeface="华文楷体"/>
                <a:ea typeface="华文楷体"/>
                <a:cs typeface="华文楷体"/>
              </a:rPr>
              <a:t>│   └── syslink.ko</a:t>
            </a:r>
            <a:r>
              <a:rPr lang="zh-CN" altLang="en-US" sz="1200">
                <a:latin typeface="华文楷体"/>
                <a:ea typeface="华文楷体"/>
                <a:cs typeface="华文楷体"/>
              </a:rPr>
              <a:t>                </a:t>
            </a:r>
            <a:r>
              <a:rPr lang="en-US" altLang="zh-CN" sz="1200">
                <a:latin typeface="华文楷体"/>
                <a:ea typeface="华文楷体"/>
                <a:cs typeface="华文楷体"/>
              </a:rPr>
              <a:t>#</a:t>
            </a:r>
            <a:r>
              <a:rPr lang="zh-CN" altLang="en-US" sz="1200">
                <a:latin typeface="华文楷体"/>
                <a:ea typeface="华文楷体"/>
                <a:cs typeface="华文楷体"/>
              </a:rPr>
              <a:t> </a:t>
            </a:r>
            <a:r>
              <a:rPr lang="en-US" altLang="zh-CN" sz="1200">
                <a:latin typeface="华文楷体"/>
                <a:ea typeface="华文楷体"/>
                <a:cs typeface="华文楷体"/>
              </a:rPr>
              <a:t>syslink</a:t>
            </a:r>
            <a:r>
              <a:rPr lang="zh-CN" altLang="en-US" sz="1200">
                <a:latin typeface="华文楷体"/>
                <a:ea typeface="华文楷体"/>
                <a:cs typeface="华文楷体"/>
              </a:rPr>
              <a:t> 内核模块</a:t>
            </a:r>
            <a:endParaRPr lang="en-US" sz="1200">
              <a:latin typeface="华文楷体"/>
              <a:ea typeface="华文楷体"/>
              <a:cs typeface="华文楷体"/>
            </a:endParaRPr>
          </a:p>
          <a:p>
            <a:pPr lvl="1"/>
            <a:r>
              <a:rPr lang="en-US" sz="1200" b="1">
                <a:latin typeface="华文楷体"/>
                <a:ea typeface="华文楷体"/>
                <a:cs typeface="华文楷体"/>
              </a:rPr>
              <a:t>└── shared</a:t>
            </a:r>
            <a:r>
              <a:rPr lang="zh-CN" altLang="en-US" sz="1200" b="1">
                <a:latin typeface="华文楷体"/>
                <a:ea typeface="华文楷体"/>
                <a:cs typeface="华文楷体"/>
              </a:rPr>
              <a:t>                          </a:t>
            </a:r>
            <a:r>
              <a:rPr lang="en-US" altLang="zh-CN" sz="1200" b="1">
                <a:latin typeface="华文楷体"/>
                <a:ea typeface="华文楷体"/>
                <a:cs typeface="华文楷体"/>
              </a:rPr>
              <a:t>#</a:t>
            </a:r>
            <a:r>
              <a:rPr lang="zh-CN" altLang="en-US" sz="1200" b="1">
                <a:latin typeface="华文楷体"/>
                <a:ea typeface="华文楷体"/>
                <a:cs typeface="华文楷体"/>
              </a:rPr>
              <a:t> </a:t>
            </a:r>
            <a:r>
              <a:rPr lang="en-US" altLang="zh-CN" sz="1200" b="1">
                <a:latin typeface="华文楷体"/>
                <a:ea typeface="华文楷体"/>
                <a:cs typeface="华文楷体"/>
              </a:rPr>
              <a:t>dsp</a:t>
            </a:r>
            <a:r>
              <a:rPr lang="zh-CN" altLang="en-US" sz="1200" b="1">
                <a:latin typeface="华文楷体"/>
                <a:ea typeface="华文楷体"/>
                <a:cs typeface="华文楷体"/>
              </a:rPr>
              <a:t> 与 </a:t>
            </a:r>
            <a:r>
              <a:rPr lang="en-US" altLang="zh-CN" sz="1200" b="1">
                <a:latin typeface="华文楷体"/>
                <a:ea typeface="华文楷体"/>
                <a:cs typeface="华文楷体"/>
              </a:rPr>
              <a:t>arm</a:t>
            </a:r>
            <a:r>
              <a:rPr lang="zh-CN" altLang="en-US" sz="1200" b="1">
                <a:latin typeface="华文楷体"/>
                <a:ea typeface="华文楷体"/>
                <a:cs typeface="华文楷体"/>
              </a:rPr>
              <a:t> 的共享目录</a:t>
            </a:r>
            <a:endParaRPr lang="en-US" sz="1200" b="1">
              <a:latin typeface="华文楷体"/>
              <a:ea typeface="华文楷体"/>
              <a:cs typeface="华文楷体"/>
            </a:endParaRPr>
          </a:p>
          <a:p>
            <a:pPr lvl="1"/>
            <a:r>
              <a:rPr lang="en-US" sz="1200">
                <a:latin typeface="华文楷体"/>
                <a:ea typeface="华文楷体"/>
                <a:cs typeface="华文楷体"/>
              </a:rPr>
              <a:t>   </a:t>
            </a:r>
            <a:r>
              <a:rPr lang="zh-CN" altLang="en-US" sz="1200">
                <a:latin typeface="华文楷体"/>
                <a:ea typeface="华文楷体"/>
                <a:cs typeface="华文楷体"/>
              </a:rPr>
              <a:t>    </a:t>
            </a:r>
            <a:r>
              <a:rPr lang="en-US" sz="1200">
                <a:latin typeface="华文楷体"/>
                <a:ea typeface="华文楷体"/>
                <a:cs typeface="华文楷体"/>
              </a:rPr>
              <a:t>├── config.bld</a:t>
            </a:r>
            <a:r>
              <a:rPr lang="zh-CN" altLang="en-US" sz="1200">
                <a:latin typeface="华文楷体"/>
                <a:ea typeface="华文楷体"/>
                <a:cs typeface="华文楷体"/>
              </a:rPr>
              <a:t>                </a:t>
            </a:r>
            <a:r>
              <a:rPr lang="en-US" altLang="zh-CN" sz="1200">
                <a:latin typeface="华文楷体"/>
                <a:ea typeface="华文楷体"/>
                <a:cs typeface="华文楷体"/>
              </a:rPr>
              <a:t>#</a:t>
            </a:r>
            <a:r>
              <a:rPr lang="zh-CN" altLang="en-US" sz="1200">
                <a:latin typeface="华文楷体"/>
                <a:ea typeface="华文楷体"/>
                <a:cs typeface="华文楷体"/>
              </a:rPr>
              <a:t> 系统构建时使用的处理器架构和硬件平台相关的参数配置等</a:t>
            </a:r>
            <a:endParaRPr lang="en-US" sz="1200">
              <a:latin typeface="华文楷体"/>
              <a:ea typeface="华文楷体"/>
              <a:cs typeface="华文楷体"/>
            </a:endParaRPr>
          </a:p>
          <a:p>
            <a:pPr lvl="1"/>
            <a:r>
              <a:rPr lang="en-US" sz="1200">
                <a:latin typeface="华文楷体"/>
                <a:ea typeface="华文楷体"/>
                <a:cs typeface="华文楷体"/>
              </a:rPr>
              <a:t>   </a:t>
            </a:r>
            <a:r>
              <a:rPr lang="zh-CN" altLang="en-US" sz="1200">
                <a:latin typeface="华文楷体"/>
                <a:ea typeface="华文楷体"/>
                <a:cs typeface="华文楷体"/>
              </a:rPr>
              <a:t>   </a:t>
            </a:r>
            <a:r>
              <a:rPr lang="en-US" sz="1200">
                <a:latin typeface="华文楷体"/>
                <a:ea typeface="华文楷体"/>
                <a:cs typeface="华文楷体"/>
              </a:rPr>
              <a:t> └── SystemCfg.h</a:t>
            </a:r>
            <a:r>
              <a:rPr lang="zh-CN" altLang="en-US" sz="1200">
                <a:latin typeface="华文楷体"/>
                <a:ea typeface="华文楷体"/>
                <a:cs typeface="华文楷体"/>
              </a:rPr>
              <a:t>            </a:t>
            </a:r>
            <a:r>
              <a:rPr lang="en-US" altLang="zh-CN" sz="1200">
                <a:latin typeface="华文楷体"/>
                <a:ea typeface="华文楷体"/>
                <a:cs typeface="华文楷体"/>
              </a:rPr>
              <a:t>#</a:t>
            </a:r>
            <a:r>
              <a:rPr lang="zh-CN" altLang="en-US" sz="1200">
                <a:latin typeface="华文楷体"/>
                <a:ea typeface="华文楷体"/>
                <a:cs typeface="华文楷体"/>
              </a:rPr>
              <a:t> 双核通信协议</a:t>
            </a:r>
            <a:endParaRPr lang="en-US" sz="1200">
              <a:latin typeface="华文楷体"/>
              <a:ea typeface="华文楷体"/>
              <a:cs typeface="华文楷体"/>
            </a:endParaRPr>
          </a:p>
          <a:p>
            <a:endParaRPr lang="en-US" sz="1200">
              <a:latin typeface="华文楷体"/>
              <a:ea typeface="华文楷体"/>
              <a:cs typeface="华文楷体"/>
            </a:endParaRPr>
          </a:p>
        </p:txBody>
      </p:sp>
    </p:spTree>
    <p:extLst>
      <p:ext uri="{BB962C8B-B14F-4D97-AF65-F5344CB8AC3E}">
        <p14:creationId xmlns:p14="http://schemas.microsoft.com/office/powerpoint/2010/main" val="38859977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4844" y="62041"/>
            <a:ext cx="2857544" cy="702756"/>
          </a:xfrm>
          <a:prstGeom prst="rect">
            <a:avLst/>
          </a:prstGeom>
        </p:spPr>
        <p:txBody>
          <a:bodyPr wrap="square">
            <a:spAutoFit/>
          </a:bodyPr>
          <a:lstStyle/>
          <a:p>
            <a:pPr>
              <a:lnSpc>
                <a:spcPct val="150000"/>
              </a:lnSpc>
            </a:pPr>
            <a:r>
              <a:rPr lang="zh-CN" altLang="zh-CN" sz="2800">
                <a:latin typeface="华文楷体"/>
                <a:ea typeface="华文楷体"/>
                <a:cs typeface="华文楷体"/>
              </a:rPr>
              <a:t>2</a:t>
            </a:r>
            <a:r>
              <a:rPr lang="zh-CN" altLang="en-US" sz="2800">
                <a:latin typeface="华文楷体"/>
                <a:ea typeface="华文楷体"/>
                <a:cs typeface="华文楷体"/>
              </a:rPr>
              <a:t>、工程的编译</a:t>
            </a:r>
            <a:endParaRPr lang="en-US" altLang="zh-CN" sz="2800">
              <a:latin typeface="华文楷体"/>
              <a:ea typeface="华文楷体"/>
              <a:cs typeface="华文楷体"/>
            </a:endParaRPr>
          </a:p>
        </p:txBody>
      </p:sp>
      <p:sp>
        <p:nvSpPr>
          <p:cNvPr id="3" name="TextBox 2"/>
          <p:cNvSpPr txBox="1"/>
          <p:nvPr/>
        </p:nvSpPr>
        <p:spPr>
          <a:xfrm>
            <a:off x="314844" y="908248"/>
            <a:ext cx="889987" cy="484748"/>
          </a:xfrm>
          <a:prstGeom prst="rect">
            <a:avLst/>
          </a:prstGeom>
          <a:noFill/>
        </p:spPr>
        <p:txBody>
          <a:bodyPr wrap="none" rtlCol="0">
            <a:spAutoFit/>
          </a:bodyPr>
          <a:lstStyle/>
          <a:p>
            <a:pPr marL="285750" indent="-285750">
              <a:lnSpc>
                <a:spcPct val="150000"/>
              </a:lnSpc>
              <a:buFont typeface="Wingdings" charset="2"/>
              <a:buChar char="Ø"/>
            </a:pPr>
            <a:r>
              <a:rPr lang="en-US" altLang="zh-CN">
                <a:latin typeface="华文楷体"/>
                <a:ea typeface="华文楷体"/>
                <a:cs typeface="华文楷体"/>
              </a:rPr>
              <a:t>DSP</a:t>
            </a:r>
            <a:r>
              <a:rPr lang="zh-CN" altLang="en-US">
                <a:latin typeface="华文楷体"/>
                <a:ea typeface="华文楷体"/>
                <a:cs typeface="华文楷体"/>
              </a:rPr>
              <a:t> </a:t>
            </a:r>
            <a:endParaRPr lang="en-US">
              <a:latin typeface="华文楷体"/>
              <a:ea typeface="华文楷体"/>
              <a:cs typeface="华文楷体"/>
            </a:endParaRPr>
          </a:p>
        </p:txBody>
      </p:sp>
      <p:pic>
        <p:nvPicPr>
          <p:cNvPr id="4" name="Picture 3" descr="screensho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7503" y="908248"/>
            <a:ext cx="3275812" cy="2700669"/>
          </a:xfrm>
          <a:prstGeom prst="rect">
            <a:avLst/>
          </a:prstGeom>
        </p:spPr>
      </p:pic>
      <p:pic>
        <p:nvPicPr>
          <p:cNvPr id="5" name="Picture 4" descr="Config_flow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6553" y="908248"/>
            <a:ext cx="3429683" cy="2700669"/>
          </a:xfrm>
          <a:prstGeom prst="rect">
            <a:avLst/>
          </a:prstGeom>
        </p:spPr>
      </p:pic>
      <p:sp>
        <p:nvSpPr>
          <p:cNvPr id="6" name="TextBox 5"/>
          <p:cNvSpPr txBox="1"/>
          <p:nvPr/>
        </p:nvSpPr>
        <p:spPr>
          <a:xfrm>
            <a:off x="5157503" y="3538019"/>
            <a:ext cx="1544012" cy="310341"/>
          </a:xfrm>
          <a:prstGeom prst="rect">
            <a:avLst/>
          </a:prstGeom>
          <a:noFill/>
        </p:spPr>
        <p:txBody>
          <a:bodyPr wrap="none" rtlCol="0">
            <a:spAutoFit/>
          </a:bodyPr>
          <a:lstStyle/>
          <a:p>
            <a:pPr>
              <a:lnSpc>
                <a:spcPct val="150000"/>
              </a:lnSpc>
            </a:pPr>
            <a:r>
              <a:rPr lang="en-US" altLang="zh-CN" sz="1000">
                <a:latin typeface="华文楷体"/>
                <a:ea typeface="华文楷体"/>
                <a:cs typeface="华文楷体"/>
              </a:rPr>
              <a:t>SYS/BIOS</a:t>
            </a:r>
            <a:r>
              <a:rPr lang="zh-CN" altLang="en-US" sz="1000">
                <a:latin typeface="华文楷体"/>
                <a:ea typeface="华文楷体"/>
                <a:cs typeface="华文楷体"/>
              </a:rPr>
              <a:t> 程序构建</a:t>
            </a:r>
            <a:r>
              <a:rPr lang="en-US" sz="1000">
                <a:latin typeface="华文楷体"/>
                <a:ea typeface="华文楷体"/>
                <a:cs typeface="华文楷体"/>
              </a:rPr>
              <a:t>流程</a:t>
            </a:r>
          </a:p>
        </p:txBody>
      </p:sp>
      <p:sp>
        <p:nvSpPr>
          <p:cNvPr id="7" name="TextBox 6"/>
          <p:cNvSpPr txBox="1"/>
          <p:nvPr/>
        </p:nvSpPr>
        <p:spPr>
          <a:xfrm>
            <a:off x="1366553" y="3562610"/>
            <a:ext cx="1291114" cy="310341"/>
          </a:xfrm>
          <a:prstGeom prst="rect">
            <a:avLst/>
          </a:prstGeom>
          <a:noFill/>
        </p:spPr>
        <p:txBody>
          <a:bodyPr wrap="none" rtlCol="0">
            <a:spAutoFit/>
          </a:bodyPr>
          <a:lstStyle/>
          <a:p>
            <a:pPr>
              <a:lnSpc>
                <a:spcPct val="150000"/>
              </a:lnSpc>
            </a:pPr>
            <a:r>
              <a:rPr lang="en-US" sz="1000">
                <a:latin typeface="华文楷体"/>
                <a:ea typeface="华文楷体"/>
                <a:cs typeface="华文楷体"/>
              </a:rPr>
              <a:t>XDCTools 配置流程</a:t>
            </a:r>
          </a:p>
        </p:txBody>
      </p:sp>
      <p:sp>
        <p:nvSpPr>
          <p:cNvPr id="8" name="TextBox 7"/>
          <p:cNvSpPr txBox="1"/>
          <p:nvPr/>
        </p:nvSpPr>
        <p:spPr>
          <a:xfrm>
            <a:off x="5972420" y="1233440"/>
            <a:ext cx="582211" cy="321242"/>
          </a:xfrm>
          <a:prstGeom prst="rect">
            <a:avLst/>
          </a:prstGeom>
          <a:noFill/>
        </p:spPr>
        <p:txBody>
          <a:bodyPr wrap="none" rtlCol="0">
            <a:spAutoFit/>
          </a:bodyPr>
          <a:lstStyle/>
          <a:p>
            <a:pPr>
              <a:lnSpc>
                <a:spcPct val="150000"/>
              </a:lnSpc>
            </a:pPr>
            <a:r>
              <a:rPr lang="en-US" altLang="zh-CN" sz="1050">
                <a:latin typeface="华文楷体"/>
                <a:ea typeface="华文楷体"/>
                <a:cs typeface="华文楷体"/>
              </a:rPr>
              <a:t>eg:</a:t>
            </a:r>
            <a:r>
              <a:rPr lang="zh-CN" altLang="en-US" sz="1050">
                <a:latin typeface="华文楷体"/>
                <a:ea typeface="华文楷体"/>
                <a:cs typeface="华文楷体"/>
              </a:rPr>
              <a:t> </a:t>
            </a:r>
            <a:r>
              <a:rPr lang="en-US" altLang="zh-CN" sz="1050">
                <a:latin typeface="华文楷体"/>
                <a:ea typeface="华文楷体"/>
                <a:cs typeface="华文楷体"/>
              </a:rPr>
              <a:t>IPC</a:t>
            </a:r>
            <a:endParaRPr lang="en-US" sz="1050">
              <a:latin typeface="华文楷体"/>
              <a:ea typeface="华文楷体"/>
              <a:cs typeface="华文楷体"/>
            </a:endParaRP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0987" y="3872951"/>
            <a:ext cx="3001433" cy="1694432"/>
          </a:xfrm>
          <a:prstGeom prst="rect">
            <a:avLst/>
          </a:prstGeom>
        </p:spPr>
      </p:pic>
      <p:sp>
        <p:nvSpPr>
          <p:cNvPr id="13" name="TextBox 12"/>
          <p:cNvSpPr txBox="1"/>
          <p:nvPr/>
        </p:nvSpPr>
        <p:spPr>
          <a:xfrm>
            <a:off x="314844" y="3878919"/>
            <a:ext cx="966931" cy="484748"/>
          </a:xfrm>
          <a:prstGeom prst="rect">
            <a:avLst/>
          </a:prstGeom>
          <a:noFill/>
        </p:spPr>
        <p:txBody>
          <a:bodyPr wrap="none" rtlCol="0">
            <a:spAutoFit/>
          </a:bodyPr>
          <a:lstStyle/>
          <a:p>
            <a:pPr marL="285750" indent="-285750">
              <a:lnSpc>
                <a:spcPct val="150000"/>
              </a:lnSpc>
              <a:buFont typeface="Wingdings" charset="2"/>
              <a:buChar char="Ø"/>
            </a:pPr>
            <a:r>
              <a:rPr lang="en-US" altLang="zh-CN">
                <a:latin typeface="华文楷体"/>
                <a:ea typeface="华文楷体"/>
                <a:cs typeface="华文楷体"/>
              </a:rPr>
              <a:t>ARM</a:t>
            </a:r>
            <a:endParaRPr lang="en-US">
              <a:latin typeface="华文楷体"/>
              <a:ea typeface="华文楷体"/>
              <a:cs typeface="华文楷体"/>
            </a:endParaRPr>
          </a:p>
        </p:txBody>
      </p:sp>
      <p:sp>
        <p:nvSpPr>
          <p:cNvPr id="14" name="TextBox 13"/>
          <p:cNvSpPr txBox="1"/>
          <p:nvPr/>
        </p:nvSpPr>
        <p:spPr>
          <a:xfrm>
            <a:off x="3602077" y="5174098"/>
            <a:ext cx="748923" cy="321242"/>
          </a:xfrm>
          <a:prstGeom prst="rect">
            <a:avLst/>
          </a:prstGeom>
          <a:noFill/>
        </p:spPr>
        <p:txBody>
          <a:bodyPr wrap="none" rtlCol="0">
            <a:spAutoFit/>
          </a:bodyPr>
          <a:lstStyle/>
          <a:p>
            <a:pPr>
              <a:lnSpc>
                <a:spcPct val="150000"/>
              </a:lnSpc>
            </a:pPr>
            <a:r>
              <a:rPr lang="en-US" altLang="zh-CN" sz="1050">
                <a:latin typeface="华文楷体"/>
                <a:ea typeface="华文楷体"/>
                <a:cs typeface="华文楷体"/>
              </a:rPr>
              <a:t>eg:</a:t>
            </a:r>
            <a:r>
              <a:rPr lang="zh-CN" altLang="en-US" sz="1050">
                <a:latin typeface="华文楷体"/>
                <a:ea typeface="华文楷体"/>
                <a:cs typeface="华文楷体"/>
              </a:rPr>
              <a:t> </a:t>
            </a:r>
            <a:r>
              <a:rPr lang="en-US" altLang="zh-CN" sz="1050">
                <a:latin typeface="华文楷体"/>
                <a:ea typeface="华文楷体"/>
                <a:cs typeface="华文楷体"/>
              </a:rPr>
              <a:t>syslink</a:t>
            </a:r>
            <a:endParaRPr lang="en-US" sz="1050">
              <a:latin typeface="华文楷体"/>
              <a:ea typeface="华文楷体"/>
              <a:cs typeface="华文楷体"/>
            </a:endParaRPr>
          </a:p>
        </p:txBody>
      </p:sp>
      <p:sp>
        <p:nvSpPr>
          <p:cNvPr id="9" name="TextBox 8"/>
          <p:cNvSpPr txBox="1"/>
          <p:nvPr/>
        </p:nvSpPr>
        <p:spPr>
          <a:xfrm>
            <a:off x="1453997" y="4363667"/>
            <a:ext cx="1558209" cy="484748"/>
          </a:xfrm>
          <a:prstGeom prst="rect">
            <a:avLst/>
          </a:prstGeom>
          <a:noFill/>
        </p:spPr>
        <p:txBody>
          <a:bodyPr wrap="none" rtlCol="0">
            <a:spAutoFit/>
          </a:bodyPr>
          <a:lstStyle/>
          <a:p>
            <a:pPr>
              <a:lnSpc>
                <a:spcPct val="150000"/>
              </a:lnSpc>
            </a:pPr>
            <a:r>
              <a:rPr lang="en-US" altLang="zh-CN">
                <a:latin typeface="华文楷体"/>
                <a:ea typeface="华文楷体"/>
                <a:cs typeface="华文楷体"/>
              </a:rPr>
              <a:t>configure</a:t>
            </a:r>
            <a:r>
              <a:rPr lang="zh-CN" altLang="en-US">
                <a:latin typeface="华文楷体"/>
                <a:ea typeface="华文楷体"/>
                <a:cs typeface="华文楷体"/>
              </a:rPr>
              <a:t> </a:t>
            </a:r>
            <a:r>
              <a:rPr lang="en-US" altLang="zh-CN">
                <a:latin typeface="华文楷体"/>
                <a:ea typeface="华文楷体"/>
                <a:cs typeface="华文楷体"/>
              </a:rPr>
              <a:t>---</a:t>
            </a:r>
            <a:r>
              <a:rPr lang="en-US" altLang="zh-CN">
                <a:latin typeface="华文楷体"/>
                <a:ea typeface="华文楷体"/>
                <a:cs typeface="华文楷体"/>
                <a:sym typeface="Wingdings"/>
              </a:rPr>
              <a:t></a:t>
            </a:r>
            <a:endParaRPr lang="en-US">
              <a:latin typeface="华文楷体"/>
              <a:ea typeface="华文楷体"/>
              <a:cs typeface="华文楷体"/>
            </a:endParaRPr>
          </a:p>
        </p:txBody>
      </p:sp>
      <p:sp>
        <p:nvSpPr>
          <p:cNvPr id="15" name="TextBox 14"/>
          <p:cNvSpPr txBox="1"/>
          <p:nvPr/>
        </p:nvSpPr>
        <p:spPr>
          <a:xfrm>
            <a:off x="1453997" y="5257042"/>
            <a:ext cx="1544012" cy="310341"/>
          </a:xfrm>
          <a:prstGeom prst="rect">
            <a:avLst/>
          </a:prstGeom>
          <a:noFill/>
        </p:spPr>
        <p:txBody>
          <a:bodyPr wrap="none" rtlCol="0">
            <a:spAutoFit/>
          </a:bodyPr>
          <a:lstStyle/>
          <a:p>
            <a:pPr>
              <a:lnSpc>
                <a:spcPct val="150000"/>
              </a:lnSpc>
            </a:pPr>
            <a:r>
              <a:rPr lang="en-US" altLang="zh-CN" sz="1000">
                <a:latin typeface="华文楷体"/>
                <a:ea typeface="华文楷体"/>
                <a:cs typeface="华文楷体"/>
              </a:rPr>
              <a:t>Linux</a:t>
            </a:r>
            <a:r>
              <a:rPr lang="zh-CN" altLang="en-US" sz="1000">
                <a:latin typeface="华文楷体"/>
                <a:ea typeface="华文楷体"/>
                <a:cs typeface="华文楷体"/>
              </a:rPr>
              <a:t> 应用程序构建流程</a:t>
            </a:r>
            <a:endParaRPr lang="en-US" sz="1000">
              <a:latin typeface="华文楷体"/>
              <a:ea typeface="华文楷体"/>
              <a:cs typeface="华文楷体"/>
            </a:endParaRPr>
          </a:p>
        </p:txBody>
      </p:sp>
    </p:spTree>
    <p:extLst>
      <p:ext uri="{BB962C8B-B14F-4D97-AF65-F5344CB8AC3E}">
        <p14:creationId xmlns:p14="http://schemas.microsoft.com/office/powerpoint/2010/main" val="39695377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9343" y="326624"/>
            <a:ext cx="2857544" cy="702756"/>
          </a:xfrm>
          <a:prstGeom prst="rect">
            <a:avLst/>
          </a:prstGeom>
        </p:spPr>
        <p:txBody>
          <a:bodyPr wrap="square">
            <a:spAutoFit/>
          </a:bodyPr>
          <a:lstStyle/>
          <a:p>
            <a:pPr>
              <a:lnSpc>
                <a:spcPct val="150000"/>
              </a:lnSpc>
            </a:pPr>
            <a:r>
              <a:rPr lang="en-US" altLang="zh-CN" sz="2800">
                <a:latin typeface="华文楷体"/>
                <a:ea typeface="华文楷体"/>
                <a:cs typeface="华文楷体"/>
              </a:rPr>
              <a:t>3</a:t>
            </a:r>
            <a:r>
              <a:rPr lang="zh-CN" altLang="en-US" sz="2800">
                <a:latin typeface="华文楷体"/>
                <a:ea typeface="华文楷体"/>
                <a:cs typeface="华文楷体"/>
              </a:rPr>
              <a:t>、工程的运行</a:t>
            </a:r>
            <a:endParaRPr lang="en-US" altLang="zh-CN" sz="2800">
              <a:latin typeface="华文楷体"/>
              <a:ea typeface="华文楷体"/>
              <a:cs typeface="华文楷体"/>
            </a:endParaRPr>
          </a:p>
        </p:txBody>
      </p:sp>
      <p:sp>
        <p:nvSpPr>
          <p:cNvPr id="3" name="TextBox 2"/>
          <p:cNvSpPr txBox="1"/>
          <p:nvPr/>
        </p:nvSpPr>
        <p:spPr>
          <a:xfrm>
            <a:off x="1640415" y="1029380"/>
            <a:ext cx="6212417" cy="3046988"/>
          </a:xfrm>
          <a:prstGeom prst="rect">
            <a:avLst/>
          </a:prstGeom>
          <a:noFill/>
          <a:ln w="12700" cmpd="sng">
            <a:solidFill>
              <a:schemeClr val="bg2">
                <a:lumMod val="75000"/>
              </a:schemeClr>
            </a:solidFill>
            <a:prstDash val="sysDash"/>
          </a:ln>
        </p:spPr>
        <p:txBody>
          <a:bodyPr wrap="square" rtlCol="0">
            <a:spAutoFit/>
          </a:bodyPr>
          <a:lstStyle/>
          <a:p>
            <a:pPr marL="342900" indent="-342900">
              <a:buFont typeface="+mj-lt"/>
              <a:buAutoNum type="arabicPeriod"/>
            </a:pPr>
            <a:r>
              <a:rPr lang="zh-CN" altLang="en-US" sz="1600">
                <a:latin typeface="华文楷体"/>
                <a:ea typeface="华文楷体"/>
                <a:cs typeface="华文楷体"/>
              </a:rPr>
              <a:t>加载</a:t>
            </a:r>
            <a:r>
              <a:rPr lang="en-US" altLang="zh-CN" sz="1600">
                <a:latin typeface="华文楷体"/>
                <a:ea typeface="华文楷体"/>
                <a:cs typeface="华文楷体"/>
              </a:rPr>
              <a:t> syslink </a:t>
            </a:r>
            <a:r>
              <a:rPr lang="zh-CN" altLang="en-US" sz="1600">
                <a:latin typeface="华文楷体"/>
                <a:ea typeface="华文楷体"/>
                <a:cs typeface="华文楷体"/>
              </a:rPr>
              <a:t>内核模块</a:t>
            </a:r>
            <a:r>
              <a:rPr lang="en-US" altLang="zh-CN" sz="1600">
                <a:latin typeface="华文楷体"/>
                <a:ea typeface="华文楷体"/>
                <a:cs typeface="华文楷体"/>
              </a:rPr>
              <a:t> </a:t>
            </a:r>
          </a:p>
          <a:p>
            <a:pPr lvl="1"/>
            <a:r>
              <a:rPr lang="en-US" altLang="zh-CN" sz="1600">
                <a:latin typeface="华文楷体"/>
                <a:ea typeface="华文楷体"/>
                <a:cs typeface="华文楷体"/>
              </a:rPr>
              <a:t>modprob</a:t>
            </a:r>
            <a:r>
              <a:rPr lang="zh-CN" altLang="en-US" sz="1600">
                <a:latin typeface="华文楷体"/>
                <a:ea typeface="华文楷体"/>
                <a:cs typeface="华文楷体"/>
              </a:rPr>
              <a:t> </a:t>
            </a:r>
            <a:r>
              <a:rPr lang="zh-CN" altLang="zh-CN" sz="1600">
                <a:latin typeface="华文楷体"/>
                <a:ea typeface="华文楷体"/>
                <a:cs typeface="华文楷体"/>
              </a:rPr>
              <a:t>s</a:t>
            </a:r>
            <a:r>
              <a:rPr lang="en-US" altLang="zh-CN" sz="1600">
                <a:latin typeface="华文楷体"/>
                <a:ea typeface="华文楷体"/>
                <a:cs typeface="华文楷体"/>
              </a:rPr>
              <a:t>yslink.ko</a:t>
            </a:r>
          </a:p>
          <a:p>
            <a:pPr marL="342900" indent="-342900">
              <a:lnSpc>
                <a:spcPct val="150000"/>
              </a:lnSpc>
              <a:buFont typeface="+mj-lt"/>
              <a:buAutoNum type="arabicPeriod"/>
            </a:pPr>
            <a:r>
              <a:rPr lang="zh-CN" altLang="en-US" sz="1600">
                <a:latin typeface="华文楷体"/>
                <a:ea typeface="华文楷体"/>
                <a:cs typeface="华文楷体"/>
              </a:rPr>
              <a:t>加载并启动 </a:t>
            </a:r>
            <a:r>
              <a:rPr lang="en-US" altLang="zh-CN" sz="1600">
                <a:latin typeface="华文楷体"/>
                <a:ea typeface="华文楷体"/>
                <a:cs typeface="华文楷体"/>
              </a:rPr>
              <a:t>DSP</a:t>
            </a:r>
            <a:r>
              <a:rPr lang="zh-CN" altLang="en-US" sz="1600">
                <a:latin typeface="华文楷体"/>
                <a:ea typeface="华文楷体"/>
                <a:cs typeface="华文楷体"/>
              </a:rPr>
              <a:t> 程序 </a:t>
            </a:r>
            <a:endParaRPr lang="en-US" altLang="zh-CN" sz="1600">
              <a:latin typeface="华文楷体"/>
              <a:ea typeface="华文楷体"/>
              <a:cs typeface="华文楷体"/>
            </a:endParaRPr>
          </a:p>
          <a:p>
            <a:pPr lvl="1"/>
            <a:r>
              <a:rPr lang="en-US" altLang="zh-CN" sz="1600">
                <a:latin typeface="华文楷体"/>
                <a:ea typeface="华文楷体"/>
                <a:cs typeface="华文楷体"/>
              </a:rPr>
              <a:t>slaveloader startup DSP</a:t>
            </a:r>
            <a:r>
              <a:rPr lang="zh-CN" altLang="en-US" sz="1600">
                <a:latin typeface="华文楷体"/>
                <a:ea typeface="华文楷体"/>
                <a:cs typeface="华文楷体"/>
              </a:rPr>
              <a:t> </a:t>
            </a:r>
            <a:r>
              <a:rPr lang="en-US" altLang="zh-CN" sz="1600">
                <a:latin typeface="华文楷体"/>
                <a:ea typeface="华文楷体"/>
                <a:cs typeface="华文楷体"/>
              </a:rPr>
              <a:t>dsp_program</a:t>
            </a:r>
          </a:p>
          <a:p>
            <a:pPr marL="342900" indent="-342900">
              <a:lnSpc>
                <a:spcPct val="150000"/>
              </a:lnSpc>
              <a:buFont typeface="+mj-lt"/>
              <a:buAutoNum type="arabicPeriod"/>
            </a:pPr>
            <a:r>
              <a:rPr lang="zh-CN" altLang="en-US" sz="1600">
                <a:latin typeface="华文楷体"/>
                <a:ea typeface="华文楷体"/>
                <a:cs typeface="华文楷体"/>
              </a:rPr>
              <a:t>启动 </a:t>
            </a:r>
            <a:r>
              <a:rPr lang="en-US" altLang="zh-CN" sz="1600">
                <a:latin typeface="华文楷体"/>
                <a:ea typeface="华文楷体"/>
                <a:cs typeface="华文楷体"/>
              </a:rPr>
              <a:t>ARM</a:t>
            </a:r>
            <a:r>
              <a:rPr lang="zh-CN" altLang="en-US" sz="1600">
                <a:latin typeface="华文楷体"/>
                <a:ea typeface="华文楷体"/>
                <a:cs typeface="华文楷体"/>
              </a:rPr>
              <a:t> 程序 </a:t>
            </a:r>
            <a:endParaRPr lang="en-US" altLang="zh-CN" sz="1600">
              <a:latin typeface="华文楷体"/>
              <a:ea typeface="华文楷体"/>
              <a:cs typeface="华文楷体"/>
            </a:endParaRPr>
          </a:p>
          <a:p>
            <a:pPr lvl="1"/>
            <a:r>
              <a:rPr lang="en-US" altLang="zh-CN" sz="1600">
                <a:latin typeface="华文楷体"/>
                <a:ea typeface="华文楷体"/>
                <a:cs typeface="华文楷体"/>
              </a:rPr>
              <a:t>host_program</a:t>
            </a:r>
          </a:p>
          <a:p>
            <a:pPr marL="342900" indent="-342900">
              <a:lnSpc>
                <a:spcPct val="150000"/>
              </a:lnSpc>
              <a:buFont typeface="+mj-lt"/>
              <a:buAutoNum type="arabicPeriod"/>
            </a:pPr>
            <a:r>
              <a:rPr lang="zh-CN" altLang="en-US" sz="1600">
                <a:latin typeface="华文楷体"/>
                <a:ea typeface="华文楷体"/>
                <a:cs typeface="华文楷体"/>
              </a:rPr>
              <a:t>停止 </a:t>
            </a:r>
            <a:r>
              <a:rPr lang="en-US" altLang="zh-CN" sz="1600">
                <a:latin typeface="华文楷体"/>
                <a:ea typeface="华文楷体"/>
                <a:cs typeface="华文楷体"/>
              </a:rPr>
              <a:t>DSP</a:t>
            </a:r>
            <a:r>
              <a:rPr lang="zh-CN" altLang="en-US" sz="1600">
                <a:latin typeface="华文楷体"/>
                <a:ea typeface="华文楷体"/>
                <a:cs typeface="华文楷体"/>
              </a:rPr>
              <a:t> 程序 </a:t>
            </a:r>
            <a:endParaRPr lang="en-US" altLang="zh-CN" sz="1600">
              <a:latin typeface="华文楷体"/>
              <a:ea typeface="华文楷体"/>
              <a:cs typeface="华文楷体"/>
            </a:endParaRPr>
          </a:p>
          <a:p>
            <a:pPr lvl="1"/>
            <a:r>
              <a:rPr lang="zh-CN" altLang="zh-CN" sz="1600">
                <a:latin typeface="华文楷体"/>
                <a:ea typeface="华文楷体"/>
                <a:cs typeface="华文楷体"/>
              </a:rPr>
              <a:t>s</a:t>
            </a:r>
            <a:r>
              <a:rPr lang="en-US" altLang="zh-CN" sz="1600">
                <a:latin typeface="华文楷体"/>
                <a:ea typeface="华文楷体"/>
                <a:cs typeface="华文楷体"/>
              </a:rPr>
              <a:t>laveloader</a:t>
            </a:r>
            <a:r>
              <a:rPr lang="zh-CN" altLang="en-US" sz="1600">
                <a:latin typeface="华文楷体"/>
                <a:ea typeface="华文楷体"/>
                <a:cs typeface="华文楷体"/>
              </a:rPr>
              <a:t> </a:t>
            </a:r>
            <a:r>
              <a:rPr lang="en-US" altLang="zh-CN" sz="1600">
                <a:latin typeface="华文楷体"/>
                <a:ea typeface="华文楷体"/>
                <a:cs typeface="华文楷体"/>
              </a:rPr>
              <a:t>shutdown</a:t>
            </a:r>
            <a:r>
              <a:rPr lang="zh-CN" altLang="en-US" sz="1600">
                <a:latin typeface="华文楷体"/>
                <a:ea typeface="华文楷体"/>
                <a:cs typeface="华文楷体"/>
              </a:rPr>
              <a:t> </a:t>
            </a:r>
            <a:r>
              <a:rPr lang="en-US" altLang="zh-CN" sz="1600">
                <a:latin typeface="华文楷体"/>
                <a:ea typeface="华文楷体"/>
                <a:cs typeface="华文楷体"/>
              </a:rPr>
              <a:t>DSP</a:t>
            </a:r>
          </a:p>
          <a:p>
            <a:pPr marL="342900" indent="-342900">
              <a:lnSpc>
                <a:spcPct val="150000"/>
              </a:lnSpc>
              <a:buFont typeface="+mj-lt"/>
              <a:buAutoNum type="arabicPeriod"/>
            </a:pPr>
            <a:r>
              <a:rPr lang="zh-CN" altLang="en-US" sz="1600">
                <a:latin typeface="华文楷体"/>
                <a:ea typeface="华文楷体"/>
                <a:cs typeface="华文楷体"/>
              </a:rPr>
              <a:t>卸载 </a:t>
            </a:r>
            <a:r>
              <a:rPr lang="en-US" altLang="zh-CN" sz="1600">
                <a:latin typeface="华文楷体"/>
                <a:ea typeface="华文楷体"/>
                <a:cs typeface="华文楷体"/>
              </a:rPr>
              <a:t>syslink</a:t>
            </a:r>
            <a:r>
              <a:rPr lang="zh-CN" altLang="en-US" sz="1600">
                <a:latin typeface="华文楷体"/>
                <a:ea typeface="华文楷体"/>
                <a:cs typeface="华文楷体"/>
              </a:rPr>
              <a:t> 内核模块 </a:t>
            </a:r>
            <a:endParaRPr lang="en-US" altLang="zh-CN" sz="1600">
              <a:latin typeface="华文楷体"/>
              <a:ea typeface="华文楷体"/>
              <a:cs typeface="华文楷体"/>
            </a:endParaRPr>
          </a:p>
          <a:p>
            <a:pPr lvl="1"/>
            <a:r>
              <a:rPr lang="zh-CN" altLang="zh-CN" sz="1600">
                <a:latin typeface="华文楷体"/>
                <a:ea typeface="华文楷体"/>
                <a:cs typeface="华文楷体"/>
              </a:rPr>
              <a:t>r</a:t>
            </a:r>
            <a:r>
              <a:rPr lang="en-US" altLang="zh-CN" sz="1600">
                <a:latin typeface="华文楷体"/>
                <a:ea typeface="华文楷体"/>
                <a:cs typeface="华文楷体"/>
              </a:rPr>
              <a:t>mmod</a:t>
            </a:r>
            <a:r>
              <a:rPr lang="zh-CN" altLang="en-US" sz="1600">
                <a:latin typeface="华文楷体"/>
                <a:ea typeface="华文楷体"/>
                <a:cs typeface="华文楷体"/>
              </a:rPr>
              <a:t> </a:t>
            </a:r>
            <a:r>
              <a:rPr lang="en-US" altLang="zh-CN" sz="1600">
                <a:latin typeface="华文楷体"/>
                <a:ea typeface="华文楷体"/>
                <a:cs typeface="华文楷体"/>
              </a:rPr>
              <a:t>syslink</a:t>
            </a:r>
            <a:endParaRPr lang="en-US" sz="1600">
              <a:latin typeface="华文楷体"/>
              <a:ea typeface="华文楷体"/>
              <a:cs typeface="华文楷体"/>
            </a:endParaRPr>
          </a:p>
        </p:txBody>
      </p:sp>
      <p:sp>
        <p:nvSpPr>
          <p:cNvPr id="5" name="Rectangle 4"/>
          <p:cNvSpPr/>
          <p:nvPr/>
        </p:nvSpPr>
        <p:spPr>
          <a:xfrm>
            <a:off x="1545165" y="4179637"/>
            <a:ext cx="6519334" cy="954107"/>
          </a:xfrm>
          <a:prstGeom prst="rect">
            <a:avLst/>
          </a:prstGeom>
        </p:spPr>
        <p:txBody>
          <a:bodyPr wrap="square">
            <a:spAutoFit/>
          </a:bodyPr>
          <a:lstStyle/>
          <a:p>
            <a:r>
              <a:rPr lang="zh-CN" altLang="en-US" sz="1400">
                <a:latin typeface="华文楷体"/>
                <a:ea typeface="华文楷体"/>
                <a:cs typeface="华文楷体"/>
              </a:rPr>
              <a:t>注意内核启动参数的配置：</a:t>
            </a:r>
            <a:r>
              <a:rPr lang="nl-NL" sz="1400">
                <a:latin typeface="华文楷体"/>
                <a:ea typeface="华文楷体"/>
                <a:cs typeface="华文楷体"/>
              </a:rPr>
              <a:t/>
            </a:r>
            <a:br>
              <a:rPr lang="nl-NL" sz="1400">
                <a:latin typeface="华文楷体"/>
                <a:ea typeface="华文楷体"/>
                <a:cs typeface="华文楷体"/>
              </a:rPr>
            </a:br>
            <a:r>
              <a:rPr lang="nl-NL" sz="1400">
                <a:latin typeface="华文楷体"/>
                <a:ea typeface="华文楷体"/>
                <a:cs typeface="华文楷体"/>
              </a:rPr>
              <a:t>setenv bootargs </a:t>
            </a:r>
            <a:r>
              <a:rPr lang="en-US" sz="1400">
                <a:latin typeface="华文楷体"/>
                <a:ea typeface="华文楷体"/>
                <a:cs typeface="华文楷体"/>
              </a:rPr>
              <a:t>‘</a:t>
            </a:r>
            <a:r>
              <a:rPr lang="nl-NL" sz="1400">
                <a:latin typeface="华文楷体"/>
                <a:ea typeface="华文楷体"/>
                <a:cs typeface="华文楷体"/>
              </a:rPr>
              <a:t>console=ttyS2,115200n8 root=/dev/mmcblk0p2 rw rootfstype=ext3 </a:t>
            </a:r>
            <a:r>
              <a:rPr lang="nl-NL" sz="1400">
                <a:solidFill>
                  <a:schemeClr val="accent6"/>
                </a:solidFill>
                <a:latin typeface="华文楷体"/>
                <a:ea typeface="华文楷体"/>
                <a:cs typeface="华文楷体"/>
              </a:rPr>
              <a:t>mem=32M@0xc0000000 mem=</a:t>
            </a:r>
            <a:r>
              <a:rPr lang="en-US" altLang="zh-CN" sz="1400">
                <a:solidFill>
                  <a:schemeClr val="accent6"/>
                </a:solidFill>
                <a:latin typeface="华文楷体"/>
                <a:ea typeface="华文楷体"/>
                <a:cs typeface="华文楷体"/>
              </a:rPr>
              <a:t>64</a:t>
            </a:r>
            <a:r>
              <a:rPr lang="nl-NL" sz="1400">
                <a:solidFill>
                  <a:schemeClr val="accent6"/>
                </a:solidFill>
                <a:latin typeface="华文楷体"/>
                <a:ea typeface="华文楷体"/>
                <a:cs typeface="华文楷体"/>
              </a:rPr>
              <a:t>M</a:t>
            </a:r>
            <a:r>
              <a:rPr lang="en-US" altLang="zh-CN" sz="1400">
                <a:solidFill>
                  <a:schemeClr val="accent6"/>
                </a:solidFill>
                <a:latin typeface="华文楷体"/>
                <a:ea typeface="华文楷体"/>
                <a:cs typeface="华文楷体"/>
              </a:rPr>
              <a:t>(</a:t>
            </a:r>
            <a:r>
              <a:rPr lang="zh-CN" altLang="en-US" sz="1400">
                <a:solidFill>
                  <a:schemeClr val="accent6"/>
                </a:solidFill>
                <a:latin typeface="华文楷体"/>
                <a:ea typeface="华文楷体"/>
                <a:cs typeface="华文楷体"/>
              </a:rPr>
              <a:t>或</a:t>
            </a:r>
            <a:r>
              <a:rPr lang="zh-CN" altLang="zh-CN" sz="1400">
                <a:solidFill>
                  <a:schemeClr val="accent6"/>
                </a:solidFill>
                <a:latin typeface="华文楷体"/>
                <a:ea typeface="华文楷体"/>
                <a:cs typeface="华文楷体"/>
              </a:rPr>
              <a:t>1</a:t>
            </a:r>
            <a:r>
              <a:rPr lang="en-US" altLang="zh-CN" sz="1400">
                <a:solidFill>
                  <a:schemeClr val="accent6"/>
                </a:solidFill>
                <a:latin typeface="华文楷体"/>
                <a:ea typeface="华文楷体"/>
                <a:cs typeface="华文楷体"/>
              </a:rPr>
              <a:t>92</a:t>
            </a:r>
            <a:r>
              <a:rPr lang="en-US" altLang="zh-CN" sz="1400">
                <a:solidFill>
                  <a:schemeClr val="accent6"/>
                </a:solidFill>
                <a:latin typeface="华文楷体"/>
                <a:ea typeface="华文楷体"/>
                <a:cs typeface="华文楷体"/>
              </a:rPr>
              <a:t>M,</a:t>
            </a:r>
            <a:r>
              <a:rPr lang="zh-CN" altLang="en-US" sz="1400">
                <a:solidFill>
                  <a:schemeClr val="accent6"/>
                </a:solidFill>
                <a:latin typeface="华文楷体"/>
                <a:ea typeface="华文楷体"/>
                <a:cs typeface="华文楷体"/>
              </a:rPr>
              <a:t>根据实际大小进行</a:t>
            </a:r>
            <a:r>
              <a:rPr lang="zh-CN" altLang="en-US" sz="1400">
                <a:solidFill>
                  <a:srgbClr val="C00000"/>
                </a:solidFill>
                <a:latin typeface="华文楷体"/>
                <a:ea typeface="华文楷体"/>
                <a:cs typeface="华文楷体"/>
              </a:rPr>
              <a:t>配置</a:t>
            </a:r>
            <a:r>
              <a:rPr lang="en-US" altLang="zh-CN" sz="1400">
                <a:solidFill>
                  <a:srgbClr val="C00000"/>
                </a:solidFill>
                <a:latin typeface="华文楷体"/>
                <a:ea typeface="华文楷体"/>
                <a:cs typeface="华文楷体"/>
              </a:rPr>
              <a:t>)</a:t>
            </a:r>
            <a:r>
              <a:rPr lang="nl-NL" sz="1400">
                <a:solidFill>
                  <a:srgbClr val="C00000"/>
                </a:solidFill>
                <a:latin typeface="华文楷体"/>
                <a:ea typeface="华文楷体"/>
                <a:cs typeface="华文楷体"/>
              </a:rPr>
              <a:t>@0xc4000000</a:t>
            </a:r>
            <a:r>
              <a:rPr lang="nl-NL" sz="1400">
                <a:latin typeface="华文楷体"/>
                <a:ea typeface="华文楷体"/>
                <a:cs typeface="华文楷体"/>
              </a:rPr>
              <a:t>’</a:t>
            </a:r>
            <a:br>
              <a:rPr lang="nl-NL" sz="1400">
                <a:latin typeface="华文楷体"/>
                <a:ea typeface="华文楷体"/>
                <a:cs typeface="华文楷体"/>
              </a:rPr>
            </a:br>
            <a:r>
              <a:rPr lang="en-US" altLang="zh-CN" sz="1400">
                <a:latin typeface="华文楷体"/>
                <a:ea typeface="华文楷体"/>
                <a:cs typeface="华文楷体"/>
              </a:rPr>
              <a:t>0xc2000000</a:t>
            </a:r>
            <a:r>
              <a:rPr lang="zh-CN" altLang="en-US" sz="1400">
                <a:latin typeface="华文楷体"/>
                <a:ea typeface="华文楷体"/>
                <a:cs typeface="华文楷体"/>
              </a:rPr>
              <a:t> </a:t>
            </a:r>
            <a:r>
              <a:rPr lang="zh-CN" altLang="zh-CN" sz="1400">
                <a:latin typeface="华文楷体"/>
                <a:ea typeface="华文楷体"/>
                <a:cs typeface="华文楷体"/>
              </a:rPr>
              <a:t>~</a:t>
            </a:r>
            <a:r>
              <a:rPr lang="zh-CN" altLang="en-US" sz="1400">
                <a:latin typeface="华文楷体"/>
                <a:ea typeface="华文楷体"/>
                <a:cs typeface="华文楷体"/>
              </a:rPr>
              <a:t> </a:t>
            </a:r>
            <a:r>
              <a:rPr lang="en-US" altLang="zh-CN" sz="1400">
                <a:latin typeface="华文楷体"/>
                <a:ea typeface="华文楷体"/>
                <a:cs typeface="华文楷体"/>
              </a:rPr>
              <a:t>0xc4000000</a:t>
            </a:r>
            <a:r>
              <a:rPr lang="zh-CN" altLang="en-US" sz="1400">
                <a:latin typeface="华文楷体"/>
                <a:ea typeface="华文楷体"/>
                <a:cs typeface="华文楷体"/>
              </a:rPr>
              <a:t> 的这 </a:t>
            </a:r>
            <a:r>
              <a:rPr lang="en-US" altLang="zh-CN" sz="1400">
                <a:latin typeface="华文楷体"/>
                <a:ea typeface="华文楷体"/>
                <a:cs typeface="华文楷体"/>
              </a:rPr>
              <a:t>32M</a:t>
            </a:r>
            <a:r>
              <a:rPr lang="zh-CN" altLang="en-US" sz="1400">
                <a:latin typeface="华文楷体"/>
                <a:ea typeface="华文楷体"/>
                <a:cs typeface="华文楷体"/>
              </a:rPr>
              <a:t> 要留给 </a:t>
            </a:r>
            <a:r>
              <a:rPr lang="en-US" altLang="zh-CN" sz="1400">
                <a:latin typeface="华文楷体"/>
                <a:ea typeface="华文楷体"/>
                <a:cs typeface="华文楷体"/>
              </a:rPr>
              <a:t>SysLink</a:t>
            </a:r>
            <a:r>
              <a:rPr lang="zh-CN" altLang="en-US" sz="1400">
                <a:latin typeface="华文楷体"/>
                <a:ea typeface="华文楷体"/>
                <a:cs typeface="华文楷体"/>
              </a:rPr>
              <a:t>用于通信</a:t>
            </a:r>
            <a:endParaRPr lang="en-US" sz="1400">
              <a:latin typeface="华文楷体"/>
              <a:ea typeface="华文楷体"/>
              <a:cs typeface="华文楷体"/>
            </a:endParaRPr>
          </a:p>
        </p:txBody>
      </p:sp>
    </p:spTree>
    <p:extLst>
      <p:ext uri="{BB962C8B-B14F-4D97-AF65-F5344CB8AC3E}">
        <p14:creationId xmlns:p14="http://schemas.microsoft.com/office/powerpoint/2010/main" val="20837582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0677" y="113880"/>
            <a:ext cx="2857544" cy="702756"/>
          </a:xfrm>
          <a:prstGeom prst="rect">
            <a:avLst/>
          </a:prstGeom>
        </p:spPr>
        <p:txBody>
          <a:bodyPr wrap="square">
            <a:spAutoFit/>
          </a:bodyPr>
          <a:lstStyle/>
          <a:p>
            <a:pPr>
              <a:lnSpc>
                <a:spcPct val="150000"/>
              </a:lnSpc>
            </a:pPr>
            <a:r>
              <a:rPr lang="zh-CN" altLang="zh-CN" sz="2800">
                <a:latin typeface="华文楷体"/>
                <a:ea typeface="华文楷体"/>
                <a:cs typeface="华文楷体"/>
              </a:rPr>
              <a:t>4</a:t>
            </a:r>
            <a:r>
              <a:rPr lang="zh-CN" altLang="en-US" sz="2800">
                <a:latin typeface="华文楷体"/>
                <a:ea typeface="华文楷体"/>
                <a:cs typeface="华文楷体"/>
              </a:rPr>
              <a:t>、工程的调试</a:t>
            </a:r>
            <a:endParaRPr lang="en-US" altLang="zh-CN" sz="2800">
              <a:latin typeface="华文楷体"/>
              <a:ea typeface="华文楷体"/>
              <a:cs typeface="华文楷体"/>
            </a:endParaRPr>
          </a:p>
        </p:txBody>
      </p:sp>
      <p:sp>
        <p:nvSpPr>
          <p:cNvPr id="3" name="TextBox 2"/>
          <p:cNvSpPr txBox="1"/>
          <p:nvPr/>
        </p:nvSpPr>
        <p:spPr>
          <a:xfrm>
            <a:off x="1121833" y="730393"/>
            <a:ext cx="3313728" cy="1692771"/>
          </a:xfrm>
          <a:prstGeom prst="rect">
            <a:avLst/>
          </a:prstGeom>
          <a:noFill/>
        </p:spPr>
        <p:txBody>
          <a:bodyPr wrap="none" rtlCol="0">
            <a:spAutoFit/>
          </a:bodyPr>
          <a:lstStyle/>
          <a:p>
            <a:pPr marL="342900" indent="-342900">
              <a:buFont typeface="Wingdings" charset="2"/>
              <a:buChar char="Ø"/>
            </a:pPr>
            <a:r>
              <a:rPr lang="en-US" altLang="zh-CN" sz="2400">
                <a:latin typeface="华文楷体"/>
                <a:ea typeface="华文楷体"/>
                <a:cs typeface="华文楷体"/>
              </a:rPr>
              <a:t>bug</a:t>
            </a:r>
            <a:r>
              <a:rPr lang="zh-CN" altLang="en-US" sz="2400">
                <a:latin typeface="华文楷体"/>
                <a:ea typeface="华文楷体"/>
                <a:cs typeface="华文楷体"/>
              </a:rPr>
              <a:t>调试的一般思想：</a:t>
            </a:r>
            <a:endParaRPr lang="en-US" altLang="zh-CN" sz="2400">
              <a:latin typeface="华文楷体"/>
              <a:ea typeface="华文楷体"/>
              <a:cs typeface="华文楷体"/>
            </a:endParaRPr>
          </a:p>
          <a:p>
            <a:pPr marL="342900" indent="-342900">
              <a:buFont typeface="+mj-lt"/>
              <a:buAutoNum type="arabicPeriod"/>
            </a:pPr>
            <a:r>
              <a:rPr lang="zh-CN" altLang="en-US" sz="1600">
                <a:latin typeface="华文楷体"/>
                <a:ea typeface="华文楷体"/>
                <a:cs typeface="华文楷体"/>
              </a:rPr>
              <a:t>分析现象，定位错误</a:t>
            </a:r>
            <a:endParaRPr lang="en-US" altLang="zh-CN" sz="1600">
              <a:latin typeface="华文楷体"/>
              <a:ea typeface="华文楷体"/>
              <a:cs typeface="华文楷体"/>
            </a:endParaRPr>
          </a:p>
          <a:p>
            <a:pPr marL="342900" indent="-342900">
              <a:buFont typeface="+mj-lt"/>
              <a:buAutoNum type="arabicPeriod"/>
            </a:pPr>
            <a:r>
              <a:rPr lang="zh-CN" altLang="en-US" sz="1600">
                <a:latin typeface="华文楷体"/>
                <a:ea typeface="华文楷体"/>
                <a:cs typeface="华文楷体"/>
              </a:rPr>
              <a:t>假设错误原因</a:t>
            </a:r>
            <a:endParaRPr lang="en-US" altLang="zh-CN" sz="1600">
              <a:latin typeface="华文楷体"/>
              <a:ea typeface="华文楷体"/>
              <a:cs typeface="华文楷体"/>
            </a:endParaRPr>
          </a:p>
          <a:p>
            <a:pPr marL="342900" indent="-342900">
              <a:buFont typeface="+mj-lt"/>
              <a:buAutoNum type="arabicPeriod"/>
            </a:pPr>
            <a:r>
              <a:rPr lang="zh-CN" altLang="en-US" sz="1600">
                <a:latin typeface="华文楷体"/>
                <a:ea typeface="华文楷体"/>
                <a:cs typeface="华文楷体"/>
              </a:rPr>
              <a:t>修改代码以产生新的现象</a:t>
            </a:r>
            <a:endParaRPr lang="en-US" altLang="zh-CN" sz="1600">
              <a:latin typeface="华文楷体"/>
              <a:ea typeface="华文楷体"/>
              <a:cs typeface="华文楷体"/>
            </a:endParaRPr>
          </a:p>
          <a:p>
            <a:pPr marL="342900" indent="-342900">
              <a:buFont typeface="+mj-lt"/>
              <a:buAutoNum type="arabicPeriod"/>
            </a:pPr>
            <a:r>
              <a:rPr lang="zh-CN" altLang="en-US" sz="1600">
                <a:latin typeface="华文楷体"/>
                <a:ea typeface="华文楷体"/>
                <a:cs typeface="华文楷体"/>
              </a:rPr>
              <a:t>验证假设</a:t>
            </a:r>
            <a:endParaRPr lang="en-US" altLang="zh-CN" sz="1600">
              <a:latin typeface="华文楷体"/>
              <a:ea typeface="华文楷体"/>
              <a:cs typeface="华文楷体"/>
            </a:endParaRPr>
          </a:p>
          <a:p>
            <a:pPr marL="342900" indent="-342900">
              <a:buFont typeface="+mj-lt"/>
              <a:buAutoNum type="arabicPeriod"/>
            </a:pPr>
            <a:r>
              <a:rPr lang="zh-CN" altLang="en-US" sz="1600">
                <a:latin typeface="华文楷体"/>
                <a:ea typeface="华文楷体"/>
                <a:cs typeface="华文楷体"/>
              </a:rPr>
              <a:t>错误，回到 </a:t>
            </a:r>
            <a:r>
              <a:rPr lang="en-US" altLang="zh-CN" sz="1600">
                <a:latin typeface="华文楷体"/>
                <a:ea typeface="华文楷体"/>
                <a:cs typeface="华文楷体"/>
              </a:rPr>
              <a:t>1</a:t>
            </a:r>
            <a:endParaRPr lang="en-US" sz="1600"/>
          </a:p>
        </p:txBody>
      </p:sp>
      <p:sp>
        <p:nvSpPr>
          <p:cNvPr id="5" name="TextBox 4"/>
          <p:cNvSpPr txBox="1"/>
          <p:nvPr/>
        </p:nvSpPr>
        <p:spPr>
          <a:xfrm>
            <a:off x="1121833" y="2380759"/>
            <a:ext cx="7794738" cy="2841804"/>
          </a:xfrm>
          <a:prstGeom prst="rect">
            <a:avLst/>
          </a:prstGeom>
          <a:noFill/>
        </p:spPr>
        <p:txBody>
          <a:bodyPr wrap="none" rtlCol="0">
            <a:spAutoFit/>
          </a:bodyPr>
          <a:lstStyle/>
          <a:p>
            <a:pPr marL="342900" indent="-342900">
              <a:lnSpc>
                <a:spcPct val="150000"/>
              </a:lnSpc>
              <a:buFont typeface="Wingdings" charset="2"/>
              <a:buChar char="Ø"/>
            </a:pPr>
            <a:r>
              <a:rPr lang="zh-CN" altLang="en-US" sz="2400">
                <a:latin typeface="华文楷体"/>
                <a:ea typeface="华文楷体"/>
                <a:cs typeface="华文楷体"/>
              </a:rPr>
              <a:t>调试方式：</a:t>
            </a:r>
            <a:endParaRPr lang="en-US" altLang="zh-CN" sz="2400">
              <a:latin typeface="华文楷体"/>
              <a:ea typeface="华文楷体"/>
              <a:cs typeface="华文楷体"/>
            </a:endParaRPr>
          </a:p>
          <a:p>
            <a:pPr>
              <a:lnSpc>
                <a:spcPct val="150000"/>
              </a:lnSpc>
            </a:pPr>
            <a:r>
              <a:rPr lang="en-US" altLang="zh-CN" sz="1600">
                <a:latin typeface="华文楷体"/>
                <a:ea typeface="华文楷体"/>
                <a:cs typeface="华文楷体"/>
              </a:rPr>
              <a:t>1</a:t>
            </a:r>
            <a:r>
              <a:rPr lang="zh-CN" altLang="en-US" sz="1600">
                <a:latin typeface="华文楷体"/>
                <a:ea typeface="华文楷体"/>
                <a:cs typeface="华文楷体"/>
              </a:rPr>
              <a:t>、适当位置插入打印语句 （静态；简单）</a:t>
            </a:r>
            <a:endParaRPr lang="en-US" altLang="zh-CN" sz="1600">
              <a:latin typeface="华文楷体"/>
              <a:ea typeface="华文楷体"/>
              <a:cs typeface="华文楷体"/>
            </a:endParaRPr>
          </a:p>
          <a:p>
            <a:pPr>
              <a:lnSpc>
                <a:spcPct val="150000"/>
              </a:lnSpc>
            </a:pPr>
            <a:r>
              <a:rPr lang="zh-CN" altLang="zh-CN" sz="1600">
                <a:latin typeface="华文楷体"/>
                <a:ea typeface="华文楷体"/>
                <a:cs typeface="华文楷体"/>
              </a:rPr>
              <a:t> </a:t>
            </a:r>
            <a:r>
              <a:rPr lang="zh-CN" altLang="en-US" sz="1600">
                <a:latin typeface="华文楷体"/>
                <a:ea typeface="华文楷体"/>
                <a:cs typeface="华文楷体"/>
              </a:rPr>
              <a:t>    </a:t>
            </a:r>
            <a:r>
              <a:rPr lang="zh-CN" altLang="zh-CN" sz="1600">
                <a:latin typeface="华文楷体"/>
                <a:ea typeface="华文楷体"/>
                <a:cs typeface="华文楷体"/>
              </a:rPr>
              <a:t> </a:t>
            </a:r>
            <a:r>
              <a:rPr lang="zh-CN" altLang="en-US" sz="1600">
                <a:latin typeface="华文楷体"/>
                <a:ea typeface="华文楷体"/>
                <a:cs typeface="华文楷体"/>
              </a:rPr>
              <a:t> </a:t>
            </a:r>
            <a:r>
              <a:rPr lang="en-US" altLang="zh-CN" sz="1600">
                <a:latin typeface="华文楷体"/>
                <a:ea typeface="华文楷体"/>
                <a:cs typeface="华文楷体"/>
              </a:rPr>
              <a:t>	ARM</a:t>
            </a:r>
            <a:r>
              <a:rPr lang="zh-CN" altLang="en-US" sz="1600">
                <a:latin typeface="华文楷体"/>
                <a:ea typeface="华文楷体"/>
                <a:cs typeface="华文楷体"/>
              </a:rPr>
              <a:t> 端打印输出到 </a:t>
            </a:r>
            <a:r>
              <a:rPr lang="en-US" altLang="zh-CN" sz="1600">
                <a:latin typeface="华文楷体"/>
                <a:ea typeface="华文楷体"/>
                <a:cs typeface="华文楷体"/>
              </a:rPr>
              <a:t>TL138</a:t>
            </a:r>
            <a:r>
              <a:rPr lang="zh-CN" altLang="en-US" sz="1600">
                <a:latin typeface="华文楷体"/>
                <a:ea typeface="华文楷体"/>
                <a:cs typeface="华文楷体"/>
              </a:rPr>
              <a:t> 串口</a:t>
            </a:r>
            <a:r>
              <a:rPr lang="en-US" altLang="zh-CN" sz="1600">
                <a:latin typeface="华文楷体"/>
                <a:ea typeface="华文楷体"/>
                <a:cs typeface="华文楷体"/>
              </a:rPr>
              <a:t>2</a:t>
            </a:r>
            <a:r>
              <a:rPr lang="zh-CN" altLang="en-US" sz="1600">
                <a:latin typeface="华文楷体"/>
                <a:ea typeface="华文楷体"/>
                <a:cs typeface="华文楷体"/>
              </a:rPr>
              <a:t> 或 其它用户终端</a:t>
            </a:r>
            <a:endParaRPr lang="en-US" altLang="zh-CN" sz="1600">
              <a:latin typeface="华文楷体"/>
              <a:ea typeface="华文楷体"/>
              <a:cs typeface="华文楷体"/>
            </a:endParaRPr>
          </a:p>
          <a:p>
            <a:pPr>
              <a:lnSpc>
                <a:spcPct val="150000"/>
              </a:lnSpc>
            </a:pPr>
            <a:r>
              <a:rPr lang="zh-CN" altLang="zh-CN" sz="1600">
                <a:latin typeface="华文楷体"/>
                <a:ea typeface="华文楷体"/>
                <a:cs typeface="华文楷体"/>
              </a:rPr>
              <a:t> </a:t>
            </a:r>
            <a:r>
              <a:rPr lang="zh-CN" altLang="en-US" sz="1600">
                <a:latin typeface="华文楷体"/>
                <a:ea typeface="华文楷体"/>
                <a:cs typeface="华文楷体"/>
              </a:rPr>
              <a:t> </a:t>
            </a:r>
            <a:r>
              <a:rPr lang="zh-CN" altLang="zh-CN" sz="1600">
                <a:latin typeface="华文楷体"/>
                <a:ea typeface="华文楷体"/>
                <a:cs typeface="华文楷体"/>
              </a:rPr>
              <a:t> </a:t>
            </a:r>
            <a:r>
              <a:rPr lang="zh-CN" altLang="en-US" sz="1600">
                <a:latin typeface="华文楷体"/>
                <a:ea typeface="华文楷体"/>
                <a:cs typeface="华文楷体"/>
              </a:rPr>
              <a:t>    </a:t>
            </a:r>
            <a:r>
              <a:rPr lang="en-US" altLang="zh-CN" sz="1600">
                <a:latin typeface="华文楷体"/>
                <a:ea typeface="华文楷体"/>
                <a:cs typeface="华文楷体"/>
              </a:rPr>
              <a:t>	DSP</a:t>
            </a:r>
            <a:r>
              <a:rPr lang="zh-CN" altLang="en-US" sz="1600">
                <a:latin typeface="华文楷体"/>
                <a:ea typeface="华文楷体"/>
                <a:cs typeface="华文楷体"/>
              </a:rPr>
              <a:t>  端打印输出到 </a:t>
            </a:r>
            <a:r>
              <a:rPr lang="zh-CN" altLang="zh-CN" sz="1600">
                <a:latin typeface="华文楷体"/>
                <a:ea typeface="华文楷体"/>
                <a:cs typeface="华文楷体"/>
              </a:rPr>
              <a:t>T</a:t>
            </a:r>
            <a:r>
              <a:rPr lang="en-US" altLang="zh-CN" sz="1600">
                <a:latin typeface="华文楷体"/>
                <a:ea typeface="华文楷体"/>
                <a:cs typeface="华文楷体"/>
              </a:rPr>
              <a:t>L138</a:t>
            </a:r>
            <a:r>
              <a:rPr lang="zh-CN" altLang="en-US" sz="1600">
                <a:latin typeface="华文楷体"/>
                <a:ea typeface="华文楷体"/>
                <a:cs typeface="华文楷体"/>
              </a:rPr>
              <a:t> 串口</a:t>
            </a:r>
            <a:r>
              <a:rPr lang="zh-CN" altLang="zh-CN" sz="1600">
                <a:latin typeface="华文楷体"/>
                <a:ea typeface="华文楷体"/>
                <a:cs typeface="华文楷体"/>
              </a:rPr>
              <a:t>1</a:t>
            </a:r>
            <a:r>
              <a:rPr lang="zh-CN" altLang="en-US" sz="1600">
                <a:latin typeface="华文楷体"/>
                <a:ea typeface="华文楷体"/>
                <a:cs typeface="华文楷体"/>
              </a:rPr>
              <a:t> 或 通过 </a:t>
            </a:r>
            <a:r>
              <a:rPr lang="en-US" altLang="zh-CN" sz="1600">
                <a:latin typeface="华文楷体"/>
                <a:ea typeface="华文楷体"/>
                <a:cs typeface="华文楷体"/>
              </a:rPr>
              <a:t>JTAG</a:t>
            </a:r>
            <a:r>
              <a:rPr lang="zh-CN" altLang="en-US" sz="1600">
                <a:latin typeface="华文楷体"/>
                <a:ea typeface="华文楷体"/>
                <a:cs typeface="华文楷体"/>
              </a:rPr>
              <a:t>输出到 </a:t>
            </a:r>
            <a:r>
              <a:rPr lang="en-US" altLang="zh-CN" sz="1600">
                <a:latin typeface="华文楷体"/>
                <a:ea typeface="华文楷体"/>
                <a:cs typeface="华文楷体"/>
              </a:rPr>
              <a:t>CCS</a:t>
            </a:r>
            <a:r>
              <a:rPr lang="zh-CN" altLang="en-US" sz="1600">
                <a:latin typeface="华文楷体"/>
                <a:ea typeface="华文楷体"/>
                <a:cs typeface="华文楷体"/>
              </a:rPr>
              <a:t> 终端</a:t>
            </a:r>
            <a:endParaRPr lang="en-US" altLang="zh-CN" sz="1600">
              <a:latin typeface="华文楷体"/>
              <a:ea typeface="华文楷体"/>
              <a:cs typeface="华文楷体"/>
            </a:endParaRPr>
          </a:p>
          <a:p>
            <a:pPr>
              <a:lnSpc>
                <a:spcPct val="150000"/>
              </a:lnSpc>
            </a:pPr>
            <a:r>
              <a:rPr lang="zh-CN" altLang="zh-CN" sz="1600">
                <a:latin typeface="华文楷体"/>
                <a:ea typeface="华文楷体"/>
                <a:cs typeface="华文楷体"/>
              </a:rPr>
              <a:t>2</a:t>
            </a:r>
            <a:r>
              <a:rPr lang="zh-CN" altLang="en-US" sz="1600">
                <a:latin typeface="华文楷体"/>
                <a:ea typeface="华文楷体"/>
                <a:cs typeface="华文楷体"/>
              </a:rPr>
              <a:t>、使用调试工具 </a:t>
            </a:r>
            <a:r>
              <a:rPr lang="en-US" altLang="zh-CN" sz="1600">
                <a:latin typeface="华文楷体"/>
                <a:ea typeface="华文楷体"/>
                <a:cs typeface="华文楷体"/>
              </a:rPr>
              <a:t>GDB</a:t>
            </a:r>
            <a:r>
              <a:rPr lang="zh-CN" altLang="en-US" sz="1600">
                <a:latin typeface="华文楷体"/>
                <a:ea typeface="华文楷体"/>
                <a:cs typeface="华文楷体"/>
              </a:rPr>
              <a:t> 和 </a:t>
            </a:r>
            <a:r>
              <a:rPr lang="en-US" altLang="zh-CN" sz="1600">
                <a:latin typeface="华文楷体"/>
                <a:ea typeface="华文楷体"/>
                <a:cs typeface="华文楷体"/>
              </a:rPr>
              <a:t>CCS</a:t>
            </a:r>
            <a:r>
              <a:rPr lang="zh-CN" altLang="en-US" sz="1600">
                <a:latin typeface="华文楷体"/>
                <a:ea typeface="华文楷体"/>
                <a:cs typeface="华文楷体"/>
              </a:rPr>
              <a:t> （动态；对程序的运行调试可控性强，手段灵活）</a:t>
            </a:r>
            <a:endParaRPr lang="en-US" altLang="zh-CN" sz="1600">
              <a:latin typeface="华文楷体"/>
              <a:ea typeface="华文楷体"/>
              <a:cs typeface="华文楷体"/>
            </a:endParaRPr>
          </a:p>
          <a:p>
            <a:pPr>
              <a:lnSpc>
                <a:spcPct val="150000"/>
              </a:lnSpc>
            </a:pPr>
            <a:r>
              <a:rPr lang="zh-CN" altLang="zh-CN" sz="1600">
                <a:latin typeface="华文楷体"/>
                <a:ea typeface="华文楷体"/>
                <a:cs typeface="华文楷体"/>
              </a:rPr>
              <a:t> </a:t>
            </a:r>
            <a:r>
              <a:rPr lang="zh-CN" altLang="en-US" sz="1600">
                <a:latin typeface="华文楷体"/>
                <a:ea typeface="华文楷体"/>
                <a:cs typeface="华文楷体"/>
              </a:rPr>
              <a:t> </a:t>
            </a:r>
            <a:r>
              <a:rPr lang="zh-CN" altLang="zh-CN" sz="1600">
                <a:latin typeface="华文楷体"/>
                <a:ea typeface="华文楷体"/>
                <a:cs typeface="华文楷体"/>
              </a:rPr>
              <a:t> </a:t>
            </a:r>
            <a:r>
              <a:rPr lang="zh-CN" altLang="en-US" sz="1600">
                <a:latin typeface="华文楷体"/>
                <a:ea typeface="华文楷体"/>
                <a:cs typeface="华文楷体"/>
              </a:rPr>
              <a:t>   </a:t>
            </a:r>
            <a:r>
              <a:rPr lang="en-US" altLang="zh-CN" sz="1600">
                <a:latin typeface="华文楷体"/>
                <a:ea typeface="华文楷体"/>
                <a:cs typeface="华文楷体"/>
              </a:rPr>
              <a:t>	ARM</a:t>
            </a:r>
            <a:r>
              <a:rPr lang="zh-CN" altLang="en-US" sz="1600">
                <a:latin typeface="华文楷体"/>
                <a:ea typeface="华文楷体"/>
                <a:cs typeface="华文楷体"/>
              </a:rPr>
              <a:t> 端使用 </a:t>
            </a:r>
            <a:r>
              <a:rPr lang="en-US" altLang="zh-CN" sz="1600">
                <a:latin typeface="华文楷体"/>
                <a:ea typeface="华文楷体"/>
                <a:cs typeface="华文楷体"/>
              </a:rPr>
              <a:t>GDB</a:t>
            </a:r>
            <a:r>
              <a:rPr lang="zh-CN" altLang="en-US" sz="1600">
                <a:latin typeface="华文楷体"/>
                <a:ea typeface="华文楷体"/>
                <a:cs typeface="华文楷体"/>
              </a:rPr>
              <a:t> </a:t>
            </a:r>
            <a:r>
              <a:rPr lang="en-US" altLang="zh-CN" sz="1600">
                <a:latin typeface="华文楷体"/>
                <a:ea typeface="华文楷体"/>
                <a:cs typeface="华文楷体"/>
              </a:rPr>
              <a:t>+</a:t>
            </a:r>
            <a:r>
              <a:rPr lang="zh-CN" altLang="en-US" sz="1600">
                <a:latin typeface="华文楷体"/>
                <a:ea typeface="华文楷体"/>
                <a:cs typeface="华文楷体"/>
              </a:rPr>
              <a:t> </a:t>
            </a:r>
            <a:r>
              <a:rPr lang="en-US" altLang="zh-CN" sz="1600">
                <a:latin typeface="华文楷体"/>
                <a:ea typeface="华文楷体"/>
                <a:cs typeface="华文楷体"/>
              </a:rPr>
              <a:t>GDBServer</a:t>
            </a:r>
            <a:r>
              <a:rPr lang="en-US" sz="1600">
                <a:latin typeface="华文楷体"/>
                <a:ea typeface="华文楷体"/>
                <a:cs typeface="华文楷体"/>
              </a:rPr>
              <a:t>	</a:t>
            </a:r>
          </a:p>
          <a:p>
            <a:pPr>
              <a:lnSpc>
                <a:spcPct val="150000"/>
              </a:lnSpc>
            </a:pPr>
            <a:r>
              <a:rPr lang="zh-CN" altLang="en-US" sz="1600">
                <a:latin typeface="华文楷体"/>
                <a:ea typeface="华文楷体"/>
                <a:cs typeface="华文楷体"/>
              </a:rPr>
              <a:t> </a:t>
            </a:r>
            <a:r>
              <a:rPr lang="zh-CN" altLang="zh-CN" sz="1600">
                <a:latin typeface="华文楷体"/>
                <a:ea typeface="华文楷体"/>
                <a:cs typeface="华文楷体"/>
              </a:rPr>
              <a:t> </a:t>
            </a:r>
            <a:r>
              <a:rPr lang="zh-CN" altLang="en-US" sz="1600">
                <a:latin typeface="华文楷体"/>
                <a:ea typeface="华文楷体"/>
                <a:cs typeface="华文楷体"/>
              </a:rPr>
              <a:t> </a:t>
            </a:r>
            <a:r>
              <a:rPr lang="zh-CN" altLang="zh-CN" sz="1600">
                <a:latin typeface="华文楷体"/>
                <a:ea typeface="华文楷体"/>
                <a:cs typeface="华文楷体"/>
              </a:rPr>
              <a:t> </a:t>
            </a:r>
            <a:r>
              <a:rPr lang="zh-CN" altLang="en-US" sz="1600">
                <a:latin typeface="华文楷体"/>
                <a:ea typeface="华文楷体"/>
                <a:cs typeface="华文楷体"/>
              </a:rPr>
              <a:t> </a:t>
            </a:r>
            <a:r>
              <a:rPr lang="zh-CN" altLang="zh-CN" sz="1600">
                <a:latin typeface="华文楷体"/>
                <a:ea typeface="华文楷体"/>
                <a:cs typeface="华文楷体"/>
              </a:rPr>
              <a:t> </a:t>
            </a:r>
            <a:r>
              <a:rPr lang="en-US" altLang="zh-CN" sz="1600">
                <a:latin typeface="华文楷体"/>
                <a:ea typeface="华文楷体"/>
                <a:cs typeface="华文楷体"/>
              </a:rPr>
              <a:t>	DSP</a:t>
            </a:r>
            <a:r>
              <a:rPr lang="zh-CN" altLang="en-US" sz="1600">
                <a:latin typeface="华文楷体"/>
                <a:ea typeface="华文楷体"/>
                <a:cs typeface="华文楷体"/>
              </a:rPr>
              <a:t>  端使用 </a:t>
            </a:r>
            <a:r>
              <a:rPr lang="en-US" altLang="zh-CN" sz="1600">
                <a:latin typeface="华文楷体"/>
                <a:ea typeface="华文楷体"/>
                <a:cs typeface="华文楷体"/>
              </a:rPr>
              <a:t>CCS</a:t>
            </a:r>
            <a:endParaRPr lang="en-US" sz="1600">
              <a:latin typeface="华文楷体"/>
              <a:ea typeface="华文楷体"/>
              <a:cs typeface="华文楷体"/>
            </a:endParaRPr>
          </a:p>
        </p:txBody>
      </p:sp>
    </p:spTree>
    <p:extLst>
      <p:ext uri="{BB962C8B-B14F-4D97-AF65-F5344CB8AC3E}">
        <p14:creationId xmlns:p14="http://schemas.microsoft.com/office/powerpoint/2010/main" val="6274013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338" y="934098"/>
            <a:ext cx="4018825" cy="4146263"/>
          </a:xfrm>
          <a:prstGeom prst="rect">
            <a:avLst/>
          </a:prstGeom>
        </p:spPr>
      </p:pic>
      <p:sp>
        <p:nvSpPr>
          <p:cNvPr id="3" name="TextBox 2"/>
          <p:cNvSpPr txBox="1"/>
          <p:nvPr/>
        </p:nvSpPr>
        <p:spPr>
          <a:xfrm>
            <a:off x="105833" y="264584"/>
            <a:ext cx="2929007" cy="484748"/>
          </a:xfrm>
          <a:prstGeom prst="rect">
            <a:avLst/>
          </a:prstGeom>
          <a:noFill/>
        </p:spPr>
        <p:txBody>
          <a:bodyPr wrap="none" rtlCol="0">
            <a:spAutoFit/>
          </a:bodyPr>
          <a:lstStyle/>
          <a:p>
            <a:pPr marL="285750" indent="-285750">
              <a:lnSpc>
                <a:spcPct val="150000"/>
              </a:lnSpc>
              <a:buFont typeface="Wingdings" charset="2"/>
              <a:buChar char="u"/>
            </a:pPr>
            <a:r>
              <a:rPr lang="en-US" altLang="zh-CN">
                <a:latin typeface="华文楷体"/>
                <a:ea typeface="华文楷体"/>
                <a:cs typeface="华文楷体"/>
              </a:rPr>
              <a:t>GDB</a:t>
            </a:r>
            <a:r>
              <a:rPr lang="zh-CN" altLang="en-US">
                <a:latin typeface="华文楷体"/>
                <a:ea typeface="华文楷体"/>
                <a:cs typeface="华文楷体"/>
              </a:rPr>
              <a:t> 与 </a:t>
            </a:r>
            <a:r>
              <a:rPr lang="en-US" altLang="zh-CN">
                <a:latin typeface="华文楷体"/>
                <a:ea typeface="华文楷体"/>
                <a:cs typeface="华文楷体"/>
              </a:rPr>
              <a:t>CCS</a:t>
            </a:r>
            <a:r>
              <a:rPr lang="zh-CN" altLang="en-US">
                <a:latin typeface="华文楷体"/>
                <a:ea typeface="华文楷体"/>
                <a:cs typeface="华文楷体"/>
              </a:rPr>
              <a:t> 的协同调试 </a:t>
            </a:r>
            <a:endParaRPr lang="en-US">
              <a:latin typeface="华文楷体"/>
              <a:ea typeface="华文楷体"/>
              <a:cs typeface="华文楷体"/>
            </a:endParaRPr>
          </a:p>
        </p:txBody>
      </p:sp>
      <p:sp>
        <p:nvSpPr>
          <p:cNvPr id="4" name="TextBox 3"/>
          <p:cNvSpPr txBox="1"/>
          <p:nvPr/>
        </p:nvSpPr>
        <p:spPr>
          <a:xfrm>
            <a:off x="4776928" y="934098"/>
            <a:ext cx="3940370" cy="4146263"/>
          </a:xfrm>
          <a:prstGeom prst="rect">
            <a:avLst/>
          </a:prstGeom>
          <a:noFill/>
          <a:ln>
            <a:solidFill>
              <a:schemeClr val="bg2">
                <a:lumMod val="50000"/>
              </a:schemeClr>
            </a:solidFill>
            <a:prstDash val="sysDash"/>
          </a:ln>
        </p:spPr>
        <p:txBody>
          <a:bodyPr wrap="square" rtlCol="0">
            <a:spAutoFit/>
          </a:bodyPr>
          <a:lstStyle/>
          <a:p>
            <a:pPr marL="342900" indent="-342900">
              <a:lnSpc>
                <a:spcPct val="140000"/>
              </a:lnSpc>
              <a:buFont typeface="+mj-lt"/>
              <a:buAutoNum type="arabicPeriod"/>
            </a:pPr>
            <a:r>
              <a:rPr lang="en-US" altLang="zh-CN" sz="1400">
                <a:latin typeface="华文楷体"/>
                <a:ea typeface="华文楷体"/>
                <a:cs typeface="华文楷体"/>
              </a:rPr>
              <a:t>ARM</a:t>
            </a:r>
            <a:r>
              <a:rPr lang="zh-CN" altLang="en-US" sz="1400">
                <a:latin typeface="华文楷体"/>
                <a:ea typeface="华文楷体"/>
                <a:cs typeface="华文楷体"/>
              </a:rPr>
              <a:t>：</a:t>
            </a:r>
            <a:endParaRPr lang="en-US" altLang="zh-CN" sz="1400">
              <a:latin typeface="华文楷体"/>
              <a:ea typeface="华文楷体"/>
              <a:cs typeface="华文楷体"/>
            </a:endParaRPr>
          </a:p>
          <a:p>
            <a:pPr lvl="1">
              <a:lnSpc>
                <a:spcPct val="140000"/>
              </a:lnSpc>
            </a:pPr>
            <a:r>
              <a:rPr lang="zh-CN" altLang="en-US" sz="1400">
                <a:latin typeface="华文楷体"/>
                <a:ea typeface="华文楷体"/>
                <a:cs typeface="华文楷体"/>
              </a:rPr>
              <a:t>加载 </a:t>
            </a:r>
            <a:r>
              <a:rPr lang="en-US" altLang="zh-CN" sz="1400">
                <a:latin typeface="华文楷体"/>
                <a:ea typeface="华文楷体"/>
                <a:cs typeface="华文楷体"/>
              </a:rPr>
              <a:t>SysLink</a:t>
            </a:r>
            <a:r>
              <a:rPr lang="zh-CN" altLang="en-US" sz="1400">
                <a:latin typeface="华文楷体"/>
                <a:ea typeface="华文楷体"/>
                <a:cs typeface="华文楷体"/>
              </a:rPr>
              <a:t> 模块</a:t>
            </a:r>
            <a:endParaRPr lang="en-US" altLang="zh-CN" sz="1400">
              <a:latin typeface="华文楷体"/>
              <a:ea typeface="华文楷体"/>
              <a:cs typeface="华文楷体"/>
            </a:endParaRPr>
          </a:p>
          <a:p>
            <a:pPr marL="342900" indent="-342900">
              <a:lnSpc>
                <a:spcPct val="140000"/>
              </a:lnSpc>
              <a:buFont typeface="+mj-lt"/>
              <a:buAutoNum type="arabicPeriod"/>
            </a:pPr>
            <a:r>
              <a:rPr lang="en-US" altLang="zh-CN" sz="1400">
                <a:latin typeface="华文楷体"/>
                <a:ea typeface="华文楷体"/>
                <a:cs typeface="华文楷体"/>
              </a:rPr>
              <a:t>ARM:</a:t>
            </a:r>
            <a:r>
              <a:rPr lang="zh-CN" altLang="en-US" sz="1400">
                <a:latin typeface="华文楷体"/>
                <a:ea typeface="华文楷体"/>
                <a:cs typeface="华文楷体"/>
              </a:rPr>
              <a:t> </a:t>
            </a:r>
            <a:endParaRPr lang="en-US" altLang="zh-CN" sz="1400">
              <a:latin typeface="华文楷体"/>
              <a:ea typeface="华文楷体"/>
              <a:cs typeface="华文楷体"/>
            </a:endParaRPr>
          </a:p>
          <a:p>
            <a:pPr lvl="1">
              <a:lnSpc>
                <a:spcPct val="140000"/>
              </a:lnSpc>
            </a:pPr>
            <a:r>
              <a:rPr lang="zh-CN" altLang="en-US" sz="1400">
                <a:latin typeface="华文楷体"/>
                <a:ea typeface="华文楷体"/>
                <a:cs typeface="华文楷体"/>
              </a:rPr>
              <a:t>用 </a:t>
            </a:r>
            <a:r>
              <a:rPr lang="en-US" altLang="zh-CN" sz="1400">
                <a:latin typeface="华文楷体"/>
                <a:ea typeface="华文楷体"/>
                <a:cs typeface="华文楷体"/>
              </a:rPr>
              <a:t>slaveloader</a:t>
            </a:r>
            <a:r>
              <a:rPr lang="zh-CN" altLang="en-US" sz="1400">
                <a:latin typeface="华文楷体"/>
                <a:ea typeface="华文楷体"/>
                <a:cs typeface="华文楷体"/>
              </a:rPr>
              <a:t> 启动 </a:t>
            </a:r>
            <a:r>
              <a:rPr lang="en-US" altLang="zh-CN" sz="1400">
                <a:latin typeface="华文楷体"/>
                <a:ea typeface="华文楷体"/>
                <a:cs typeface="华文楷体"/>
              </a:rPr>
              <a:t>DSP</a:t>
            </a:r>
            <a:r>
              <a:rPr lang="zh-CN" altLang="en-US" sz="1400">
                <a:latin typeface="华文楷体"/>
                <a:ea typeface="华文楷体"/>
                <a:cs typeface="华文楷体"/>
              </a:rPr>
              <a:t> 程序</a:t>
            </a:r>
            <a:endParaRPr lang="en-US" altLang="zh-CN" sz="1400">
              <a:latin typeface="华文楷体"/>
              <a:ea typeface="华文楷体"/>
              <a:cs typeface="华文楷体"/>
            </a:endParaRPr>
          </a:p>
          <a:p>
            <a:pPr marL="342900" indent="-342900">
              <a:lnSpc>
                <a:spcPct val="140000"/>
              </a:lnSpc>
              <a:buFont typeface="+mj-lt"/>
              <a:buAutoNum type="arabicPeriod"/>
            </a:pPr>
            <a:r>
              <a:rPr lang="zh-CN" altLang="zh-CN" sz="1400">
                <a:latin typeface="华文楷体"/>
                <a:ea typeface="华文楷体"/>
                <a:cs typeface="华文楷体"/>
              </a:rPr>
              <a:t>P</a:t>
            </a:r>
            <a:r>
              <a:rPr lang="en-US" altLang="zh-CN" sz="1400">
                <a:latin typeface="华文楷体"/>
                <a:ea typeface="华文楷体"/>
                <a:cs typeface="华文楷体"/>
              </a:rPr>
              <a:t>C:</a:t>
            </a:r>
            <a:r>
              <a:rPr lang="zh-CN" altLang="en-US" sz="1400">
                <a:latin typeface="华文楷体"/>
                <a:ea typeface="华文楷体"/>
                <a:cs typeface="华文楷体"/>
              </a:rPr>
              <a:t> </a:t>
            </a:r>
            <a:endParaRPr lang="en-US" altLang="zh-CN" sz="1400">
              <a:latin typeface="华文楷体"/>
              <a:ea typeface="华文楷体"/>
              <a:cs typeface="华文楷体"/>
            </a:endParaRPr>
          </a:p>
          <a:p>
            <a:pPr lvl="1">
              <a:lnSpc>
                <a:spcPct val="140000"/>
              </a:lnSpc>
            </a:pPr>
            <a:r>
              <a:rPr lang="zh-CN" altLang="en-US" sz="1400">
                <a:latin typeface="华文楷体"/>
                <a:ea typeface="华文楷体"/>
                <a:cs typeface="华文楷体"/>
              </a:rPr>
              <a:t>用 </a:t>
            </a:r>
            <a:r>
              <a:rPr lang="en-US" altLang="zh-CN" sz="1400">
                <a:latin typeface="华文楷体"/>
                <a:ea typeface="华文楷体"/>
                <a:cs typeface="华文楷体"/>
              </a:rPr>
              <a:t>CCS</a:t>
            </a:r>
            <a:r>
              <a:rPr lang="zh-CN" altLang="en-US" sz="1400">
                <a:latin typeface="华文楷体"/>
                <a:ea typeface="华文楷体"/>
                <a:cs typeface="华文楷体"/>
              </a:rPr>
              <a:t> 加载 </a:t>
            </a:r>
            <a:r>
              <a:rPr lang="en-US" altLang="zh-CN" sz="1400">
                <a:latin typeface="华文楷体"/>
                <a:ea typeface="华文楷体"/>
                <a:cs typeface="华文楷体"/>
              </a:rPr>
              <a:t>DSP</a:t>
            </a:r>
            <a:r>
              <a:rPr lang="zh-CN" altLang="en-US" sz="1400">
                <a:latin typeface="华文楷体"/>
                <a:ea typeface="华文楷体"/>
                <a:cs typeface="华文楷体"/>
              </a:rPr>
              <a:t> 程序的 </a:t>
            </a:r>
            <a:r>
              <a:rPr lang="en-US" altLang="zh-CN" sz="1400">
                <a:latin typeface="华文楷体"/>
                <a:ea typeface="华文楷体"/>
                <a:cs typeface="华文楷体"/>
              </a:rPr>
              <a:t>Symbols</a:t>
            </a:r>
          </a:p>
          <a:p>
            <a:pPr marL="342900" indent="-342900">
              <a:lnSpc>
                <a:spcPct val="140000"/>
              </a:lnSpc>
              <a:buFont typeface="+mj-lt"/>
              <a:buAutoNum type="arabicPeriod"/>
            </a:pPr>
            <a:r>
              <a:rPr lang="en-US" altLang="zh-CN" sz="1400">
                <a:latin typeface="华文楷体"/>
                <a:ea typeface="华文楷体"/>
                <a:cs typeface="华文楷体"/>
              </a:rPr>
              <a:t>ARM</a:t>
            </a:r>
            <a:r>
              <a:rPr lang="zh-CN" altLang="en-US" sz="1400">
                <a:latin typeface="华文楷体"/>
                <a:ea typeface="华文楷体"/>
                <a:cs typeface="华文楷体"/>
              </a:rPr>
              <a:t>：</a:t>
            </a:r>
            <a:endParaRPr lang="en-US" altLang="zh-CN" sz="1400">
              <a:latin typeface="华文楷体"/>
              <a:ea typeface="华文楷体"/>
              <a:cs typeface="华文楷体"/>
            </a:endParaRPr>
          </a:p>
          <a:p>
            <a:pPr lvl="1">
              <a:lnSpc>
                <a:spcPct val="140000"/>
              </a:lnSpc>
            </a:pPr>
            <a:r>
              <a:rPr lang="zh-CN" altLang="en-US" sz="1400">
                <a:latin typeface="华文楷体"/>
                <a:ea typeface="华文楷体"/>
                <a:cs typeface="华文楷体"/>
              </a:rPr>
              <a:t>启动</a:t>
            </a:r>
            <a:r>
              <a:rPr lang="en-US" altLang="zh-CN" sz="1400">
                <a:latin typeface="华文楷体"/>
                <a:ea typeface="华文楷体"/>
                <a:cs typeface="华文楷体"/>
              </a:rPr>
              <a:t>GDBServer</a:t>
            </a:r>
            <a:r>
              <a:rPr lang="zh-CN" altLang="en-US" sz="1400">
                <a:latin typeface="华文楷体"/>
                <a:ea typeface="华文楷体"/>
                <a:cs typeface="华文楷体"/>
              </a:rPr>
              <a:t> 并加载 </a:t>
            </a:r>
            <a:r>
              <a:rPr lang="en-US" altLang="zh-CN" sz="1400">
                <a:latin typeface="华文楷体"/>
                <a:ea typeface="华文楷体"/>
                <a:cs typeface="华文楷体"/>
              </a:rPr>
              <a:t>ARM</a:t>
            </a:r>
            <a:r>
              <a:rPr lang="zh-CN" altLang="en-US" sz="1400">
                <a:latin typeface="华文楷体"/>
                <a:ea typeface="华文楷体"/>
                <a:cs typeface="华文楷体"/>
              </a:rPr>
              <a:t> 程序</a:t>
            </a:r>
            <a:endParaRPr lang="en-US" altLang="zh-CN" sz="1400">
              <a:latin typeface="华文楷体"/>
              <a:ea typeface="华文楷体"/>
              <a:cs typeface="华文楷体"/>
            </a:endParaRPr>
          </a:p>
          <a:p>
            <a:pPr marL="342900" indent="-342900">
              <a:lnSpc>
                <a:spcPct val="140000"/>
              </a:lnSpc>
              <a:buFont typeface="+mj-lt"/>
              <a:buAutoNum type="arabicPeriod"/>
            </a:pPr>
            <a:r>
              <a:rPr lang="en-US" altLang="zh-CN" sz="1400">
                <a:latin typeface="华文楷体"/>
                <a:ea typeface="华文楷体"/>
                <a:cs typeface="华文楷体"/>
              </a:rPr>
              <a:t>PC:</a:t>
            </a:r>
            <a:r>
              <a:rPr lang="zh-CN" altLang="en-US" sz="1400">
                <a:latin typeface="华文楷体"/>
                <a:ea typeface="华文楷体"/>
                <a:cs typeface="华文楷体"/>
              </a:rPr>
              <a:t> </a:t>
            </a:r>
            <a:endParaRPr lang="en-US" altLang="zh-CN" sz="1400">
              <a:latin typeface="华文楷体"/>
              <a:ea typeface="华文楷体"/>
              <a:cs typeface="华文楷体"/>
            </a:endParaRPr>
          </a:p>
          <a:p>
            <a:pPr lvl="1">
              <a:lnSpc>
                <a:spcPct val="140000"/>
              </a:lnSpc>
            </a:pPr>
            <a:r>
              <a:rPr lang="zh-CN" altLang="en-US" sz="1400">
                <a:latin typeface="华文楷体"/>
                <a:ea typeface="华文楷体"/>
                <a:cs typeface="华文楷体"/>
              </a:rPr>
              <a:t>连接 </a:t>
            </a:r>
            <a:r>
              <a:rPr lang="en-US" altLang="zh-CN" sz="1400">
                <a:latin typeface="华文楷体"/>
                <a:ea typeface="华文楷体"/>
                <a:cs typeface="华文楷体"/>
              </a:rPr>
              <a:t>GDBServer</a:t>
            </a:r>
            <a:r>
              <a:rPr lang="zh-CN" altLang="en-US" sz="1400">
                <a:latin typeface="华文楷体"/>
                <a:ea typeface="华文楷体"/>
                <a:cs typeface="华文楷体"/>
              </a:rPr>
              <a:t> 并加载 </a:t>
            </a:r>
            <a:r>
              <a:rPr lang="en-US" altLang="zh-CN" sz="1400">
                <a:latin typeface="华文楷体"/>
                <a:ea typeface="华文楷体"/>
                <a:cs typeface="华文楷体"/>
              </a:rPr>
              <a:t>ARM</a:t>
            </a:r>
            <a:r>
              <a:rPr lang="zh-CN" altLang="en-US" sz="1400">
                <a:latin typeface="华文楷体"/>
                <a:ea typeface="华文楷体"/>
                <a:cs typeface="华文楷体"/>
              </a:rPr>
              <a:t> 程序</a:t>
            </a:r>
            <a:r>
              <a:rPr lang="en-US" altLang="zh-CN" sz="1400">
                <a:latin typeface="华文楷体"/>
                <a:ea typeface="华文楷体"/>
                <a:cs typeface="华文楷体"/>
              </a:rPr>
              <a:t>Symbols</a:t>
            </a:r>
          </a:p>
          <a:p>
            <a:pPr marL="342900" indent="-342900">
              <a:lnSpc>
                <a:spcPct val="140000"/>
              </a:lnSpc>
              <a:buFont typeface="+mj-lt"/>
              <a:buAutoNum type="arabicPeriod"/>
            </a:pPr>
            <a:r>
              <a:rPr lang="en-US" altLang="zh-CN" sz="1400">
                <a:latin typeface="华文楷体"/>
                <a:ea typeface="华文楷体"/>
                <a:cs typeface="华文楷体"/>
              </a:rPr>
              <a:t>PC:</a:t>
            </a:r>
          </a:p>
          <a:p>
            <a:pPr lvl="1">
              <a:lnSpc>
                <a:spcPct val="140000"/>
              </a:lnSpc>
            </a:pPr>
            <a:r>
              <a:rPr lang="zh-CN" altLang="en-US" sz="1400">
                <a:latin typeface="华文楷体"/>
                <a:ea typeface="华文楷体"/>
                <a:cs typeface="华文楷体"/>
              </a:rPr>
              <a:t>通过 </a:t>
            </a:r>
            <a:r>
              <a:rPr lang="en-US" altLang="zh-CN" sz="1400">
                <a:latin typeface="华文楷体"/>
                <a:ea typeface="华文楷体"/>
                <a:cs typeface="华文楷体"/>
              </a:rPr>
              <a:t>GDB</a:t>
            </a:r>
            <a:r>
              <a:rPr lang="zh-CN" altLang="en-US" sz="1400">
                <a:latin typeface="华文楷体"/>
                <a:ea typeface="华文楷体"/>
                <a:cs typeface="华文楷体"/>
              </a:rPr>
              <a:t> 和 </a:t>
            </a:r>
            <a:r>
              <a:rPr lang="en-US" altLang="zh-CN" sz="1400">
                <a:latin typeface="华文楷体"/>
                <a:ea typeface="华文楷体"/>
                <a:cs typeface="华文楷体"/>
              </a:rPr>
              <a:t>CCS</a:t>
            </a:r>
            <a:r>
              <a:rPr lang="zh-CN" altLang="en-US" sz="1400">
                <a:latin typeface="华文楷体"/>
                <a:ea typeface="华文楷体"/>
                <a:cs typeface="华文楷体"/>
              </a:rPr>
              <a:t> 在适当位置设置断点以开始调试</a:t>
            </a:r>
            <a:endParaRPr lang="en-US" altLang="zh-CN" sz="1400">
              <a:latin typeface="华文楷体"/>
              <a:ea typeface="华文楷体"/>
              <a:cs typeface="华文楷体"/>
            </a:endParaRPr>
          </a:p>
        </p:txBody>
      </p:sp>
    </p:spTree>
    <p:extLst>
      <p:ext uri="{BB962C8B-B14F-4D97-AF65-F5344CB8AC3E}">
        <p14:creationId xmlns:p14="http://schemas.microsoft.com/office/powerpoint/2010/main" val="4039887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654627636"/>
              </p:ext>
            </p:extLst>
          </p:nvPr>
        </p:nvGraphicFramePr>
        <p:xfrm>
          <a:off x="1380607" y="423322"/>
          <a:ext cx="6281727" cy="4148672"/>
        </p:xfrm>
        <a:graphic>
          <a:graphicData uri="http://schemas.openxmlformats.org/drawingml/2006/table">
            <a:tbl>
              <a:tblPr>
                <a:tableStyleId>{3B4B98B0-60AC-42C2-AFA5-B58CD77FA1E5}</a:tableStyleId>
              </a:tblPr>
              <a:tblGrid>
                <a:gridCol w="2262906"/>
                <a:gridCol w="4018821"/>
              </a:tblGrid>
              <a:tr h="188576">
                <a:tc>
                  <a:txBody>
                    <a:bodyPr/>
                    <a:lstStyle/>
                    <a:p>
                      <a:pPr algn="ctr" fontAlgn="ctr"/>
                      <a:r>
                        <a:rPr lang="en-US" sz="1100" u="none" strike="noStrike">
                          <a:effectLst/>
                          <a:latin typeface="华文楷体"/>
                          <a:ea typeface="华文楷体"/>
                          <a:cs typeface="华文楷体"/>
                        </a:rPr>
                        <a:t>GDB命令</a:t>
                      </a:r>
                      <a:endParaRPr lang="en-US" sz="1100" b="0" i="0" u="none" strike="noStrike">
                        <a:solidFill>
                          <a:srgbClr val="000000"/>
                        </a:solidFill>
                        <a:effectLst/>
                        <a:latin typeface="华文楷体"/>
                        <a:ea typeface="华文楷体"/>
                        <a:cs typeface="华文楷体"/>
                      </a:endParaRPr>
                    </a:p>
                  </a:txBody>
                  <a:tcPr marL="10683" marR="10683" marT="10683" marB="0" anchor="ctr"/>
                </a:tc>
                <a:tc>
                  <a:txBody>
                    <a:bodyPr/>
                    <a:lstStyle/>
                    <a:p>
                      <a:pPr algn="ctr" fontAlgn="ctr"/>
                      <a:r>
                        <a:rPr lang="zh-CHT" altLang="en-US" sz="1100" u="none" strike="noStrike">
                          <a:effectLst/>
                          <a:latin typeface="华文楷体"/>
                          <a:ea typeface="华文楷体"/>
                          <a:cs typeface="华文楷体"/>
                        </a:rPr>
                        <a:t>描述</a:t>
                      </a:r>
                      <a:endParaRPr lang="zh-CHT" altLang="en-US" sz="1100" b="0" i="0" u="none" strike="noStrike">
                        <a:solidFill>
                          <a:srgbClr val="000000"/>
                        </a:solidFill>
                        <a:effectLst/>
                        <a:latin typeface="华文楷体"/>
                        <a:ea typeface="华文楷体"/>
                        <a:cs typeface="华文楷体"/>
                      </a:endParaRPr>
                    </a:p>
                  </a:txBody>
                  <a:tcPr marL="10683" marR="10683" marT="10683" marB="0" anchor="ctr"/>
                </a:tc>
              </a:tr>
              <a:tr h="188576">
                <a:tc>
                  <a:txBody>
                    <a:bodyPr/>
                    <a:lstStyle/>
                    <a:p>
                      <a:pPr algn="l" fontAlgn="b"/>
                      <a:r>
                        <a:rPr lang="nb-NO" sz="1100" u="none" strike="noStrike">
                          <a:effectLst/>
                          <a:latin typeface="华文楷体"/>
                          <a:ea typeface="华文楷体"/>
                          <a:cs typeface="华文楷体"/>
                        </a:rPr>
                        <a:t>target remote </a:t>
                      </a:r>
                      <a:endParaRPr lang="nb-NO"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连接，远程调试时使用</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en-US" sz="1100" u="none" strike="noStrike">
                          <a:effectLst/>
                          <a:latin typeface="华文楷体"/>
                          <a:ea typeface="华文楷体"/>
                          <a:cs typeface="华文楷体"/>
                        </a:rPr>
                        <a:t>file</a:t>
                      </a:r>
                      <a:endParaRPr lang="en-US"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指定调试的程序</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en-US" sz="1100" u="none" strike="noStrike">
                          <a:effectLst/>
                          <a:latin typeface="华文楷体"/>
                          <a:ea typeface="华文楷体"/>
                          <a:cs typeface="华文楷体"/>
                        </a:rPr>
                        <a:t>set solib-search-path </a:t>
                      </a:r>
                      <a:endParaRPr lang="en-US"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运行库的搜索路径</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nl-NL" sz="1100" u="none" strike="noStrike">
                          <a:effectLst/>
                          <a:latin typeface="华文楷体"/>
                          <a:ea typeface="华文楷体"/>
                          <a:cs typeface="华文楷体"/>
                        </a:rPr>
                        <a:t>set sysroot </a:t>
                      </a:r>
                      <a:endParaRPr lang="nl-NL"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文件系统所在路径（间接指定了运行库的搜索路径）</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en-US" sz="1100" u="none" strike="noStrike">
                          <a:effectLst/>
                          <a:latin typeface="华文楷体"/>
                          <a:ea typeface="华文楷体"/>
                          <a:cs typeface="华文楷体"/>
                        </a:rPr>
                        <a:t>run</a:t>
                      </a:r>
                      <a:endParaRPr lang="en-US"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运行调试的程序</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hu-HU" sz="1100" u="none" strike="noStrike">
                          <a:effectLst/>
                          <a:latin typeface="华文楷体"/>
                          <a:ea typeface="华文楷体"/>
                          <a:cs typeface="华文楷体"/>
                        </a:rPr>
                        <a:t>start</a:t>
                      </a:r>
                      <a:endParaRPr lang="hu-HU"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开始执行程序，停在 </a:t>
                      </a:r>
                      <a:r>
                        <a:rPr lang="en-US" altLang="zh-TW" sz="1100" u="none" strike="noStrike">
                          <a:effectLst/>
                          <a:latin typeface="华文楷体"/>
                          <a:ea typeface="华文楷体"/>
                          <a:cs typeface="华文楷体"/>
                        </a:rPr>
                        <a:t>main </a:t>
                      </a:r>
                      <a:r>
                        <a:rPr lang="zh-TW" altLang="en-US" sz="1100" u="none" strike="noStrike">
                          <a:effectLst/>
                          <a:latin typeface="华文楷体"/>
                          <a:ea typeface="华文楷体"/>
                          <a:cs typeface="华文楷体"/>
                        </a:rPr>
                        <a:t>函数第一行语句前面等待命令</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de-DE" sz="1100" u="none" strike="noStrike">
                          <a:effectLst/>
                          <a:latin typeface="华文楷体"/>
                          <a:ea typeface="华文楷体"/>
                          <a:cs typeface="华文楷体"/>
                        </a:rPr>
                        <a:t>list </a:t>
                      </a:r>
                      <a:endParaRPr lang="de-DE"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列出源代码</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en-US" sz="1100" u="none" strike="noStrike">
                          <a:effectLst/>
                          <a:latin typeface="华文楷体"/>
                          <a:ea typeface="华文楷体"/>
                          <a:cs typeface="华文楷体"/>
                        </a:rPr>
                        <a:t>break</a:t>
                      </a:r>
                      <a:endParaRPr lang="en-US"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设置断点</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hu-HU" sz="1100" u="none" strike="noStrike">
                          <a:effectLst/>
                          <a:latin typeface="华文楷体"/>
                          <a:ea typeface="华文楷体"/>
                          <a:cs typeface="华文楷体"/>
                        </a:rPr>
                        <a:t>delete</a:t>
                      </a:r>
                      <a:endParaRPr lang="hu-HU"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移除断点</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en-US" sz="1100" u="none" strike="noStrike">
                          <a:effectLst/>
                          <a:latin typeface="华文楷体"/>
                          <a:ea typeface="华文楷体"/>
                          <a:cs typeface="华文楷体"/>
                        </a:rPr>
                        <a:t>continue</a:t>
                      </a:r>
                      <a:endParaRPr lang="en-US"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继续执行</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en-US" sz="1100" u="none" strike="noStrike">
                          <a:effectLst/>
                          <a:latin typeface="华文楷体"/>
                          <a:ea typeface="华文楷体"/>
                          <a:cs typeface="华文楷体"/>
                        </a:rPr>
                        <a:t>next</a:t>
                      </a:r>
                      <a:endParaRPr lang="en-US"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执行下一条语句</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en-US" sz="1100" u="none" strike="noStrike">
                          <a:effectLst/>
                          <a:latin typeface="华文楷体"/>
                          <a:ea typeface="华文楷体"/>
                          <a:cs typeface="华文楷体"/>
                        </a:rPr>
                        <a:t>step</a:t>
                      </a:r>
                      <a:endParaRPr lang="en-US"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执行下一条语句，如果是函数调用则进入到函数中</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ro-RO" sz="1100" u="none" strike="noStrike">
                          <a:effectLst/>
                          <a:latin typeface="华文楷体"/>
                          <a:ea typeface="华文楷体"/>
                          <a:cs typeface="华文楷体"/>
                        </a:rPr>
                        <a:t>print</a:t>
                      </a:r>
                      <a:endParaRPr lang="ro-RO"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打印表达式的值</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da-DK" sz="1100" u="none" strike="noStrike">
                          <a:effectLst/>
                          <a:latin typeface="华文楷体"/>
                          <a:ea typeface="华文楷体"/>
                          <a:cs typeface="华文楷体"/>
                        </a:rPr>
                        <a:t>set var</a:t>
                      </a:r>
                      <a:endParaRPr lang="da-DK"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修改变量的值</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sv-SE" sz="1100" u="none" strike="noStrike">
                          <a:effectLst/>
                          <a:latin typeface="华文楷体"/>
                          <a:ea typeface="华文楷体"/>
                          <a:cs typeface="华文楷体"/>
                        </a:rPr>
                        <a:t>backtrace</a:t>
                      </a:r>
                      <a:endParaRPr lang="sv-SE"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查看各级函数调用及参数</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it-IT" sz="1100" u="none" strike="noStrike">
                          <a:effectLst/>
                          <a:latin typeface="华文楷体"/>
                          <a:ea typeface="华文楷体"/>
                          <a:cs typeface="华文楷体"/>
                        </a:rPr>
                        <a:t>info locals</a:t>
                      </a:r>
                      <a:endParaRPr lang="it-IT"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查看当前栈帧局部变量的值</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pl-PL" sz="1100" u="none" strike="noStrike">
                          <a:effectLst/>
                          <a:latin typeface="华文楷体"/>
                          <a:ea typeface="华文楷体"/>
                          <a:cs typeface="华文楷体"/>
                        </a:rPr>
                        <a:t>watch</a:t>
                      </a:r>
                      <a:endParaRPr lang="pl-PL"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设置观察点</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en-US" sz="1100" u="none" strike="noStrike">
                          <a:effectLst/>
                          <a:latin typeface="华文楷体"/>
                          <a:ea typeface="华文楷体"/>
                          <a:cs typeface="华文楷体"/>
                        </a:rPr>
                        <a:t>display</a:t>
                      </a:r>
                      <a:endParaRPr lang="en-US"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每次单步执行后都打印表达式的值</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en-US" sz="1100" u="none" strike="noStrike">
                          <a:effectLst/>
                          <a:latin typeface="华文楷体"/>
                          <a:ea typeface="华文楷体"/>
                          <a:cs typeface="华文楷体"/>
                        </a:rPr>
                        <a:t>undisplay</a:t>
                      </a:r>
                      <a:endParaRPr lang="en-US"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取消 </a:t>
                      </a:r>
                      <a:r>
                        <a:rPr lang="en-US" altLang="zh-TW" sz="1100" u="none" strike="noStrike">
                          <a:effectLst/>
                          <a:latin typeface="华文楷体"/>
                          <a:ea typeface="华文楷体"/>
                          <a:cs typeface="华文楷体"/>
                        </a:rPr>
                        <a:t>display </a:t>
                      </a:r>
                      <a:r>
                        <a:rPr lang="zh-TW" altLang="en-US" sz="1100" u="none" strike="noStrike">
                          <a:effectLst/>
                          <a:latin typeface="华文楷体"/>
                          <a:ea typeface="华文楷体"/>
                          <a:cs typeface="华文楷体"/>
                        </a:rPr>
                        <a:t>的设置</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en-US" sz="1100" u="none" strike="noStrike">
                          <a:effectLst/>
                          <a:latin typeface="华文楷体"/>
                          <a:ea typeface="华文楷体"/>
                          <a:cs typeface="华文楷体"/>
                        </a:rPr>
                        <a:t>x</a:t>
                      </a:r>
                      <a:endParaRPr lang="en-US"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从某个位置开始打印存储器的一段内容</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r h="188576">
                <a:tc>
                  <a:txBody>
                    <a:bodyPr/>
                    <a:lstStyle/>
                    <a:p>
                      <a:pPr algn="l" fontAlgn="b"/>
                      <a:r>
                        <a:rPr lang="en-US" sz="1100" u="none" strike="noStrike">
                          <a:effectLst/>
                          <a:latin typeface="华文楷体"/>
                          <a:ea typeface="华文楷体"/>
                          <a:cs typeface="华文楷体"/>
                        </a:rPr>
                        <a:t>help</a:t>
                      </a:r>
                      <a:endParaRPr lang="en-US" sz="1100" b="0" i="0" u="none" strike="noStrike">
                        <a:solidFill>
                          <a:srgbClr val="000000"/>
                        </a:solidFill>
                        <a:effectLst/>
                        <a:latin typeface="华文楷体"/>
                        <a:ea typeface="华文楷体"/>
                        <a:cs typeface="华文楷体"/>
                      </a:endParaRPr>
                    </a:p>
                  </a:txBody>
                  <a:tcPr marL="10683" marR="10683" marT="10683" marB="0" anchor="b"/>
                </a:tc>
                <a:tc>
                  <a:txBody>
                    <a:bodyPr/>
                    <a:lstStyle/>
                    <a:p>
                      <a:pPr algn="l" fontAlgn="b"/>
                      <a:r>
                        <a:rPr lang="zh-TW" altLang="en-US" sz="1100" u="none" strike="noStrike">
                          <a:effectLst/>
                          <a:latin typeface="华文楷体"/>
                          <a:ea typeface="华文楷体"/>
                          <a:cs typeface="华文楷体"/>
                        </a:rPr>
                        <a:t>可查看各命令的详细信息</a:t>
                      </a:r>
                      <a:endParaRPr lang="zh-TW" altLang="en-US" sz="1100" b="0" i="0" u="none" strike="noStrike">
                        <a:solidFill>
                          <a:srgbClr val="000000"/>
                        </a:solidFill>
                        <a:effectLst/>
                        <a:latin typeface="华文楷体"/>
                        <a:ea typeface="华文楷体"/>
                        <a:cs typeface="华文楷体"/>
                      </a:endParaRPr>
                    </a:p>
                  </a:txBody>
                  <a:tcPr marL="10683" marR="10683" marT="10683" marB="0" anchor="b"/>
                </a:tc>
              </a:tr>
            </a:tbl>
          </a:graphicData>
        </a:graphic>
      </p:graphicFrame>
      <p:sp>
        <p:nvSpPr>
          <p:cNvPr id="4" name="TextBox 3"/>
          <p:cNvSpPr txBox="1"/>
          <p:nvPr/>
        </p:nvSpPr>
        <p:spPr>
          <a:xfrm>
            <a:off x="1380607" y="4571994"/>
            <a:ext cx="5348469" cy="353943"/>
          </a:xfrm>
          <a:prstGeom prst="rect">
            <a:avLst/>
          </a:prstGeom>
          <a:noFill/>
        </p:spPr>
        <p:txBody>
          <a:bodyPr wrap="none" rtlCol="0">
            <a:spAutoFit/>
          </a:bodyPr>
          <a:lstStyle/>
          <a:p>
            <a:pPr>
              <a:lnSpc>
                <a:spcPct val="150000"/>
              </a:lnSpc>
            </a:pPr>
            <a:r>
              <a:rPr lang="zh-CN" altLang="en-US" sz="1200">
                <a:latin typeface="华文楷体"/>
                <a:ea typeface="华文楷体"/>
                <a:cs typeface="华文楷体"/>
              </a:rPr>
              <a:t>* 另附 </a:t>
            </a:r>
            <a:r>
              <a:rPr lang="en-US" altLang="zh-CN" sz="1200">
                <a:latin typeface="华文楷体"/>
                <a:ea typeface="华文楷体"/>
                <a:cs typeface="华文楷体"/>
              </a:rPr>
              <a:t>GDBServer</a:t>
            </a:r>
            <a:r>
              <a:rPr lang="zh-CN" altLang="en-US" sz="1200">
                <a:latin typeface="华文楷体"/>
                <a:ea typeface="华文楷体"/>
                <a:cs typeface="华文楷体"/>
              </a:rPr>
              <a:t> 的启动命令：</a:t>
            </a:r>
            <a:r>
              <a:rPr lang="zh-CN" altLang="zh-CN" sz="1200">
                <a:latin typeface="华文楷体"/>
                <a:ea typeface="华文楷体"/>
                <a:cs typeface="华文楷体"/>
              </a:rPr>
              <a:t> </a:t>
            </a:r>
            <a:r>
              <a:rPr lang="en-US" sz="1200">
                <a:solidFill>
                  <a:srgbClr val="000000"/>
                </a:solidFill>
                <a:latin typeface="华文楷体"/>
                <a:ea typeface="华文楷体"/>
                <a:cs typeface="华文楷体"/>
              </a:rPr>
              <a:t>gdbserver </a:t>
            </a:r>
            <a:r>
              <a:rPr lang="zh-CN" altLang="zh-CN" sz="1200">
                <a:solidFill>
                  <a:srgbClr val="000000"/>
                </a:solidFill>
                <a:latin typeface="华文楷体"/>
                <a:ea typeface="华文楷体"/>
                <a:cs typeface="华文楷体"/>
              </a:rPr>
              <a:t>&lt;</a:t>
            </a:r>
            <a:r>
              <a:rPr lang="en-US" sz="1200">
                <a:solidFill>
                  <a:srgbClr val="000000"/>
                </a:solidFill>
                <a:latin typeface="华文楷体"/>
                <a:ea typeface="华文楷体"/>
                <a:cs typeface="华文楷体"/>
              </a:rPr>
              <a:t>port</a:t>
            </a:r>
            <a:r>
              <a:rPr lang="en-US" altLang="zh-CN" sz="1200">
                <a:solidFill>
                  <a:srgbClr val="000000"/>
                </a:solidFill>
                <a:latin typeface="华文楷体"/>
                <a:ea typeface="华文楷体"/>
                <a:cs typeface="华文楷体"/>
              </a:rPr>
              <a:t>&gt;</a:t>
            </a:r>
            <a:r>
              <a:rPr lang="en-US" sz="1200">
                <a:solidFill>
                  <a:srgbClr val="000000"/>
                </a:solidFill>
                <a:latin typeface="华文楷体"/>
                <a:ea typeface="华文楷体"/>
                <a:cs typeface="华文楷体"/>
              </a:rPr>
              <a:t> </a:t>
            </a:r>
            <a:r>
              <a:rPr lang="en-US" altLang="zh-CN" sz="1200">
                <a:solidFill>
                  <a:srgbClr val="000000"/>
                </a:solidFill>
                <a:latin typeface="华文楷体"/>
                <a:ea typeface="华文楷体"/>
                <a:cs typeface="华文楷体"/>
              </a:rPr>
              <a:t>&lt;program&gt;</a:t>
            </a:r>
            <a:r>
              <a:rPr lang="en-US" sz="1200">
                <a:solidFill>
                  <a:srgbClr val="000000"/>
                </a:solidFill>
                <a:latin typeface="华文楷体"/>
                <a:ea typeface="华文楷体"/>
                <a:cs typeface="华文楷体"/>
              </a:rPr>
              <a:t> </a:t>
            </a:r>
            <a:r>
              <a:rPr lang="en-US" altLang="zh-CN" sz="1200">
                <a:solidFill>
                  <a:srgbClr val="000000"/>
                </a:solidFill>
                <a:latin typeface="华文楷体"/>
                <a:ea typeface="华文楷体"/>
                <a:cs typeface="华文楷体"/>
              </a:rPr>
              <a:t>[</a:t>
            </a:r>
            <a:r>
              <a:rPr lang="en-US" sz="1200">
                <a:solidFill>
                  <a:srgbClr val="000000"/>
                </a:solidFill>
                <a:latin typeface="华文楷体"/>
                <a:ea typeface="华文楷体"/>
                <a:cs typeface="华文楷体"/>
              </a:rPr>
              <a:t>args1</a:t>
            </a:r>
            <a:r>
              <a:rPr lang="en-US" altLang="zh-CN" sz="1200">
                <a:solidFill>
                  <a:srgbClr val="000000"/>
                </a:solidFill>
                <a:latin typeface="华文楷体"/>
                <a:ea typeface="华文楷体"/>
                <a:cs typeface="华文楷体"/>
              </a:rPr>
              <a:t>]</a:t>
            </a:r>
            <a:r>
              <a:rPr lang="en-US" sz="1200">
                <a:solidFill>
                  <a:srgbClr val="000000"/>
                </a:solidFill>
                <a:latin typeface="华文楷体"/>
                <a:ea typeface="华文楷体"/>
                <a:cs typeface="华文楷体"/>
              </a:rPr>
              <a:t> </a:t>
            </a:r>
            <a:r>
              <a:rPr lang="en-US" altLang="zh-CN" sz="1200">
                <a:solidFill>
                  <a:srgbClr val="000000"/>
                </a:solidFill>
                <a:latin typeface="华文楷体"/>
                <a:ea typeface="华文楷体"/>
                <a:cs typeface="华文楷体"/>
              </a:rPr>
              <a:t>[</a:t>
            </a:r>
            <a:r>
              <a:rPr lang="en-US" sz="1200">
                <a:solidFill>
                  <a:srgbClr val="000000"/>
                </a:solidFill>
                <a:latin typeface="华文楷体"/>
                <a:ea typeface="华文楷体"/>
                <a:cs typeface="华文楷体"/>
              </a:rPr>
              <a:t>args2</a:t>
            </a:r>
            <a:r>
              <a:rPr lang="en-US" altLang="zh-CN" sz="1200">
                <a:solidFill>
                  <a:srgbClr val="000000"/>
                </a:solidFill>
                <a:latin typeface="华文楷体"/>
                <a:ea typeface="华文楷体"/>
                <a:cs typeface="华文楷体"/>
              </a:rPr>
              <a:t>]</a:t>
            </a:r>
            <a:r>
              <a:rPr lang="en-US" sz="1200">
                <a:solidFill>
                  <a:srgbClr val="000000"/>
                </a:solidFill>
                <a:latin typeface="华文楷体"/>
                <a:ea typeface="华文楷体"/>
                <a:cs typeface="华文楷体"/>
              </a:rPr>
              <a:t> …</a:t>
            </a:r>
            <a:endParaRPr lang="en-US" sz="1200">
              <a:latin typeface="华文楷体"/>
              <a:ea typeface="华文楷体"/>
              <a:cs typeface="华文楷体"/>
            </a:endParaRPr>
          </a:p>
        </p:txBody>
      </p:sp>
    </p:spTree>
    <p:extLst>
      <p:ext uri="{BB962C8B-B14F-4D97-AF65-F5344CB8AC3E}">
        <p14:creationId xmlns:p14="http://schemas.microsoft.com/office/powerpoint/2010/main" val="30804207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33839" y="608794"/>
            <a:ext cx="5869235" cy="964367"/>
          </a:xfrm>
          <a:prstGeom prst="rect">
            <a:avLst/>
          </a:prstGeom>
        </p:spPr>
        <p:txBody>
          <a:bodyPr wrap="square">
            <a:spAutoFit/>
          </a:bodyPr>
          <a:lstStyle/>
          <a:p>
            <a:pPr marL="342900" indent="-342900">
              <a:lnSpc>
                <a:spcPct val="150000"/>
              </a:lnSpc>
              <a:buFont typeface="Wingdings" charset="2"/>
              <a:buChar char="q"/>
            </a:pPr>
            <a:r>
              <a:rPr lang="en-US" altLang="zh-CN" sz="4000">
                <a:latin typeface="华文楷体"/>
                <a:ea typeface="华文楷体"/>
                <a:cs typeface="华文楷体"/>
              </a:rPr>
              <a:t>SYS/BIOS</a:t>
            </a:r>
            <a:r>
              <a:rPr lang="zh-CN" altLang="en-US" sz="4000">
                <a:latin typeface="华文楷体"/>
                <a:ea typeface="华文楷体"/>
                <a:cs typeface="华文楷体"/>
              </a:rPr>
              <a:t> 基础</a:t>
            </a:r>
            <a:endParaRPr lang="zh-TW" altLang="en-US" sz="4000">
              <a:latin typeface="华文楷体"/>
              <a:ea typeface="华文楷体"/>
              <a:cs typeface="华文楷体"/>
            </a:endParaRPr>
          </a:p>
        </p:txBody>
      </p:sp>
      <p:sp>
        <p:nvSpPr>
          <p:cNvPr id="2" name="TextBox 1"/>
          <p:cNvSpPr txBox="1"/>
          <p:nvPr/>
        </p:nvSpPr>
        <p:spPr>
          <a:xfrm>
            <a:off x="1238250" y="1418170"/>
            <a:ext cx="5173211" cy="2641749"/>
          </a:xfrm>
          <a:prstGeom prst="rect">
            <a:avLst/>
          </a:prstGeom>
          <a:noFill/>
        </p:spPr>
        <p:txBody>
          <a:bodyPr wrap="none" rtlCol="0">
            <a:spAutoFit/>
          </a:bodyPr>
          <a:lstStyle/>
          <a:p>
            <a:pPr marL="342900" indent="-342900">
              <a:lnSpc>
                <a:spcPct val="150000"/>
              </a:lnSpc>
              <a:buFont typeface="+mj-lt"/>
              <a:buAutoNum type="arabicPeriod"/>
            </a:pPr>
            <a:r>
              <a:rPr lang="en-US" sz="2800">
                <a:latin typeface="华文楷体"/>
                <a:ea typeface="华文楷体"/>
                <a:cs typeface="华文楷体"/>
              </a:rPr>
              <a:t>什么是 SYS/BIOS</a:t>
            </a:r>
          </a:p>
          <a:p>
            <a:pPr marL="342900" indent="-342900">
              <a:lnSpc>
                <a:spcPct val="150000"/>
              </a:lnSpc>
              <a:buFont typeface="+mj-lt"/>
              <a:buAutoNum type="arabicPeriod"/>
            </a:pPr>
            <a:r>
              <a:rPr lang="en-US" altLang="zh-CN" sz="2800">
                <a:latin typeface="华文楷体"/>
                <a:ea typeface="华文楷体"/>
                <a:cs typeface="华文楷体"/>
              </a:rPr>
              <a:t>SYS</a:t>
            </a:r>
            <a:r>
              <a:rPr lang="zh-CN" altLang="en-US" sz="2800">
                <a:latin typeface="华文楷体"/>
                <a:ea typeface="华文楷体"/>
                <a:cs typeface="华文楷体"/>
              </a:rPr>
              <a:t>/</a:t>
            </a:r>
            <a:r>
              <a:rPr lang="en-US" altLang="zh-CN" sz="2800">
                <a:latin typeface="华文楷体"/>
                <a:ea typeface="华文楷体"/>
                <a:cs typeface="华文楷体"/>
              </a:rPr>
              <a:t>BIOS</a:t>
            </a:r>
            <a:r>
              <a:rPr lang="zh-CN" altLang="en-US" sz="2800">
                <a:latin typeface="华文楷体"/>
                <a:ea typeface="华文楷体"/>
                <a:cs typeface="华文楷体"/>
              </a:rPr>
              <a:t> 的功能和特性</a:t>
            </a:r>
            <a:endParaRPr lang="en-US" altLang="zh-CN" sz="2800">
              <a:latin typeface="华文楷体"/>
              <a:ea typeface="华文楷体"/>
              <a:cs typeface="华文楷体"/>
            </a:endParaRPr>
          </a:p>
          <a:p>
            <a:pPr marL="342900" indent="-342900">
              <a:lnSpc>
                <a:spcPct val="150000"/>
              </a:lnSpc>
              <a:buFont typeface="+mj-lt"/>
              <a:buAutoNum type="arabicPeriod"/>
            </a:pPr>
            <a:r>
              <a:rPr lang="en-US" altLang="zh-CN" sz="2800">
                <a:latin typeface="华文楷体"/>
                <a:ea typeface="华文楷体"/>
                <a:cs typeface="华文楷体"/>
              </a:rPr>
              <a:t>SYS/BIOS</a:t>
            </a:r>
            <a:r>
              <a:rPr lang="zh-CN" altLang="en-US" sz="2800">
                <a:latin typeface="华文楷体"/>
                <a:ea typeface="华文楷体"/>
                <a:cs typeface="华文楷体"/>
              </a:rPr>
              <a:t> 的系统模块</a:t>
            </a:r>
            <a:endParaRPr lang="en-US" altLang="zh-CN" sz="2800">
              <a:latin typeface="华文楷体"/>
              <a:ea typeface="华文楷体"/>
              <a:cs typeface="华文楷体"/>
            </a:endParaRPr>
          </a:p>
          <a:p>
            <a:pPr marL="342900" indent="-342900">
              <a:lnSpc>
                <a:spcPct val="150000"/>
              </a:lnSpc>
              <a:buFont typeface="+mj-lt"/>
              <a:buAutoNum type="arabicPeriod"/>
            </a:pPr>
            <a:r>
              <a:rPr lang="en-US" altLang="zh-CN" sz="2800">
                <a:latin typeface="华文楷体"/>
                <a:ea typeface="华文楷体"/>
                <a:cs typeface="华文楷体"/>
              </a:rPr>
              <a:t>SYS/BIOS</a:t>
            </a:r>
            <a:r>
              <a:rPr lang="zh-CN" altLang="en-US" sz="2800">
                <a:latin typeface="华文楷体"/>
                <a:ea typeface="华文楷体"/>
                <a:cs typeface="华文楷体"/>
              </a:rPr>
              <a:t> 的依赖</a:t>
            </a:r>
            <a:r>
              <a:rPr lang="en-US" altLang="zh-CN" sz="2800">
                <a:latin typeface="华文楷体"/>
                <a:ea typeface="华文楷体"/>
                <a:cs typeface="华文楷体"/>
              </a:rPr>
              <a:t>—XDCTools</a:t>
            </a:r>
          </a:p>
        </p:txBody>
      </p:sp>
    </p:spTree>
    <p:extLst>
      <p:ext uri="{BB962C8B-B14F-4D97-AF65-F5344CB8AC3E}">
        <p14:creationId xmlns:p14="http://schemas.microsoft.com/office/powerpoint/2010/main" val="20572528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7668" y="2246335"/>
            <a:ext cx="6868583" cy="1200329"/>
          </a:xfrm>
          <a:prstGeom prst="rect">
            <a:avLst/>
          </a:prstGeom>
        </p:spPr>
        <p:txBody>
          <a:bodyPr wrap="square">
            <a:spAutoFit/>
          </a:bodyPr>
          <a:lstStyle/>
          <a:p>
            <a:r>
              <a:rPr lang="zh-CN" altLang="en-US">
                <a:latin typeface="华文楷体"/>
                <a:ea typeface="华文楷体"/>
                <a:cs typeface="华文楷体"/>
              </a:rPr>
              <a:t>   </a:t>
            </a:r>
            <a:r>
              <a:rPr lang="en-US" altLang="zh-CN">
                <a:latin typeface="华文楷体"/>
                <a:ea typeface="华文楷体"/>
                <a:cs typeface="华文楷体"/>
              </a:rPr>
              <a:t>	</a:t>
            </a:r>
            <a:r>
              <a:rPr lang="en-US" altLang="zh-TW">
                <a:latin typeface="华文楷体"/>
                <a:ea typeface="华文楷体"/>
                <a:cs typeface="华文楷体"/>
              </a:rPr>
              <a:t>SYS/BIOS</a:t>
            </a:r>
            <a:r>
              <a:rPr lang="zh-TW" altLang="en-US">
                <a:latin typeface="华文楷体"/>
                <a:ea typeface="华文楷体"/>
                <a:cs typeface="华文楷体"/>
              </a:rPr>
              <a:t>是由</a:t>
            </a:r>
            <a:r>
              <a:rPr lang="en-US" altLang="zh-TW">
                <a:latin typeface="华文楷体"/>
                <a:ea typeface="华文楷体"/>
                <a:cs typeface="华文楷体"/>
              </a:rPr>
              <a:t>TI</a:t>
            </a:r>
            <a:r>
              <a:rPr lang="zh-TW" altLang="en-US">
                <a:latin typeface="华文楷体"/>
                <a:ea typeface="华文楷体"/>
                <a:cs typeface="华文楷体"/>
              </a:rPr>
              <a:t>提供的、广泛用于各种数字信号处理器（</a:t>
            </a:r>
            <a:r>
              <a:rPr lang="en-US" altLang="zh-TW">
                <a:latin typeface="华文楷体"/>
                <a:ea typeface="华文楷体"/>
                <a:cs typeface="华文楷体"/>
              </a:rPr>
              <a:t>DSP</a:t>
            </a:r>
            <a:r>
              <a:rPr lang="zh-TW" altLang="en-US">
                <a:latin typeface="华文楷体"/>
                <a:ea typeface="华文楷体"/>
                <a:cs typeface="华文楷体"/>
              </a:rPr>
              <a:t>）和微控制器（</a:t>
            </a:r>
            <a:r>
              <a:rPr lang="en-US" altLang="zh-TW">
                <a:latin typeface="华文楷体"/>
                <a:ea typeface="华文楷体"/>
                <a:cs typeface="华文楷体"/>
              </a:rPr>
              <a:t>MCU</a:t>
            </a:r>
            <a:r>
              <a:rPr lang="zh-TW" altLang="en-US">
                <a:latin typeface="华文楷体"/>
                <a:ea typeface="华文楷体"/>
                <a:cs typeface="华文楷体"/>
              </a:rPr>
              <a:t>）的实时操作系统</a:t>
            </a:r>
            <a:r>
              <a:rPr lang="zh-CN" altLang="en-US">
                <a:latin typeface="华文楷体"/>
                <a:ea typeface="华文楷体"/>
                <a:cs typeface="华文楷体"/>
              </a:rPr>
              <a:t>内核</a:t>
            </a:r>
            <a:r>
              <a:rPr lang="zh-TW" altLang="en-US">
                <a:latin typeface="华文楷体"/>
                <a:ea typeface="华文楷体"/>
                <a:cs typeface="华文楷体"/>
              </a:rPr>
              <a:t>。</a:t>
            </a:r>
            <a:r>
              <a:rPr lang="en-US" altLang="zh-TW">
                <a:latin typeface="华文楷体"/>
                <a:ea typeface="华文楷体"/>
                <a:cs typeface="华文楷体"/>
              </a:rPr>
              <a:t>SYS/BIOS</a:t>
            </a:r>
            <a:r>
              <a:rPr lang="zh-TW" altLang="en-US">
                <a:latin typeface="华文楷体"/>
                <a:ea typeface="华文楷体"/>
                <a:cs typeface="华文楷体"/>
              </a:rPr>
              <a:t>为嵌入式应用提供广泛的系统服务，包括</a:t>
            </a:r>
            <a:r>
              <a:rPr lang="zh-CN" altLang="en-US">
                <a:latin typeface="华文楷体"/>
                <a:ea typeface="华文楷体"/>
                <a:cs typeface="华文楷体"/>
              </a:rPr>
              <a:t>抢占</a:t>
            </a:r>
            <a:r>
              <a:rPr lang="zh-TW" altLang="en-US">
                <a:latin typeface="华文楷体"/>
                <a:ea typeface="华文楷体"/>
                <a:cs typeface="华文楷体"/>
              </a:rPr>
              <a:t>式多任务、内存管理和实时分析等</a:t>
            </a:r>
            <a:endParaRPr lang="en-US">
              <a:latin typeface="华文楷体"/>
              <a:ea typeface="华文楷体"/>
              <a:cs typeface="华文楷体"/>
            </a:endParaRPr>
          </a:p>
        </p:txBody>
      </p:sp>
      <p:sp>
        <p:nvSpPr>
          <p:cNvPr id="6" name="Rectangle 5"/>
          <p:cNvSpPr/>
          <p:nvPr/>
        </p:nvSpPr>
        <p:spPr>
          <a:xfrm>
            <a:off x="857251" y="1403828"/>
            <a:ext cx="3247884" cy="702756"/>
          </a:xfrm>
          <a:prstGeom prst="rect">
            <a:avLst/>
          </a:prstGeom>
        </p:spPr>
        <p:txBody>
          <a:bodyPr wrap="none">
            <a:spAutoFit/>
          </a:bodyPr>
          <a:lstStyle/>
          <a:p>
            <a:pPr>
              <a:lnSpc>
                <a:spcPct val="150000"/>
              </a:lnSpc>
            </a:pPr>
            <a:r>
              <a:rPr lang="en-US" altLang="zh-CN" sz="2800">
                <a:latin typeface="华文楷体"/>
                <a:ea typeface="华文楷体"/>
                <a:cs typeface="华文楷体"/>
              </a:rPr>
              <a:t>1.</a:t>
            </a:r>
            <a:r>
              <a:rPr lang="zh-CN" altLang="en-US" sz="2800">
                <a:latin typeface="华文楷体"/>
                <a:ea typeface="华文楷体"/>
                <a:cs typeface="华文楷体"/>
              </a:rPr>
              <a:t> </a:t>
            </a:r>
            <a:r>
              <a:rPr lang="en-US" sz="2800">
                <a:latin typeface="华文楷体"/>
                <a:ea typeface="华文楷体"/>
                <a:cs typeface="华文楷体"/>
              </a:rPr>
              <a:t>什么是 SYS/BIOS</a:t>
            </a:r>
          </a:p>
        </p:txBody>
      </p:sp>
      <p:sp>
        <p:nvSpPr>
          <p:cNvPr id="4" name="Rectangle 3"/>
          <p:cNvSpPr/>
          <p:nvPr/>
        </p:nvSpPr>
        <p:spPr>
          <a:xfrm>
            <a:off x="733839" y="439461"/>
            <a:ext cx="5869235" cy="964367"/>
          </a:xfrm>
          <a:prstGeom prst="rect">
            <a:avLst/>
          </a:prstGeom>
        </p:spPr>
        <p:txBody>
          <a:bodyPr wrap="square">
            <a:spAutoFit/>
          </a:bodyPr>
          <a:lstStyle/>
          <a:p>
            <a:pPr marL="342900" indent="-342900">
              <a:lnSpc>
                <a:spcPct val="150000"/>
              </a:lnSpc>
              <a:buFont typeface="Wingdings" charset="2"/>
              <a:buChar char="q"/>
            </a:pPr>
            <a:r>
              <a:rPr lang="en-US" altLang="zh-CN" sz="4000">
                <a:latin typeface="华文楷体"/>
                <a:ea typeface="华文楷体"/>
                <a:cs typeface="华文楷体"/>
              </a:rPr>
              <a:t>SYS/BIOS</a:t>
            </a:r>
            <a:r>
              <a:rPr lang="zh-CN" altLang="en-US" sz="4000">
                <a:latin typeface="华文楷体"/>
                <a:ea typeface="华文楷体"/>
                <a:cs typeface="华文楷体"/>
              </a:rPr>
              <a:t> 基础</a:t>
            </a:r>
            <a:endParaRPr lang="zh-TW" altLang="en-US" sz="4000">
              <a:latin typeface="华文楷体"/>
              <a:ea typeface="华文楷体"/>
              <a:cs typeface="华文楷体"/>
            </a:endParaRPr>
          </a:p>
        </p:txBody>
      </p:sp>
    </p:spTree>
    <p:extLst>
      <p:ext uri="{BB962C8B-B14F-4D97-AF65-F5344CB8AC3E}">
        <p14:creationId xmlns:p14="http://schemas.microsoft.com/office/powerpoint/2010/main" val="28773842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24417" y="0"/>
            <a:ext cx="3876261" cy="702756"/>
          </a:xfrm>
          <a:prstGeom prst="rect">
            <a:avLst/>
          </a:prstGeom>
        </p:spPr>
        <p:txBody>
          <a:bodyPr wrap="none">
            <a:spAutoFit/>
          </a:bodyPr>
          <a:lstStyle/>
          <a:p>
            <a:pPr>
              <a:lnSpc>
                <a:spcPct val="150000"/>
              </a:lnSpc>
            </a:pPr>
            <a:r>
              <a:rPr lang="zh-CN" altLang="zh-CN" sz="2800">
                <a:latin typeface="华文楷体"/>
                <a:ea typeface="华文楷体"/>
                <a:cs typeface="华文楷体"/>
              </a:rPr>
              <a:t>2</a:t>
            </a:r>
            <a:r>
              <a:rPr lang="en-US" altLang="zh-CN" sz="2800">
                <a:latin typeface="华文楷体"/>
                <a:ea typeface="华文楷体"/>
                <a:cs typeface="华文楷体"/>
              </a:rPr>
              <a:t>.</a:t>
            </a:r>
            <a:r>
              <a:rPr lang="zh-CN" altLang="en-US" sz="2800">
                <a:latin typeface="华文楷体"/>
                <a:ea typeface="华文楷体"/>
                <a:cs typeface="华文楷体"/>
              </a:rPr>
              <a:t> </a:t>
            </a:r>
            <a:r>
              <a:rPr lang="en-US" sz="2800">
                <a:latin typeface="华文楷体"/>
                <a:ea typeface="华文楷体"/>
                <a:cs typeface="华文楷体"/>
              </a:rPr>
              <a:t>SYS/BIOS功能和特性</a:t>
            </a:r>
          </a:p>
        </p:txBody>
      </p:sp>
      <p:sp>
        <p:nvSpPr>
          <p:cNvPr id="5" name="Rectangle 4"/>
          <p:cNvSpPr/>
          <p:nvPr/>
        </p:nvSpPr>
        <p:spPr>
          <a:xfrm>
            <a:off x="1090082" y="585656"/>
            <a:ext cx="7323667" cy="5047535"/>
          </a:xfrm>
          <a:prstGeom prst="rect">
            <a:avLst/>
          </a:prstGeom>
        </p:spPr>
        <p:txBody>
          <a:bodyPr wrap="square">
            <a:spAutoFit/>
          </a:bodyPr>
          <a:lstStyle/>
          <a:p>
            <a:pPr marL="171450" indent="-171450">
              <a:buFont typeface="Arial"/>
              <a:buChar char="•"/>
            </a:pPr>
            <a:r>
              <a:rPr lang="zh-CN" altLang="en-US" sz="1400">
                <a:latin typeface="华文楷体"/>
                <a:ea typeface="华文楷体"/>
                <a:cs typeface="华文楷体"/>
              </a:rPr>
              <a:t>允许许抢占（实时操作系统）</a:t>
            </a:r>
            <a:endParaRPr lang="en-US" altLang="zh-CN" sz="1400">
              <a:latin typeface="华文楷体"/>
              <a:ea typeface="华文楷体"/>
              <a:cs typeface="华文楷体"/>
            </a:endParaRPr>
          </a:p>
          <a:p>
            <a:pPr marL="742950" lvl="1" indent="-285750">
              <a:buFont typeface="Lucida Grande"/>
              <a:buChar char="-"/>
            </a:pPr>
            <a:r>
              <a:rPr lang="zh-CN" altLang="en-US" sz="1400">
                <a:latin typeface="华文楷体"/>
                <a:ea typeface="华文楷体"/>
                <a:cs typeface="华文楷体"/>
              </a:rPr>
              <a:t>基于优先级的调度管理机制保证了最高优先级的线程能在第一时间执行</a:t>
            </a:r>
            <a:endParaRPr lang="en-US" altLang="zh-CN" sz="1400">
              <a:latin typeface="华文楷体"/>
              <a:ea typeface="华文楷体"/>
              <a:cs typeface="华文楷体"/>
            </a:endParaRPr>
          </a:p>
          <a:p>
            <a:pPr marL="171450" indent="-171450">
              <a:buFont typeface="Arial"/>
              <a:buChar char="•"/>
            </a:pPr>
            <a:r>
              <a:rPr lang="zh-CN" altLang="zh-CN" sz="1400">
                <a:latin typeface="华文楷体"/>
                <a:ea typeface="华文楷体"/>
                <a:cs typeface="华文楷体"/>
              </a:rPr>
              <a:t>SY</a:t>
            </a:r>
            <a:r>
              <a:rPr lang="en-US" altLang="zh-CN" sz="1400">
                <a:latin typeface="华文楷体"/>
                <a:ea typeface="华文楷体"/>
                <a:cs typeface="华文楷体"/>
              </a:rPr>
              <a:t>S/BIOS</a:t>
            </a:r>
            <a:r>
              <a:rPr lang="zh-CN" altLang="en-US" sz="1400">
                <a:latin typeface="华文楷体"/>
                <a:ea typeface="华文楷体"/>
                <a:cs typeface="华文楷体"/>
              </a:rPr>
              <a:t>定义了四种线程类型：</a:t>
            </a:r>
            <a:endParaRPr lang="en-US" altLang="zh-CN" sz="1400">
              <a:latin typeface="华文楷体"/>
              <a:ea typeface="华文楷体"/>
              <a:cs typeface="华文楷体"/>
            </a:endParaRPr>
          </a:p>
          <a:p>
            <a:pPr marL="742950" lvl="1" indent="-285750">
              <a:buFont typeface="Lucida Grande"/>
              <a:buChar char="-"/>
            </a:pPr>
            <a:r>
              <a:rPr lang="zh-CN" altLang="zh-CN" sz="1400">
                <a:latin typeface="华文楷体"/>
                <a:ea typeface="华文楷体"/>
                <a:cs typeface="华文楷体"/>
              </a:rPr>
              <a:t>H</a:t>
            </a:r>
            <a:r>
              <a:rPr lang="en-US" altLang="zh-CN" sz="1400">
                <a:latin typeface="华文楷体"/>
                <a:ea typeface="华文楷体"/>
                <a:cs typeface="华文楷体"/>
              </a:rPr>
              <a:t>ardware</a:t>
            </a:r>
            <a:r>
              <a:rPr lang="zh-CN" altLang="en-US" sz="1400">
                <a:latin typeface="华文楷体"/>
                <a:ea typeface="华文楷体"/>
                <a:cs typeface="华文楷体"/>
              </a:rPr>
              <a:t> </a:t>
            </a:r>
            <a:r>
              <a:rPr lang="zh-CN" altLang="zh-CN" sz="1400">
                <a:latin typeface="华文楷体"/>
                <a:ea typeface="华文楷体"/>
                <a:cs typeface="华文楷体"/>
              </a:rPr>
              <a:t>I</a:t>
            </a:r>
            <a:r>
              <a:rPr lang="en-US" altLang="zh-CN" sz="1400">
                <a:latin typeface="华文楷体"/>
                <a:ea typeface="华文楷体"/>
                <a:cs typeface="华文楷体"/>
              </a:rPr>
              <a:t>nterrupt</a:t>
            </a:r>
          </a:p>
          <a:p>
            <a:pPr marL="742950" lvl="1" indent="-285750">
              <a:buFont typeface="Lucida Grande"/>
              <a:buChar char="-"/>
            </a:pPr>
            <a:r>
              <a:rPr lang="zh-CN" altLang="zh-CN" sz="1400">
                <a:latin typeface="华文楷体"/>
                <a:ea typeface="华文楷体"/>
                <a:cs typeface="华文楷体"/>
              </a:rPr>
              <a:t>S</a:t>
            </a:r>
            <a:r>
              <a:rPr lang="en-US" altLang="zh-CN" sz="1400">
                <a:latin typeface="华文楷体"/>
                <a:ea typeface="华文楷体"/>
                <a:cs typeface="华文楷体"/>
              </a:rPr>
              <a:t>oftware</a:t>
            </a:r>
            <a:r>
              <a:rPr lang="zh-CN" altLang="en-US" sz="1400">
                <a:latin typeface="华文楷体"/>
                <a:ea typeface="华文楷体"/>
                <a:cs typeface="华文楷体"/>
              </a:rPr>
              <a:t> </a:t>
            </a:r>
            <a:r>
              <a:rPr lang="zh-CN" altLang="zh-CN" sz="1400">
                <a:latin typeface="华文楷体"/>
                <a:ea typeface="华文楷体"/>
                <a:cs typeface="华文楷体"/>
              </a:rPr>
              <a:t>I</a:t>
            </a:r>
            <a:r>
              <a:rPr lang="en-US" altLang="zh-CN" sz="1400">
                <a:latin typeface="华文楷体"/>
                <a:ea typeface="华文楷体"/>
                <a:cs typeface="华文楷体"/>
              </a:rPr>
              <a:t>nterrupt</a:t>
            </a:r>
          </a:p>
          <a:p>
            <a:pPr marL="742950" lvl="1" indent="-285750">
              <a:buFont typeface="Lucida Grande"/>
              <a:buChar char="-"/>
            </a:pPr>
            <a:r>
              <a:rPr lang="en-US" altLang="zh-CN" sz="1400">
                <a:latin typeface="华文楷体"/>
                <a:ea typeface="华文楷体"/>
                <a:cs typeface="华文楷体"/>
              </a:rPr>
              <a:t>Task</a:t>
            </a:r>
          </a:p>
          <a:p>
            <a:pPr marL="742950" lvl="1" indent="-285750">
              <a:buFont typeface="Lucida Grande"/>
              <a:buChar char="-"/>
            </a:pPr>
            <a:r>
              <a:rPr lang="en-US" altLang="zh-CN" sz="1400">
                <a:latin typeface="华文楷体"/>
                <a:ea typeface="华文楷体"/>
                <a:cs typeface="华文楷体"/>
              </a:rPr>
              <a:t>Idle</a:t>
            </a:r>
            <a:r>
              <a:rPr lang="zh-CN" altLang="en-US" sz="1400">
                <a:latin typeface="华文楷体"/>
                <a:ea typeface="华文楷体"/>
                <a:cs typeface="华文楷体"/>
              </a:rPr>
              <a:t> </a:t>
            </a:r>
            <a:r>
              <a:rPr lang="en-US" altLang="zh-CN" sz="1400">
                <a:latin typeface="华文楷体"/>
                <a:ea typeface="华文楷体"/>
                <a:cs typeface="华文楷体"/>
              </a:rPr>
              <a:t>Function</a:t>
            </a:r>
          </a:p>
          <a:p>
            <a:pPr marL="171450" indent="-171450">
              <a:buFont typeface="Arial"/>
              <a:buChar char="•"/>
            </a:pPr>
            <a:r>
              <a:rPr lang="zh-CN" altLang="en-US" sz="1400">
                <a:latin typeface="华文楷体"/>
                <a:ea typeface="华文楷体"/>
                <a:cs typeface="华文楷体"/>
              </a:rPr>
              <a:t>各线程有隐式的和显示的优先级：</a:t>
            </a:r>
            <a:endParaRPr lang="en-US" altLang="zh-CN" sz="1400">
              <a:latin typeface="华文楷体"/>
              <a:ea typeface="华文楷体"/>
              <a:cs typeface="华文楷体"/>
            </a:endParaRPr>
          </a:p>
          <a:p>
            <a:pPr marL="742950" lvl="1" indent="-285750">
              <a:buFont typeface="Lucida Grande"/>
              <a:buChar char="-"/>
            </a:pPr>
            <a:r>
              <a:rPr lang="zh-CN" altLang="en-US" sz="1400">
                <a:latin typeface="华文楷体"/>
                <a:ea typeface="华文楷体"/>
                <a:cs typeface="华文楷体"/>
              </a:rPr>
              <a:t>隐式优先级由线程类型决定</a:t>
            </a:r>
            <a:endParaRPr lang="en-US" altLang="zh-CN" sz="1400">
              <a:latin typeface="华文楷体"/>
              <a:ea typeface="华文楷体"/>
              <a:cs typeface="华文楷体"/>
            </a:endParaRPr>
          </a:p>
          <a:p>
            <a:pPr marL="742950" lvl="1" indent="-285750">
              <a:buFont typeface="Lucida Grande"/>
              <a:buChar char="-"/>
            </a:pPr>
            <a:r>
              <a:rPr lang="zh-CN" altLang="en-US" sz="1400">
                <a:latin typeface="华文楷体"/>
                <a:ea typeface="华文楷体"/>
                <a:cs typeface="华文楷体"/>
              </a:rPr>
              <a:t>显示优先级由用户决定</a:t>
            </a:r>
            <a:endParaRPr lang="en-US" altLang="zh-CN" sz="1400">
              <a:latin typeface="华文楷体"/>
              <a:ea typeface="华文楷体"/>
              <a:cs typeface="华文楷体"/>
            </a:endParaRPr>
          </a:p>
          <a:p>
            <a:pPr marL="171450" indent="-171450">
              <a:buFont typeface="Arial"/>
              <a:buChar char="•"/>
            </a:pPr>
            <a:r>
              <a:rPr lang="zh-CN" altLang="en-US" sz="1400">
                <a:latin typeface="华文楷体"/>
                <a:ea typeface="华文楷体"/>
                <a:cs typeface="华文楷体"/>
              </a:rPr>
              <a:t>提供了五种线程间交互机制以进行线程间的同步和通信</a:t>
            </a:r>
            <a:endParaRPr lang="en-US" altLang="zh-CN" sz="1400">
              <a:latin typeface="华文楷体"/>
              <a:ea typeface="华文楷体"/>
              <a:cs typeface="华文楷体"/>
            </a:endParaRPr>
          </a:p>
          <a:p>
            <a:pPr marL="742950" lvl="1" indent="-285750">
              <a:buFont typeface="Lucida Grande"/>
              <a:buChar char="-"/>
            </a:pPr>
            <a:r>
              <a:rPr lang="zh-CN" altLang="zh-CN" sz="1400">
                <a:latin typeface="华文楷体"/>
                <a:ea typeface="华文楷体"/>
                <a:cs typeface="华文楷体"/>
              </a:rPr>
              <a:t>S</a:t>
            </a:r>
            <a:r>
              <a:rPr lang="en-US" altLang="zh-CN" sz="1400">
                <a:latin typeface="华文楷体"/>
                <a:ea typeface="华文楷体"/>
                <a:cs typeface="华文楷体"/>
              </a:rPr>
              <a:t>emaphore</a:t>
            </a:r>
            <a:endParaRPr lang="en-US" sz="1400">
              <a:latin typeface="华文楷体"/>
              <a:ea typeface="华文楷体"/>
              <a:cs typeface="华文楷体"/>
            </a:endParaRPr>
          </a:p>
          <a:p>
            <a:pPr marL="742950" lvl="1" indent="-285750">
              <a:buFont typeface="Lucida Grande"/>
              <a:buChar char="-"/>
            </a:pPr>
            <a:r>
              <a:rPr lang="en-US" sz="1400">
                <a:latin typeface="华文楷体"/>
                <a:ea typeface="华文楷体"/>
                <a:cs typeface="华文楷体"/>
              </a:rPr>
              <a:t> </a:t>
            </a:r>
            <a:r>
              <a:rPr lang="en-US" altLang="zh-CN" sz="1400">
                <a:latin typeface="华文楷体"/>
                <a:ea typeface="华文楷体"/>
                <a:cs typeface="华文楷体"/>
              </a:rPr>
              <a:t>G</a:t>
            </a:r>
            <a:r>
              <a:rPr lang="en-US" sz="1400">
                <a:latin typeface="华文楷体"/>
                <a:ea typeface="华文楷体"/>
                <a:cs typeface="华文楷体"/>
              </a:rPr>
              <a:t>ates</a:t>
            </a:r>
          </a:p>
          <a:p>
            <a:pPr marL="742950" lvl="1" indent="-285750">
              <a:buFont typeface="Lucida Grande"/>
              <a:buChar char="-"/>
            </a:pPr>
            <a:r>
              <a:rPr lang="en-US" sz="1400">
                <a:latin typeface="华文楷体"/>
                <a:ea typeface="华文楷体"/>
                <a:cs typeface="华文楷体"/>
              </a:rPr>
              <a:t> </a:t>
            </a:r>
            <a:r>
              <a:rPr lang="en-US" altLang="zh-CN" sz="1400">
                <a:latin typeface="华文楷体"/>
                <a:ea typeface="华文楷体"/>
                <a:cs typeface="华文楷体"/>
              </a:rPr>
              <a:t>E</a:t>
            </a:r>
            <a:r>
              <a:rPr lang="en-US" sz="1400">
                <a:latin typeface="华文楷体"/>
                <a:ea typeface="华文楷体"/>
                <a:cs typeface="华文楷体"/>
              </a:rPr>
              <a:t>vents</a:t>
            </a:r>
          </a:p>
          <a:p>
            <a:pPr marL="742950" lvl="1" indent="-285750">
              <a:buFont typeface="Lucida Grande"/>
              <a:buChar char="-"/>
            </a:pPr>
            <a:r>
              <a:rPr lang="en-US" sz="1400">
                <a:latin typeface="华文楷体"/>
                <a:ea typeface="华文楷体"/>
                <a:cs typeface="华文楷体"/>
              </a:rPr>
              <a:t> </a:t>
            </a:r>
            <a:r>
              <a:rPr lang="en-US" altLang="zh-CN" sz="1400">
                <a:latin typeface="华文楷体"/>
                <a:ea typeface="华文楷体"/>
                <a:cs typeface="华文楷体"/>
              </a:rPr>
              <a:t>M</a:t>
            </a:r>
            <a:r>
              <a:rPr lang="en-US" sz="1400">
                <a:latin typeface="华文楷体"/>
                <a:ea typeface="华文楷体"/>
                <a:cs typeface="华文楷体"/>
              </a:rPr>
              <a:t>ailboxes </a:t>
            </a:r>
          </a:p>
          <a:p>
            <a:pPr marL="742950" lvl="1" indent="-285750">
              <a:buFont typeface="Lucida Grande"/>
              <a:buChar char="-"/>
            </a:pPr>
            <a:r>
              <a:rPr lang="en-US" sz="1400">
                <a:latin typeface="华文楷体"/>
                <a:ea typeface="华文楷体"/>
                <a:cs typeface="华文楷体"/>
              </a:rPr>
              <a:t> </a:t>
            </a:r>
            <a:r>
              <a:rPr lang="en-US" altLang="zh-CN" sz="1400">
                <a:latin typeface="华文楷体"/>
                <a:ea typeface="华文楷体"/>
                <a:cs typeface="华文楷体"/>
              </a:rPr>
              <a:t>V</a:t>
            </a:r>
            <a:r>
              <a:rPr lang="en-US" sz="1400">
                <a:latin typeface="华文楷体"/>
                <a:ea typeface="华文楷体"/>
                <a:cs typeface="华文楷体"/>
              </a:rPr>
              <a:t>ariable-length </a:t>
            </a:r>
            <a:r>
              <a:rPr lang="en-US" altLang="zh-CN" sz="1400">
                <a:latin typeface="华文楷体"/>
                <a:ea typeface="华文楷体"/>
                <a:cs typeface="华文楷体"/>
              </a:rPr>
              <a:t>M</a:t>
            </a:r>
            <a:r>
              <a:rPr lang="en-US" sz="1400">
                <a:latin typeface="华文楷体"/>
                <a:ea typeface="华文楷体"/>
                <a:cs typeface="华文楷体"/>
              </a:rPr>
              <a:t>essaging</a:t>
            </a:r>
            <a:endParaRPr lang="en-US" altLang="zh-CN" sz="1400">
              <a:latin typeface="华文楷体"/>
              <a:ea typeface="华文楷体"/>
              <a:cs typeface="华文楷体"/>
            </a:endParaRPr>
          </a:p>
          <a:p>
            <a:pPr marL="171450" indent="-171450">
              <a:buFont typeface="Arial"/>
              <a:buChar char="•"/>
            </a:pPr>
            <a:r>
              <a:rPr lang="en-US" altLang="zh-CN" sz="1400">
                <a:latin typeface="华文楷体"/>
                <a:ea typeface="华文楷体"/>
                <a:cs typeface="华文楷体"/>
              </a:rPr>
              <a:t>SYSBIOS</a:t>
            </a:r>
            <a:r>
              <a:rPr lang="zh-CN" altLang="en-US" sz="1400">
                <a:latin typeface="华文楷体"/>
                <a:ea typeface="华文楷体"/>
                <a:cs typeface="华文楷体"/>
              </a:rPr>
              <a:t>对象可配置</a:t>
            </a:r>
            <a:endParaRPr lang="en-US" altLang="zh-CN" sz="1400">
              <a:latin typeface="华文楷体"/>
              <a:ea typeface="华文楷体"/>
              <a:cs typeface="华文楷体"/>
            </a:endParaRPr>
          </a:p>
          <a:p>
            <a:pPr marL="742950" lvl="1" indent="-285750">
              <a:buFont typeface="Lucida Grande"/>
              <a:buChar char="-"/>
            </a:pPr>
            <a:r>
              <a:rPr lang="zh-CN" altLang="en-US" sz="1400">
                <a:latin typeface="华文楷体"/>
                <a:ea typeface="华文楷体"/>
                <a:cs typeface="华文楷体"/>
              </a:rPr>
              <a:t>静态</a:t>
            </a:r>
            <a:endParaRPr lang="en-US" altLang="zh-CN" sz="1400">
              <a:latin typeface="华文楷体"/>
              <a:ea typeface="华文楷体"/>
              <a:cs typeface="华文楷体"/>
            </a:endParaRPr>
          </a:p>
          <a:p>
            <a:pPr marL="742950" lvl="1" indent="-285750">
              <a:buFont typeface="Lucida Grande"/>
              <a:buChar char="-"/>
            </a:pPr>
            <a:r>
              <a:rPr lang="zh-CN" altLang="en-US" sz="1400">
                <a:latin typeface="华文楷体"/>
                <a:ea typeface="华文楷体"/>
                <a:cs typeface="华文楷体"/>
              </a:rPr>
              <a:t>动态</a:t>
            </a:r>
            <a:endParaRPr lang="en-US" altLang="zh-CN" sz="1400">
              <a:latin typeface="华文楷体"/>
              <a:ea typeface="华文楷体"/>
              <a:cs typeface="华文楷体"/>
            </a:endParaRPr>
          </a:p>
          <a:p>
            <a:pPr marL="171450" indent="-171450">
              <a:buFont typeface="Arial"/>
              <a:buChar char="•"/>
            </a:pPr>
            <a:r>
              <a:rPr lang="zh-CN" altLang="en-US" sz="1400">
                <a:latin typeface="华文楷体"/>
                <a:ea typeface="华文楷体"/>
                <a:cs typeface="华文楷体"/>
              </a:rPr>
              <a:t>动态内存管理</a:t>
            </a:r>
            <a:endParaRPr lang="en-US" altLang="zh-CN" sz="1400">
              <a:latin typeface="华文楷体"/>
              <a:ea typeface="华文楷体"/>
              <a:cs typeface="华文楷体"/>
            </a:endParaRPr>
          </a:p>
          <a:p>
            <a:pPr marL="742950" lvl="1" indent="-285750">
              <a:buFont typeface="Lucida Grande"/>
              <a:buChar char="-"/>
            </a:pPr>
            <a:r>
              <a:rPr lang="zh-CN" altLang="en-US" sz="1400">
                <a:latin typeface="华文楷体"/>
                <a:ea typeface="华文楷体"/>
                <a:cs typeface="华文楷体"/>
              </a:rPr>
              <a:t>固定大小</a:t>
            </a:r>
            <a:endParaRPr lang="en-US" altLang="zh-CN" sz="1400">
              <a:latin typeface="华文楷体"/>
              <a:ea typeface="华文楷体"/>
              <a:cs typeface="华文楷体"/>
            </a:endParaRPr>
          </a:p>
          <a:p>
            <a:pPr marL="742950" lvl="1" indent="-285750">
              <a:buFont typeface="Lucida Grande"/>
              <a:buChar char="-"/>
            </a:pPr>
            <a:r>
              <a:rPr lang="zh-CN" altLang="en-US" sz="1400">
                <a:latin typeface="华文楷体"/>
                <a:ea typeface="华文楷体"/>
                <a:cs typeface="华文楷体"/>
              </a:rPr>
              <a:t>大小可变</a:t>
            </a:r>
            <a:endParaRPr lang="en-US" altLang="zh-CN" sz="1400">
              <a:latin typeface="华文楷体"/>
              <a:ea typeface="华文楷体"/>
              <a:cs typeface="华文楷体"/>
            </a:endParaRPr>
          </a:p>
          <a:p>
            <a:pPr marL="171450" indent="-171450">
              <a:buFont typeface="Arial"/>
              <a:buChar char="•"/>
            </a:pPr>
            <a:r>
              <a:rPr lang="zh-CN" altLang="en-US" sz="1400">
                <a:latin typeface="华文楷体"/>
                <a:ea typeface="华文楷体"/>
                <a:cs typeface="华文楷体"/>
              </a:rPr>
              <a:t>等等</a:t>
            </a:r>
            <a:endParaRPr lang="en-US" sz="1400"/>
          </a:p>
        </p:txBody>
      </p:sp>
    </p:spTree>
    <p:extLst>
      <p:ext uri="{BB962C8B-B14F-4D97-AF65-F5344CB8AC3E}">
        <p14:creationId xmlns:p14="http://schemas.microsoft.com/office/powerpoint/2010/main" val="29376278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4174" y="138626"/>
            <a:ext cx="3856504" cy="702756"/>
          </a:xfrm>
          <a:prstGeom prst="rect">
            <a:avLst/>
          </a:prstGeom>
        </p:spPr>
        <p:txBody>
          <a:bodyPr wrap="none">
            <a:spAutoFit/>
          </a:bodyPr>
          <a:lstStyle/>
          <a:p>
            <a:pPr>
              <a:lnSpc>
                <a:spcPct val="150000"/>
              </a:lnSpc>
            </a:pPr>
            <a:r>
              <a:rPr lang="zh-CN" altLang="zh-CN" sz="2800">
                <a:latin typeface="华文楷体"/>
                <a:ea typeface="华文楷体"/>
                <a:cs typeface="华文楷体"/>
              </a:rPr>
              <a:t>3</a:t>
            </a:r>
            <a:r>
              <a:rPr lang="en-US" altLang="zh-CN" sz="2800">
                <a:latin typeface="华文楷体"/>
                <a:ea typeface="华文楷体"/>
                <a:cs typeface="华文楷体"/>
              </a:rPr>
              <a:t>.</a:t>
            </a:r>
            <a:r>
              <a:rPr lang="zh-CN" altLang="en-US" sz="2800">
                <a:latin typeface="华文楷体"/>
                <a:ea typeface="华文楷体"/>
                <a:cs typeface="华文楷体"/>
              </a:rPr>
              <a:t> </a:t>
            </a:r>
            <a:r>
              <a:rPr lang="en-US" sz="2800">
                <a:latin typeface="华文楷体"/>
                <a:ea typeface="华文楷体"/>
                <a:cs typeface="华文楷体"/>
              </a:rPr>
              <a:t>SYS/BIOS的系统模块</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9501" y="841382"/>
            <a:ext cx="5602816" cy="4650411"/>
          </a:xfrm>
          <a:prstGeom prst="rect">
            <a:avLst/>
          </a:prstGeom>
        </p:spPr>
      </p:pic>
    </p:spTree>
    <p:extLst>
      <p:ext uri="{BB962C8B-B14F-4D97-AF65-F5344CB8AC3E}">
        <p14:creationId xmlns:p14="http://schemas.microsoft.com/office/powerpoint/2010/main" val="37428868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4173" y="360877"/>
            <a:ext cx="8496341" cy="702756"/>
          </a:xfrm>
          <a:prstGeom prst="rect">
            <a:avLst/>
          </a:prstGeom>
        </p:spPr>
        <p:txBody>
          <a:bodyPr wrap="square">
            <a:spAutoFit/>
          </a:bodyPr>
          <a:lstStyle/>
          <a:p>
            <a:pPr>
              <a:lnSpc>
                <a:spcPct val="150000"/>
              </a:lnSpc>
            </a:pPr>
            <a:r>
              <a:rPr lang="zh-CN" altLang="zh-CN" sz="2800">
                <a:latin typeface="华文楷体"/>
                <a:ea typeface="华文楷体"/>
                <a:cs typeface="华文楷体"/>
              </a:rPr>
              <a:t>4</a:t>
            </a:r>
            <a:r>
              <a:rPr lang="en-US" altLang="zh-CN" sz="2800">
                <a:latin typeface="华文楷体"/>
                <a:ea typeface="华文楷体"/>
                <a:cs typeface="华文楷体"/>
              </a:rPr>
              <a:t>.</a:t>
            </a:r>
            <a:r>
              <a:rPr lang="zh-CN" altLang="en-US" sz="2800">
                <a:latin typeface="华文楷体"/>
                <a:ea typeface="华文楷体"/>
                <a:cs typeface="华文楷体"/>
              </a:rPr>
              <a:t> </a:t>
            </a:r>
            <a:r>
              <a:rPr lang="en-US" altLang="zh-CN" sz="2800">
                <a:latin typeface="华文楷体"/>
                <a:ea typeface="华文楷体"/>
                <a:cs typeface="华文楷体"/>
              </a:rPr>
              <a:t>SYS/BIOS</a:t>
            </a:r>
            <a:r>
              <a:rPr lang="zh-CN" altLang="en-US" sz="2800">
                <a:latin typeface="华文楷体"/>
                <a:ea typeface="华文楷体"/>
                <a:cs typeface="华文楷体"/>
              </a:rPr>
              <a:t> 的依赖</a:t>
            </a:r>
            <a:r>
              <a:rPr lang="en-US" altLang="zh-CN" sz="2800">
                <a:latin typeface="华文楷体"/>
                <a:ea typeface="华文楷体"/>
                <a:cs typeface="华文楷体"/>
              </a:rPr>
              <a:t>—XDCtools</a:t>
            </a:r>
          </a:p>
        </p:txBody>
      </p:sp>
      <p:sp>
        <p:nvSpPr>
          <p:cNvPr id="8" name="TextBox 7"/>
          <p:cNvSpPr txBox="1"/>
          <p:nvPr/>
        </p:nvSpPr>
        <p:spPr>
          <a:xfrm>
            <a:off x="920751" y="846684"/>
            <a:ext cx="6857999" cy="3947235"/>
          </a:xfrm>
          <a:prstGeom prst="rect">
            <a:avLst/>
          </a:prstGeom>
          <a:noFill/>
        </p:spPr>
        <p:txBody>
          <a:bodyPr wrap="square" rtlCol="0">
            <a:spAutoFit/>
          </a:bodyPr>
          <a:lstStyle/>
          <a:p>
            <a:endParaRPr lang="en-US" altLang="zh-TW">
              <a:latin typeface="华文楷体"/>
              <a:ea typeface="华文楷体"/>
              <a:cs typeface="华文楷体"/>
            </a:endParaRPr>
          </a:p>
          <a:p>
            <a:pPr marL="285750" indent="-285750">
              <a:buFont typeface="Arial"/>
              <a:buChar char="•"/>
            </a:pPr>
            <a:r>
              <a:rPr lang="en-US" altLang="zh-TW">
                <a:latin typeface="华文楷体"/>
                <a:ea typeface="华文楷体"/>
                <a:cs typeface="华文楷体"/>
              </a:rPr>
              <a:t>XDC(eXpress DSP Components)</a:t>
            </a:r>
            <a:r>
              <a:rPr lang="zh-TW" altLang="en-US">
                <a:latin typeface="华文楷体"/>
                <a:ea typeface="华文楷体"/>
                <a:cs typeface="华文楷体"/>
              </a:rPr>
              <a:t>是一个为嵌入式实时系统提供可重用组件（称作：包）的标准</a:t>
            </a:r>
            <a:endParaRPr lang="en-US" altLang="zh-TW">
              <a:latin typeface="华文楷体"/>
              <a:ea typeface="华文楷体"/>
              <a:cs typeface="华文楷体"/>
            </a:endParaRPr>
          </a:p>
          <a:p>
            <a:pPr marL="285750" indent="-285750">
              <a:buFont typeface="Arial"/>
              <a:buChar char="•"/>
            </a:pPr>
            <a:endParaRPr lang="en-US" altLang="zh-TW">
              <a:latin typeface="华文楷体"/>
              <a:ea typeface="华文楷体"/>
              <a:cs typeface="华文楷体"/>
            </a:endParaRPr>
          </a:p>
          <a:p>
            <a:pPr marL="285750" indent="-285750">
              <a:buFont typeface="Arial"/>
              <a:buChar char="•"/>
            </a:pPr>
            <a:r>
              <a:rPr lang="zh-CN" altLang="en-US">
                <a:latin typeface="华文楷体"/>
                <a:ea typeface="华文楷体"/>
                <a:cs typeface="华文楷体"/>
              </a:rPr>
              <a:t> </a:t>
            </a:r>
            <a:r>
              <a:rPr lang="en-US" altLang="zh-TW">
                <a:latin typeface="华文楷体"/>
                <a:ea typeface="华文楷体"/>
                <a:cs typeface="华文楷体"/>
              </a:rPr>
              <a:t>RTSC(pronounced “rit-see”</a:t>
            </a:r>
            <a:r>
              <a:rPr lang="zh-CN" altLang="en-US">
                <a:latin typeface="华文楷体"/>
                <a:ea typeface="华文楷体"/>
                <a:cs typeface="华文楷体"/>
              </a:rPr>
              <a:t>，</a:t>
            </a:r>
            <a:r>
              <a:rPr lang="en-US" altLang="zh-CN">
                <a:latin typeface="华文楷体"/>
                <a:ea typeface="华文楷体"/>
                <a:cs typeface="华文楷体"/>
              </a:rPr>
              <a:t>Real</a:t>
            </a:r>
            <a:r>
              <a:rPr lang="zh-CN" altLang="en-US">
                <a:latin typeface="华文楷体"/>
                <a:ea typeface="华文楷体"/>
                <a:cs typeface="华文楷体"/>
              </a:rPr>
              <a:t> </a:t>
            </a:r>
            <a:r>
              <a:rPr lang="en-US" altLang="zh-CN">
                <a:latin typeface="华文楷体"/>
                <a:ea typeface="华文楷体"/>
                <a:cs typeface="华文楷体"/>
              </a:rPr>
              <a:t>Time</a:t>
            </a:r>
            <a:r>
              <a:rPr lang="zh-CN" altLang="en-US">
                <a:latin typeface="华文楷体"/>
                <a:ea typeface="华文楷体"/>
                <a:cs typeface="华文楷体"/>
              </a:rPr>
              <a:t> </a:t>
            </a:r>
            <a:r>
              <a:rPr lang="en-US" altLang="zh-CN">
                <a:latin typeface="华文楷体"/>
                <a:ea typeface="华文楷体"/>
                <a:cs typeface="华文楷体"/>
              </a:rPr>
              <a:t>Software</a:t>
            </a:r>
            <a:r>
              <a:rPr lang="zh-CN" altLang="en-US">
                <a:latin typeface="华文楷体"/>
                <a:ea typeface="华文楷体"/>
                <a:cs typeface="华文楷体"/>
              </a:rPr>
              <a:t> </a:t>
            </a:r>
            <a:r>
              <a:rPr lang="en-US" altLang="zh-CN">
                <a:latin typeface="华文楷体"/>
                <a:ea typeface="华文楷体"/>
                <a:cs typeface="华文楷体"/>
              </a:rPr>
              <a:t>Components</a:t>
            </a:r>
            <a:r>
              <a:rPr lang="en-US" altLang="zh-TW">
                <a:latin typeface="华文楷体"/>
                <a:ea typeface="华文楷体"/>
                <a:cs typeface="华文楷体"/>
              </a:rPr>
              <a:t>)</a:t>
            </a:r>
            <a:r>
              <a:rPr lang="zh-TW" altLang="en-US">
                <a:latin typeface="华文楷体"/>
                <a:ea typeface="华文楷体"/>
                <a:cs typeface="华文楷体"/>
              </a:rPr>
              <a:t>是一个基于</a:t>
            </a:r>
            <a:r>
              <a:rPr lang="en-US" altLang="zh-TW">
                <a:latin typeface="华文楷体"/>
                <a:ea typeface="华文楷体"/>
                <a:cs typeface="华文楷体"/>
              </a:rPr>
              <a:t>C</a:t>
            </a:r>
            <a:r>
              <a:rPr lang="zh-TW" altLang="en-US">
                <a:latin typeface="华文楷体"/>
                <a:ea typeface="华文楷体"/>
                <a:cs typeface="华文楷体"/>
              </a:rPr>
              <a:t>的编程模型，用于开发创建和使用嵌入式平台实时软件组件</a:t>
            </a:r>
            <a:r>
              <a:rPr lang="zh-CN" altLang="en-US">
                <a:latin typeface="华文楷体"/>
                <a:ea typeface="华文楷体"/>
                <a:cs typeface="华文楷体"/>
              </a:rPr>
              <a:t>（包）</a:t>
            </a:r>
            <a:r>
              <a:rPr lang="zh-TW" altLang="en-US">
                <a:latin typeface="华文楷体"/>
                <a:ea typeface="华文楷体"/>
                <a:cs typeface="华文楷体"/>
              </a:rPr>
              <a:t>。</a:t>
            </a:r>
            <a:endParaRPr lang="en-US" altLang="zh-TW">
              <a:latin typeface="华文楷体"/>
              <a:ea typeface="华文楷体"/>
              <a:cs typeface="华文楷体"/>
            </a:endParaRPr>
          </a:p>
          <a:p>
            <a:endParaRPr lang="en-US" altLang="zh-CN">
              <a:latin typeface="华文楷体"/>
              <a:ea typeface="华文楷体"/>
              <a:cs typeface="华文楷体"/>
            </a:endParaRPr>
          </a:p>
          <a:p>
            <a:pPr marL="285750" indent="-285750">
              <a:lnSpc>
                <a:spcPct val="150000"/>
              </a:lnSpc>
              <a:buFont typeface="Arial"/>
              <a:buChar char="•"/>
            </a:pPr>
            <a:r>
              <a:rPr lang="en-US" altLang="zh-CN">
                <a:latin typeface="华文楷体"/>
                <a:ea typeface="华文楷体"/>
                <a:cs typeface="华文楷体"/>
              </a:rPr>
              <a:t>XDCTools</a:t>
            </a:r>
            <a:r>
              <a:rPr lang="zh-CN" altLang="en-US">
                <a:latin typeface="华文楷体"/>
                <a:ea typeface="华文楷体"/>
                <a:cs typeface="华文楷体"/>
              </a:rPr>
              <a:t> 提供了用于建立、测试、部署、安装和使用</a:t>
            </a:r>
            <a:r>
              <a:rPr lang="en-US" altLang="zh-CN">
                <a:latin typeface="华文楷体"/>
                <a:ea typeface="华文楷体"/>
                <a:cs typeface="华文楷体"/>
              </a:rPr>
              <a:t>RTSC</a:t>
            </a:r>
            <a:r>
              <a:rPr lang="zh-CN" altLang="en-US">
                <a:latin typeface="华文楷体"/>
                <a:ea typeface="华文楷体"/>
                <a:cs typeface="华文楷体"/>
              </a:rPr>
              <a:t> 组件所需的工具。并且通过这些工具，可以使用脚本对 </a:t>
            </a:r>
            <a:r>
              <a:rPr lang="en-US" altLang="zh-CN">
                <a:latin typeface="华文楷体"/>
                <a:ea typeface="华文楷体"/>
                <a:cs typeface="华文楷体"/>
              </a:rPr>
              <a:t>RTSC</a:t>
            </a:r>
            <a:r>
              <a:rPr lang="zh-CN" altLang="en-US">
                <a:latin typeface="华文楷体"/>
                <a:ea typeface="华文楷体"/>
                <a:cs typeface="华文楷体"/>
              </a:rPr>
              <a:t> 的组件的自动化使用进行定制。同时，</a:t>
            </a:r>
            <a:r>
              <a:rPr lang="en-US" altLang="zh-CN">
                <a:latin typeface="华文楷体"/>
                <a:ea typeface="华文楷体"/>
                <a:cs typeface="华文楷体"/>
              </a:rPr>
              <a:t>XDCTools</a:t>
            </a:r>
            <a:r>
              <a:rPr lang="zh-CN" altLang="en-US">
                <a:latin typeface="华文楷体"/>
                <a:ea typeface="华文楷体"/>
                <a:cs typeface="华文楷体"/>
              </a:rPr>
              <a:t> 在提供这些工具为 </a:t>
            </a:r>
            <a:r>
              <a:rPr lang="en-US" altLang="zh-CN">
                <a:latin typeface="华文楷体"/>
                <a:ea typeface="华文楷体"/>
                <a:cs typeface="华文楷体"/>
              </a:rPr>
              <a:t>RTSC</a:t>
            </a:r>
            <a:r>
              <a:rPr lang="zh-CN" altLang="en-US">
                <a:latin typeface="华文楷体"/>
                <a:ea typeface="华文楷体"/>
                <a:cs typeface="华文楷体"/>
              </a:rPr>
              <a:t> 组件服务的同时也向应用程序的开发提供了许多功能模块。</a:t>
            </a:r>
            <a:endParaRPr lang="en-US" altLang="zh-CN">
              <a:latin typeface="华文楷体"/>
              <a:ea typeface="华文楷体"/>
              <a:cs typeface="华文楷体"/>
            </a:endParaRPr>
          </a:p>
        </p:txBody>
      </p:sp>
    </p:spTree>
    <p:extLst>
      <p:ext uri="{BB962C8B-B14F-4D97-AF65-F5344CB8AC3E}">
        <p14:creationId xmlns:p14="http://schemas.microsoft.com/office/powerpoint/2010/main" val="9375619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sho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584" y="923780"/>
            <a:ext cx="6011333" cy="3705262"/>
          </a:xfrm>
          <a:prstGeom prst="rect">
            <a:avLst/>
          </a:prstGeom>
        </p:spPr>
      </p:pic>
      <p:sp>
        <p:nvSpPr>
          <p:cNvPr id="3" name="Rectangle 2"/>
          <p:cNvSpPr/>
          <p:nvPr/>
        </p:nvSpPr>
        <p:spPr>
          <a:xfrm>
            <a:off x="644174" y="138626"/>
            <a:ext cx="2198038" cy="702756"/>
          </a:xfrm>
          <a:prstGeom prst="rect">
            <a:avLst/>
          </a:prstGeom>
        </p:spPr>
        <p:txBody>
          <a:bodyPr wrap="none">
            <a:spAutoFit/>
          </a:bodyPr>
          <a:lstStyle/>
          <a:p>
            <a:pPr marL="457200" indent="-457200">
              <a:lnSpc>
                <a:spcPct val="150000"/>
              </a:lnSpc>
              <a:buFont typeface="Arial"/>
              <a:buChar char="•"/>
            </a:pPr>
            <a:r>
              <a:rPr lang="en-US" altLang="zh-CN" sz="2800">
                <a:latin typeface="华文楷体"/>
                <a:ea typeface="华文楷体"/>
                <a:cs typeface="华文楷体"/>
              </a:rPr>
              <a:t>XDCTools</a:t>
            </a:r>
          </a:p>
        </p:txBody>
      </p:sp>
    </p:spTree>
    <p:extLst>
      <p:ext uri="{BB962C8B-B14F-4D97-AF65-F5344CB8AC3E}">
        <p14:creationId xmlns:p14="http://schemas.microsoft.com/office/powerpoint/2010/main" val="4116854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0833" y="888322"/>
            <a:ext cx="7609417" cy="3846177"/>
          </a:xfrm>
          <a:prstGeom prst="rect">
            <a:avLst/>
          </a:prstGeom>
        </p:spPr>
      </p:pic>
      <p:sp>
        <p:nvSpPr>
          <p:cNvPr id="4" name="Rectangle 3"/>
          <p:cNvSpPr/>
          <p:nvPr/>
        </p:nvSpPr>
        <p:spPr>
          <a:xfrm>
            <a:off x="644174" y="138626"/>
            <a:ext cx="2634054" cy="702756"/>
          </a:xfrm>
          <a:prstGeom prst="rect">
            <a:avLst/>
          </a:prstGeom>
        </p:spPr>
        <p:txBody>
          <a:bodyPr wrap="none">
            <a:spAutoFit/>
          </a:bodyPr>
          <a:lstStyle/>
          <a:p>
            <a:pPr marL="457200" indent="-457200">
              <a:lnSpc>
                <a:spcPct val="150000"/>
              </a:lnSpc>
              <a:buFont typeface="Arial"/>
              <a:buChar char="•"/>
            </a:pPr>
            <a:r>
              <a:rPr lang="en-US" altLang="zh-CN" sz="2800">
                <a:latin typeface="华文楷体"/>
                <a:ea typeface="华文楷体"/>
                <a:cs typeface="华文楷体"/>
              </a:rPr>
              <a:t>XDCRuntime</a:t>
            </a:r>
          </a:p>
        </p:txBody>
      </p:sp>
    </p:spTree>
    <p:extLst>
      <p:ext uri="{BB962C8B-B14F-4D97-AF65-F5344CB8AC3E}">
        <p14:creationId xmlns:p14="http://schemas.microsoft.com/office/powerpoint/2010/main" val="18223316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3834" y="685680"/>
            <a:ext cx="3839513" cy="964367"/>
          </a:xfrm>
          <a:prstGeom prst="rect">
            <a:avLst/>
          </a:prstGeom>
          <a:noFill/>
        </p:spPr>
        <p:txBody>
          <a:bodyPr wrap="none" rtlCol="0">
            <a:spAutoFit/>
          </a:bodyPr>
          <a:lstStyle/>
          <a:p>
            <a:pPr marL="571500" indent="-571500">
              <a:lnSpc>
                <a:spcPct val="150000"/>
              </a:lnSpc>
              <a:buFont typeface="Wingdings" charset="2"/>
              <a:buChar char="q"/>
            </a:pPr>
            <a:r>
              <a:rPr lang="en-US" sz="4000">
                <a:latin typeface="华文楷体"/>
                <a:ea typeface="华文楷体"/>
                <a:cs typeface="华文楷体"/>
              </a:rPr>
              <a:t>双核</a:t>
            </a:r>
            <a:r>
              <a:rPr lang="zh-CN" altLang="en-US" sz="4000">
                <a:latin typeface="华文楷体"/>
                <a:ea typeface="华文楷体"/>
                <a:cs typeface="华文楷体"/>
              </a:rPr>
              <a:t>工程开发</a:t>
            </a:r>
            <a:endParaRPr lang="en-US" sz="4000">
              <a:latin typeface="华文楷体"/>
              <a:ea typeface="华文楷体"/>
              <a:cs typeface="华文楷体"/>
            </a:endParaRPr>
          </a:p>
        </p:txBody>
      </p:sp>
      <p:sp>
        <p:nvSpPr>
          <p:cNvPr id="3" name="TextBox 2"/>
          <p:cNvSpPr txBox="1"/>
          <p:nvPr/>
        </p:nvSpPr>
        <p:spPr>
          <a:xfrm>
            <a:off x="1047750" y="1523047"/>
            <a:ext cx="2326278" cy="2641749"/>
          </a:xfrm>
          <a:prstGeom prst="rect">
            <a:avLst/>
          </a:prstGeom>
          <a:noFill/>
        </p:spPr>
        <p:txBody>
          <a:bodyPr wrap="none" rtlCol="0">
            <a:spAutoFit/>
          </a:bodyPr>
          <a:lstStyle/>
          <a:p>
            <a:pPr marL="342900" indent="-342900">
              <a:lnSpc>
                <a:spcPct val="150000"/>
              </a:lnSpc>
              <a:buFont typeface="+mj-lt"/>
              <a:buAutoNum type="arabicPeriod"/>
            </a:pPr>
            <a:r>
              <a:rPr lang="zh-CN" altLang="en-US" sz="2800">
                <a:latin typeface="华文楷体"/>
                <a:ea typeface="华文楷体"/>
                <a:cs typeface="华文楷体"/>
              </a:rPr>
              <a:t>工程的建立</a:t>
            </a:r>
            <a:endParaRPr lang="en-US" altLang="zh-CN" sz="2800">
              <a:latin typeface="华文楷体"/>
              <a:ea typeface="华文楷体"/>
              <a:cs typeface="华文楷体"/>
            </a:endParaRPr>
          </a:p>
          <a:p>
            <a:pPr marL="342900" indent="-342900">
              <a:lnSpc>
                <a:spcPct val="150000"/>
              </a:lnSpc>
              <a:buFont typeface="+mj-lt"/>
              <a:buAutoNum type="arabicPeriod"/>
            </a:pPr>
            <a:r>
              <a:rPr lang="zh-CN" altLang="en-US" sz="2800">
                <a:latin typeface="华文楷体"/>
                <a:ea typeface="华文楷体"/>
                <a:cs typeface="华文楷体"/>
              </a:rPr>
              <a:t>工程的编译</a:t>
            </a:r>
            <a:endParaRPr lang="en-US" altLang="zh-CN" sz="2800">
              <a:latin typeface="华文楷体"/>
              <a:ea typeface="华文楷体"/>
              <a:cs typeface="华文楷体"/>
            </a:endParaRPr>
          </a:p>
          <a:p>
            <a:pPr marL="342900" indent="-342900">
              <a:lnSpc>
                <a:spcPct val="150000"/>
              </a:lnSpc>
              <a:buFont typeface="+mj-lt"/>
              <a:buAutoNum type="arabicPeriod"/>
            </a:pPr>
            <a:r>
              <a:rPr lang="zh-CN" altLang="en-US" sz="2800">
                <a:latin typeface="华文楷体"/>
                <a:ea typeface="华文楷体"/>
                <a:cs typeface="华文楷体"/>
              </a:rPr>
              <a:t>工程的运行</a:t>
            </a:r>
            <a:endParaRPr lang="en-US" altLang="zh-CN" sz="2800">
              <a:latin typeface="华文楷体"/>
              <a:ea typeface="华文楷体"/>
              <a:cs typeface="华文楷体"/>
            </a:endParaRPr>
          </a:p>
          <a:p>
            <a:pPr marL="342900" indent="-342900">
              <a:lnSpc>
                <a:spcPct val="150000"/>
              </a:lnSpc>
              <a:buFont typeface="+mj-lt"/>
              <a:buAutoNum type="arabicPeriod"/>
            </a:pPr>
            <a:r>
              <a:rPr lang="zh-CN" altLang="en-US" sz="2800">
                <a:latin typeface="华文楷体"/>
                <a:ea typeface="华文楷体"/>
                <a:cs typeface="华文楷体"/>
              </a:rPr>
              <a:t>工程的调试</a:t>
            </a:r>
            <a:endParaRPr lang="en-US" sz="2800">
              <a:latin typeface="华文楷体"/>
              <a:ea typeface="华文楷体"/>
              <a:cs typeface="华文楷体"/>
            </a:endParaRPr>
          </a:p>
        </p:txBody>
      </p:sp>
    </p:spTree>
    <p:extLst>
      <p:ext uri="{BB962C8B-B14F-4D97-AF65-F5344CB8AC3E}">
        <p14:creationId xmlns:p14="http://schemas.microsoft.com/office/powerpoint/2010/main" val="9979075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nSpc>
            <a:spcPct val="150000"/>
          </a:lnSpc>
          <a:defRPr>
            <a:latin typeface="华文楷体"/>
            <a:ea typeface="华文楷体"/>
            <a:cs typeface="华文楷体"/>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13076</TotalTime>
  <Words>522</Words>
  <Application>Microsoft Macintosh PowerPoint</Application>
  <PresentationFormat>On-screen Show (16:10)</PresentationFormat>
  <Paragraphs>166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Breeze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基于SysLink的双核通信开发</dc:title>
  <dc:creator>yin deng</dc:creator>
  <cp:lastModifiedBy>yin deng</cp:lastModifiedBy>
  <cp:revision>642</cp:revision>
  <cp:lastPrinted>2014-10-20T07:48:10Z</cp:lastPrinted>
  <dcterms:created xsi:type="dcterms:W3CDTF">2014-09-12T06:34:54Z</dcterms:created>
  <dcterms:modified xsi:type="dcterms:W3CDTF">2014-11-24T06:42:06Z</dcterms:modified>
</cp:coreProperties>
</file>