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9" r:id="rId1"/>
  </p:sldMasterIdLst>
  <p:notesMasterIdLst>
    <p:notesMasterId r:id="rId23"/>
  </p:notesMasterIdLst>
  <p:sldIdLst>
    <p:sldId id="275" r:id="rId2"/>
    <p:sldId id="261" r:id="rId3"/>
    <p:sldId id="278" r:id="rId4"/>
    <p:sldId id="280" r:id="rId5"/>
    <p:sldId id="279" r:id="rId6"/>
    <p:sldId id="276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90" r:id="rId16"/>
    <p:sldId id="291" r:id="rId17"/>
    <p:sldId id="292" r:id="rId18"/>
    <p:sldId id="293" r:id="rId19"/>
    <p:sldId id="294" r:id="rId20"/>
    <p:sldId id="295" r:id="rId21"/>
    <p:sldId id="296" r:id="rId22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5" autoAdjust="0"/>
    <p:restoredTop sz="92295" autoAdjust="0"/>
  </p:normalViewPr>
  <p:slideViewPr>
    <p:cSldViewPr snapToGrid="0" snapToObjects="1">
      <p:cViewPr>
        <p:scale>
          <a:sx n="120" d="100"/>
          <a:sy n="120" d="100"/>
        </p:scale>
        <p:origin x="-80" y="-8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3344" y="-12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华文楷体"/>
              </a:defRPr>
            </a:lvl1pPr>
          </a:lstStyle>
          <a:p>
            <a:fld id="{9ED89FC8-707A-EB44-8D79-EA31DA70A44B}" type="datetimeFigureOut">
              <a:rPr lang="en-US" smtClean="0"/>
              <a:pPr/>
              <a:t>12/13/14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华文楷体"/>
              </a:defRPr>
            </a:lvl1pPr>
          </a:lstStyle>
          <a:p>
            <a:fld id="{5874CE99-DA4C-544D-9C5A-78F6689204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78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华文楷体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6582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38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268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0980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3351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347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1795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784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8902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1246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204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641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368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857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036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398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90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066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HT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4CE99-DA4C-544D-9C5A-78F66892040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98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079501"/>
            <a:ext cx="6487668" cy="2627406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 dirty="0">
              <a:solidFill>
                <a:schemeClr val="tx1">
                  <a:lumMod val="65000"/>
                  <a:lumOff val="35000"/>
                </a:schemeClr>
              </a:solidFill>
              <a:latin typeface="华文楷体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270001"/>
            <a:ext cx="6498158" cy="1437389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华文楷体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5" y="2749178"/>
            <a:ext cx="6498159" cy="7638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2" y="509894"/>
            <a:ext cx="4079545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2" y="1489881"/>
            <a:ext cx="4079545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299493"/>
            <a:ext cx="3657600" cy="4431731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06919"/>
            <a:ext cx="1524000" cy="46460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06919"/>
            <a:ext cx="6689726" cy="464608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42" y="2794003"/>
            <a:ext cx="8416925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42" y="3975859"/>
            <a:ext cx="8416925" cy="810559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02948"/>
            <a:ext cx="8402040" cy="236405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9" y="2002621"/>
            <a:ext cx="8056563" cy="1135062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9" y="3113338"/>
            <a:ext cx="8056563" cy="1250156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333501"/>
            <a:ext cx="3840480" cy="36195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89648"/>
            <a:ext cx="8042276" cy="111413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211023"/>
            <a:ext cx="3840480" cy="625739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1956182"/>
            <a:ext cx="3840480" cy="2996821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509894"/>
            <a:ext cx="3840480" cy="968376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06917"/>
            <a:ext cx="3840480" cy="464608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489881"/>
            <a:ext cx="3840480" cy="3100127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12/13/14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89648"/>
            <a:ext cx="8042276" cy="111413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333501"/>
            <a:ext cx="8042276" cy="3619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5229723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fld id="{B01F9CA3-105E-4857-9057-6DB6197DA786}" type="datetimeFigureOut">
              <a:rPr lang="en-US" smtClean="0"/>
              <a:pPr/>
              <a:t>12/13/14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62" y="5229723"/>
            <a:ext cx="484094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华文楷体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5229723"/>
            <a:ext cx="990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  <a:latin typeface="华文楷体"/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logo（无投影）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295" y="89647"/>
            <a:ext cx="904707" cy="796442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 userDrawn="1"/>
        </p:nvSpPr>
        <p:spPr>
          <a:xfrm>
            <a:off x="6553157" y="4739212"/>
            <a:ext cx="2590844" cy="975789"/>
          </a:xfrm>
          <a:prstGeom prst="rect">
            <a:avLst/>
          </a:prstGeom>
        </p:spPr>
        <p:txBody>
          <a:bodyPr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官网：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        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www.tronlong.com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论坛：     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www.51dsp.net</a:t>
            </a:r>
            <a:br>
              <a:rPr lang="en-US" altLang="zh-CN" sz="1400" dirty="0">
                <a:latin typeface="华文楷体"/>
                <a:ea typeface="华文楷体"/>
                <a:cs typeface="华文楷体"/>
              </a:rPr>
            </a:b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C6748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        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162594183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OMAPL138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 dirty="0">
                <a:latin typeface="华文楷体"/>
                <a:ea typeface="华文楷体"/>
                <a:cs typeface="华文楷体"/>
              </a:rPr>
              <a:t>QQ</a:t>
            </a:r>
            <a:r>
              <a:rPr lang="zh-CN" altLang="en-US" sz="1400" dirty="0">
                <a:latin typeface="华文楷体"/>
                <a:ea typeface="华文楷体"/>
                <a:cs typeface="华文楷体"/>
              </a:rPr>
              <a:t>群： </a:t>
            </a:r>
            <a:r>
              <a:rPr lang="en-US" sz="1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楷体"/>
                <a:ea typeface="华文楷体"/>
                <a:cs typeface="华文楷体"/>
              </a:rPr>
              <a:t>227961486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0" r:id="rId1"/>
    <p:sldLayoutId id="2147484651" r:id="rId2"/>
    <p:sldLayoutId id="2147484652" r:id="rId3"/>
    <p:sldLayoutId id="2147484653" r:id="rId4"/>
    <p:sldLayoutId id="2147484654" r:id="rId5"/>
    <p:sldLayoutId id="2147484655" r:id="rId6"/>
    <p:sldLayoutId id="2147484656" r:id="rId7"/>
    <p:sldLayoutId id="2147484657" r:id="rId8"/>
    <p:sldLayoutId id="2147484658" r:id="rId9"/>
    <p:sldLayoutId id="2147484659" r:id="rId10"/>
    <p:sldLayoutId id="2147484660" r:id="rId11"/>
    <p:sldLayoutId id="214748466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华文楷体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华文楷体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7089" y="1434294"/>
            <a:ext cx="4155661" cy="2811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SYS/BIOS</a:t>
            </a:r>
            <a:r>
              <a:rPr lang="zh-CN" altLang="en-US" sz="40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 基础</a:t>
            </a:r>
            <a:endParaRPr lang="en-US" altLang="zh-CN" sz="4000">
              <a:solidFill>
                <a:schemeClr val="bg1">
                  <a:lumMod val="50000"/>
                </a:schemeClr>
              </a:solidFill>
              <a:latin typeface="华文楷体"/>
              <a:ea typeface="华文楷体"/>
              <a:cs typeface="华文楷体"/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zh-CN" altLang="en-US" sz="40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双核工程开发</a:t>
            </a:r>
            <a:endParaRPr lang="en-US" altLang="zh-CN" sz="4000">
              <a:solidFill>
                <a:schemeClr val="bg1">
                  <a:lumMod val="50000"/>
                </a:schemeClr>
              </a:solidFill>
              <a:latin typeface="华文楷体"/>
              <a:ea typeface="华文楷体"/>
              <a:cs typeface="华文楷体"/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q"/>
            </a:pPr>
            <a:r>
              <a:rPr lang="en-US" altLang="zh-CN" sz="40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4000">
                <a:latin typeface="华文楷体"/>
                <a:ea typeface="华文楷体"/>
                <a:cs typeface="华文楷体"/>
              </a:rPr>
              <a:t> 组件</a:t>
            </a:r>
            <a:endParaRPr lang="en-US" altLang="zh-CN" sz="4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1572" y="442410"/>
            <a:ext cx="586592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Wingdings" charset="2"/>
              <a:buChar char="v"/>
            </a:pPr>
            <a:r>
              <a:rPr lang="en-US" altLang="zh-CN" sz="48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4800">
                <a:latin typeface="华文楷体"/>
                <a:ea typeface="华文楷体"/>
                <a:cs typeface="华文楷体"/>
              </a:rPr>
              <a:t> 应用基础</a:t>
            </a:r>
            <a:endParaRPr lang="zh-TW" altLang="en-US" sz="48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25452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332" y="305436"/>
            <a:ext cx="4147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3. </a:t>
            </a:r>
            <a:r>
              <a:rPr lang="zh-CN" altLang="zh-CN" sz="2000">
                <a:latin typeface="华文楷体"/>
                <a:ea typeface="华文楷体"/>
                <a:cs typeface="华文楷体"/>
              </a:rPr>
              <a:t>H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eap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*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MP、Memory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、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ShareRegion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 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3" name="Picture 2" descr="screensh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0" y="705546"/>
            <a:ext cx="7192477" cy="30149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89000" y="3927385"/>
            <a:ext cx="51732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zh-CN" sz="1600">
                <a:latin typeface="华文楷体"/>
                <a:ea typeface="华文楷体"/>
                <a:cs typeface="华文楷体"/>
              </a:rPr>
              <a:t>HeapBufMP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：</a:t>
            </a:r>
            <a:r>
              <a:rPr lang="zh-CN" altLang="en-US" sz="1600">
                <a:solidFill>
                  <a:schemeClr val="accent6">
                    <a:lumMod val="60000"/>
                    <a:lumOff val="40000"/>
                  </a:schemeClr>
                </a:solidFill>
                <a:latin typeface="华文楷体"/>
                <a:ea typeface="华文楷体"/>
                <a:cs typeface="华文楷体"/>
              </a:rPr>
              <a:t>固定大小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的内存管理</a:t>
            </a:r>
            <a:endParaRPr lang="en-US" altLang="zh-CN" sz="1600">
              <a:latin typeface="华文楷体"/>
              <a:ea typeface="华文楷体"/>
              <a:cs typeface="华文楷体"/>
            </a:endParaRPr>
          </a:p>
          <a:p>
            <a:pPr marL="285750" indent="-285750">
              <a:buFont typeface="Arial"/>
              <a:buChar char="•"/>
            </a:pPr>
            <a:r>
              <a:rPr lang="en-US" altLang="zh-CN" sz="1600">
                <a:latin typeface="华文楷体"/>
                <a:ea typeface="华文楷体"/>
                <a:cs typeface="华文楷体"/>
              </a:rPr>
              <a:t>HeapMultiBufMP: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支持</a:t>
            </a:r>
            <a:r>
              <a:rPr lang="en-US" altLang="zh-CN" sz="1600">
                <a:solidFill>
                  <a:srgbClr val="FF4040"/>
                </a:solidFill>
                <a:latin typeface="华文楷体"/>
                <a:ea typeface="华文楷体"/>
                <a:cs typeface="华文楷体"/>
              </a:rPr>
              <a:t>8</a:t>
            </a:r>
            <a:r>
              <a:rPr lang="zh-CN" altLang="en-US" sz="1600">
                <a:solidFill>
                  <a:srgbClr val="FF4040"/>
                </a:solidFill>
                <a:latin typeface="华文楷体"/>
                <a:ea typeface="华文楷体"/>
                <a:cs typeface="华文楷体"/>
              </a:rPr>
              <a:t>种固定的不同大小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的内存管理</a:t>
            </a:r>
            <a:endParaRPr lang="en-US" altLang="zh-CN" sz="1600">
              <a:latin typeface="华文楷体"/>
              <a:ea typeface="华文楷体"/>
              <a:cs typeface="华文楷体"/>
            </a:endParaRPr>
          </a:p>
          <a:p>
            <a:pPr marL="285750" indent="-285750">
              <a:buFont typeface="Arial"/>
              <a:buChar char="•"/>
            </a:pPr>
            <a:r>
              <a:rPr lang="en-US" altLang="zh-CN" sz="1600">
                <a:latin typeface="华文楷体"/>
                <a:ea typeface="华文楷体"/>
                <a:cs typeface="华文楷体"/>
              </a:rPr>
              <a:t>HeapMemMP:</a:t>
            </a:r>
            <a:r>
              <a:rPr lang="zh-CN" altLang="en-US" sz="1600">
                <a:solidFill>
                  <a:srgbClr val="FF4040"/>
                </a:solidFill>
                <a:latin typeface="华文楷体"/>
                <a:ea typeface="华文楷体"/>
                <a:cs typeface="华文楷体"/>
              </a:rPr>
              <a:t>不固定大小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的内存管理</a:t>
            </a:r>
            <a:endParaRPr lang="en-US" altLang="zh-CN" sz="1600">
              <a:latin typeface="华文楷体"/>
              <a:ea typeface="华文楷体"/>
              <a:cs typeface="华文楷体"/>
            </a:endParaRPr>
          </a:p>
          <a:p>
            <a:pPr marL="285750" indent="-285750">
              <a:buFont typeface="Arial"/>
              <a:buChar char="•"/>
            </a:pPr>
            <a:endParaRPr lang="en-US" altLang="zh-CN" sz="1600">
              <a:latin typeface="华文楷体"/>
              <a:ea typeface="华文楷体"/>
              <a:cs typeface="华文楷体"/>
            </a:endParaRPr>
          </a:p>
          <a:p>
            <a:pPr marL="285750" indent="-285750">
              <a:buFont typeface="Arial"/>
              <a:buChar char="•"/>
            </a:pPr>
            <a:r>
              <a:rPr lang="en-US" altLang="zh-CN" sz="1600">
                <a:latin typeface="华文楷体"/>
                <a:ea typeface="华文楷体"/>
                <a:cs typeface="华文楷体"/>
              </a:rPr>
              <a:t>Memory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：内存分配与释放以及地址转换</a:t>
            </a:r>
            <a:endParaRPr lang="en-US" sz="16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7997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17" y="467369"/>
            <a:ext cx="3918346" cy="43520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9251" y="467369"/>
            <a:ext cx="3659916" cy="267252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1000">
                <a:latin typeface="Courier New"/>
                <a:cs typeface="Courier New"/>
              </a:rPr>
              <a:t>HeapBufMP_Params_init(&amp;heapBufMPParams);</a:t>
            </a:r>
          </a:p>
          <a:p>
            <a:pPr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heapBufMPParams.regionId = 0; /* use default region */</a:t>
            </a:r>
          </a:p>
          <a:p>
            <a:pPr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heapBufMPParams.name = "myHeap";</a:t>
            </a:r>
          </a:p>
          <a:p>
            <a:pPr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heapBufMPParams.align = 256;</a:t>
            </a:r>
          </a:p>
          <a:p>
            <a:pPr>
              <a:lnSpc>
                <a:spcPct val="120000"/>
              </a:lnSpc>
            </a:pPr>
            <a:r>
              <a:rPr lang="sv-SE" sz="1000">
                <a:latin typeface="Courier New"/>
                <a:cs typeface="Courier New"/>
              </a:rPr>
              <a:t>heapBufMPParams.numBlocks = 40;</a:t>
            </a:r>
          </a:p>
          <a:p>
            <a:pPr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heapBufMPParams.blockSize = 1024;</a:t>
            </a:r>
          </a:p>
          <a:p>
            <a:pPr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heapBufMPParams.gate = NULL; /* use system gate */</a:t>
            </a:r>
          </a:p>
          <a:p>
            <a:pPr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heapHandle = HeapBufMP_create(&amp;heapBufMPParams);</a:t>
            </a:r>
          </a:p>
          <a:p>
            <a:pPr>
              <a:lnSpc>
                <a:spcPct val="120000"/>
              </a:lnSpc>
            </a:pPr>
            <a:r>
              <a:rPr lang="de-DE" sz="1000">
                <a:latin typeface="Courier New"/>
                <a:cs typeface="Courier New"/>
              </a:rPr>
              <a:t>MessageQ_registerHeap(heapHandle,HEAPID);</a:t>
            </a:r>
            <a:endParaRPr lang="en-US" sz="1000">
              <a:latin typeface="Courier New"/>
              <a:cs typeface="Courier New"/>
            </a:endParaRPr>
          </a:p>
          <a:p>
            <a:pPr>
              <a:lnSpc>
                <a:spcPct val="120000"/>
              </a:lnSpc>
            </a:pPr>
            <a:r>
              <a:rPr lang="en-US" altLang="zh-CN" sz="1000">
                <a:latin typeface="Courier New"/>
                <a:cs typeface="Courier New"/>
              </a:rPr>
              <a:t>...</a:t>
            </a:r>
            <a:endParaRPr lang="de-DE" sz="1000">
              <a:latin typeface="Courier New"/>
              <a:cs typeface="Courier New"/>
            </a:endParaRPr>
          </a:p>
          <a:p>
            <a:pPr>
              <a:lnSpc>
                <a:spcPct val="120000"/>
              </a:lnSpc>
            </a:pPr>
            <a:r>
              <a:rPr lang="en-US" altLang="zh-CN" sz="1000">
                <a:latin typeface="Courier New"/>
                <a:ea typeface="华文楷体"/>
                <a:cs typeface="Courier New"/>
              </a:rPr>
              <a:t>HeapBufMP_delete(&amp;heapHandle)</a:t>
            </a:r>
            <a:endParaRPr lang="en-US" sz="1000">
              <a:latin typeface="Courier New"/>
              <a:ea typeface="华文楷体"/>
              <a:cs typeface="Courier Ne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89251" y="3300611"/>
            <a:ext cx="3659916" cy="684803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000">
                <a:latin typeface="Courier New"/>
                <a:cs typeface="Courier New"/>
              </a:rPr>
              <a:t>HeapBufMP_open("myHeap", &amp;heapHandle);</a:t>
            </a:r>
            <a:br>
              <a:rPr lang="de-DE" sz="1000">
                <a:latin typeface="Courier New"/>
                <a:cs typeface="Courier New"/>
              </a:rPr>
            </a:br>
            <a:r>
              <a:rPr lang="en-US" altLang="zh-CN" sz="1000">
                <a:latin typeface="Courier New"/>
                <a:cs typeface="Courier New"/>
              </a:rPr>
              <a:t>...</a:t>
            </a:r>
            <a:r>
              <a:rPr lang="de-DE" sz="1000">
                <a:latin typeface="Courier New"/>
                <a:cs typeface="Courier New"/>
              </a:rPr>
              <a:t/>
            </a:r>
            <a:br>
              <a:rPr lang="de-DE" sz="1000">
                <a:latin typeface="Courier New"/>
                <a:cs typeface="Courier New"/>
              </a:rPr>
            </a:br>
            <a:r>
              <a:rPr lang="en-US" sz="1000">
                <a:latin typeface="Courier New"/>
                <a:cs typeface="Courier New"/>
              </a:rPr>
              <a:t>HeapBufMP_close(&amp;heapHandle);</a:t>
            </a:r>
            <a:endParaRPr lang="de-DE" sz="1000"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89251" y="4134588"/>
            <a:ext cx="3672417" cy="684803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>
                <a:latin typeface="Courier New"/>
                <a:ea typeface="华文楷体"/>
                <a:cs typeface="Courier New"/>
              </a:rPr>
              <a:t>HeapBufMP_alloc(heapHandle,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size,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align);</a:t>
            </a:r>
          </a:p>
          <a:p>
            <a:pPr>
              <a:lnSpc>
                <a:spcPct val="130000"/>
              </a:lnSpc>
            </a:pPr>
            <a:r>
              <a:rPr lang="en-US" altLang="zh-CN" sz="1000">
                <a:latin typeface="Courier New"/>
                <a:ea typeface="华文楷体"/>
                <a:cs typeface="Courier New"/>
              </a:rPr>
              <a:t>...</a:t>
            </a:r>
            <a:br>
              <a:rPr lang="en-US" altLang="zh-CN" sz="1000">
                <a:latin typeface="Courier New"/>
                <a:ea typeface="华文楷体"/>
                <a:cs typeface="Courier New"/>
              </a:rPr>
            </a:br>
            <a:r>
              <a:rPr lang="en-US" altLang="zh-CN" sz="1000">
                <a:latin typeface="Courier New"/>
                <a:ea typeface="华文楷体"/>
                <a:cs typeface="Courier New"/>
              </a:rPr>
              <a:t>HeapBufMP_free(heapHandle,blockPtr,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size);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 </a:t>
            </a:r>
            <a:endParaRPr lang="en-US" sz="1000">
              <a:latin typeface="Courier New"/>
              <a:ea typeface="华文楷体"/>
              <a:cs typeface="Courier New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825" y="94060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zh-CN" altLang="zh-CN">
                <a:latin typeface="华文楷体"/>
                <a:ea typeface="华文楷体"/>
                <a:cs typeface="华文楷体"/>
              </a:rPr>
              <a:t>H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eap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*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MP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：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3217" y="5149279"/>
            <a:ext cx="7828452" cy="48474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000">
                <a:latin typeface="Courier New"/>
                <a:cs typeface="Courier New"/>
              </a:rPr>
              <a:t>buf = Memory_alloc(</a:t>
            </a:r>
            <a:r>
              <a:rPr lang="de-DE" sz="1000">
                <a:solidFill>
                  <a:srgbClr val="FF0000"/>
                </a:solidFill>
                <a:latin typeface="Courier New"/>
                <a:cs typeface="Courier New"/>
              </a:rPr>
              <a:t>SharedRegion_getHeap(0)</a:t>
            </a:r>
            <a:r>
              <a:rPr lang="zh-CN" altLang="en-US" sz="100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en-US" altLang="zh-CN" sz="1000">
                <a:solidFill>
                  <a:srgbClr val="FF0000"/>
                </a:solidFill>
                <a:latin typeface="Courier New"/>
                <a:cs typeface="Courier New"/>
              </a:rPr>
              <a:t>or</a:t>
            </a:r>
            <a:r>
              <a:rPr lang="zh-CN" altLang="en-US" sz="1000">
                <a:solidFill>
                  <a:srgbClr val="FF0000"/>
                </a:solidFill>
                <a:latin typeface="Courier New"/>
                <a:cs typeface="Courier New"/>
              </a:rPr>
              <a:t> </a:t>
            </a:r>
            <a:r>
              <a:rPr lang="zh-CN" altLang="zh-CN" sz="1000">
                <a:solidFill>
                  <a:srgbClr val="FF0000"/>
                </a:solidFill>
                <a:latin typeface="Courier New"/>
                <a:cs typeface="Courier New"/>
              </a:rPr>
              <a:t>h</a:t>
            </a:r>
            <a:r>
              <a:rPr lang="en-US" altLang="zh-CN" sz="1000">
                <a:solidFill>
                  <a:srgbClr val="FF0000"/>
                </a:solidFill>
                <a:latin typeface="Courier New"/>
                <a:cs typeface="Courier New"/>
              </a:rPr>
              <a:t>eapHandle</a:t>
            </a:r>
            <a:r>
              <a:rPr lang="de-DE" sz="1000">
                <a:latin typeface="Courier New"/>
                <a:cs typeface="Courier New"/>
              </a:rPr>
              <a:t>, </a:t>
            </a:r>
            <a:r>
              <a:rPr lang="en-US" altLang="zh-CN" sz="1000">
                <a:latin typeface="Courier New"/>
                <a:cs typeface="Courier New"/>
              </a:rPr>
              <a:t>size</a:t>
            </a:r>
            <a:r>
              <a:rPr lang="de-DE" sz="1000">
                <a:latin typeface="Courier New"/>
                <a:cs typeface="Courier New"/>
              </a:rPr>
              <a:t>, 128, NULL);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/>
            </a:r>
            <a:br>
              <a:rPr lang="en-US" altLang="zh-CN" sz="1000">
                <a:latin typeface="Courier New"/>
                <a:ea typeface="华文楷体"/>
                <a:cs typeface="Courier New"/>
              </a:rPr>
            </a:br>
            <a:r>
              <a:rPr lang="en-US" altLang="zh-CN" sz="1000">
                <a:latin typeface="Courier New"/>
                <a:ea typeface="华文楷体"/>
                <a:cs typeface="Courier New"/>
              </a:rPr>
              <a:t>Memory_free(heapHandle,buf,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size);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 </a:t>
            </a:r>
            <a:endParaRPr lang="en-US" sz="1000">
              <a:latin typeface="Courier New"/>
              <a:ea typeface="华文楷体"/>
              <a:cs typeface="Courier New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8825" y="4819391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Memory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&amp;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zh-CN" altLang="zh-CN">
                <a:latin typeface="华文楷体"/>
                <a:ea typeface="华文楷体"/>
                <a:cs typeface="华文楷体"/>
              </a:rPr>
              <a:t>S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haredResion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：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13296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332" y="305436"/>
            <a:ext cx="1490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4. MessageQ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3" name="Picture 2" descr="screensh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586" y="705546"/>
            <a:ext cx="7096592" cy="33902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02586" y="4297745"/>
            <a:ext cx="3877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zh-CN" sz="1600">
                <a:latin typeface="华文楷体"/>
                <a:ea typeface="华文楷体"/>
                <a:cs typeface="华文楷体"/>
              </a:rPr>
              <a:t>MessageQ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：可变长的结构化消息通信</a:t>
            </a:r>
            <a:endParaRPr lang="en-US" sz="16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9117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667" y="455084"/>
            <a:ext cx="8890000" cy="2049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zh-CN" sz="2400">
                <a:latin typeface="华文楷体"/>
                <a:ea typeface="华文楷体"/>
                <a:cs typeface="华文楷体"/>
              </a:rPr>
              <a:t>MessageQ</a:t>
            </a:r>
            <a:r>
              <a:rPr lang="zh-CN" altLang="en-US" sz="24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2400">
                <a:latin typeface="华文楷体"/>
                <a:ea typeface="华文楷体"/>
                <a:cs typeface="华文楷体"/>
              </a:rPr>
              <a:t>Reader:</a:t>
            </a:r>
          </a:p>
          <a:p>
            <a:pPr lvl="1"/>
            <a:r>
              <a:rPr lang="zh-CN" altLang="en-US">
                <a:latin typeface="华文楷体"/>
                <a:ea typeface="华文楷体"/>
                <a:cs typeface="华文楷体"/>
              </a:rPr>
              <a:t>从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MessageQ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zh-CN" altLang="en-US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读取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消息的</a:t>
            </a:r>
            <a:r>
              <a:rPr lang="zh-CN" altLang="en-US" u="sng">
                <a:latin typeface="华文楷体"/>
                <a:ea typeface="华文楷体"/>
                <a:cs typeface="华文楷体"/>
              </a:rPr>
              <a:t>线程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（只能</a:t>
            </a:r>
            <a:r>
              <a:rPr lang="en-US" altLang="zh-CN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1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个）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lvl="1"/>
            <a:r>
              <a:rPr lang="en-US">
                <a:latin typeface="华文楷体"/>
                <a:ea typeface="华文楷体"/>
                <a:cs typeface="华文楷体"/>
              </a:rPr>
              <a:t>调用：</a:t>
            </a:r>
            <a:r>
              <a:rPr lang="en-US" sz="1400">
                <a:latin typeface="Courier New"/>
                <a:ea typeface="华文楷体"/>
                <a:cs typeface="Courier New"/>
              </a:rPr>
              <a:t>MessageQ_create(), MessageQ_get(), MessageQ_free(),</a:t>
            </a:r>
            <a:r>
              <a:rPr lang="zh-CN" altLang="en-US" sz="1400">
                <a:latin typeface="Courier New"/>
                <a:ea typeface="华文楷体"/>
                <a:cs typeface="Courier New"/>
              </a:rPr>
              <a:t> </a:t>
            </a:r>
            <a:r>
              <a:rPr lang="hu-HU" sz="1400">
                <a:latin typeface="Courier New"/>
                <a:ea typeface="华文楷体"/>
                <a:cs typeface="Courier New"/>
              </a:rPr>
              <a:t>MessageQ_delete()</a:t>
            </a:r>
            <a:endParaRPr lang="en-US" altLang="zh-CN" sz="1400">
              <a:latin typeface="Courier New"/>
              <a:ea typeface="华文楷体"/>
              <a:cs typeface="Courier New"/>
            </a:endParaRPr>
          </a:p>
          <a:p>
            <a:pPr marL="285750" indent="-285750">
              <a:lnSpc>
                <a:spcPct val="130000"/>
              </a:lnSpc>
              <a:buFont typeface="Arial"/>
              <a:buChar char="•"/>
            </a:pPr>
            <a:r>
              <a:rPr lang="en-US" altLang="zh-CN" sz="2400">
                <a:latin typeface="华文楷体"/>
                <a:ea typeface="华文楷体"/>
                <a:cs typeface="华文楷体"/>
              </a:rPr>
              <a:t>MessageQ</a:t>
            </a:r>
            <a:r>
              <a:rPr lang="zh-CN" altLang="en-US" sz="24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2400">
                <a:latin typeface="华文楷体"/>
                <a:ea typeface="华文楷体"/>
                <a:cs typeface="华文楷体"/>
              </a:rPr>
              <a:t>Writer:</a:t>
            </a:r>
          </a:p>
          <a:p>
            <a:pPr lvl="1"/>
            <a:r>
              <a:rPr lang="zh-CN" altLang="en-US">
                <a:latin typeface="华文楷体"/>
                <a:ea typeface="华文楷体"/>
                <a:cs typeface="华文楷体"/>
              </a:rPr>
              <a:t>往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MessageQ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zh-CN" altLang="en-US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写入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消息的</a:t>
            </a:r>
            <a:r>
              <a:rPr lang="zh-CN" altLang="en-US" u="sng">
                <a:latin typeface="华文楷体"/>
                <a:ea typeface="华文楷体"/>
                <a:cs typeface="华文楷体"/>
              </a:rPr>
              <a:t>线程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（可以</a:t>
            </a:r>
            <a:r>
              <a:rPr lang="zh-CN" altLang="en-US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多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个）</a:t>
            </a:r>
            <a:endParaRPr lang="en-US" altLang="zh-CN">
              <a:latin typeface="华文楷体"/>
              <a:ea typeface="华文楷体"/>
              <a:cs typeface="华文楷体"/>
            </a:endParaRPr>
          </a:p>
          <a:p>
            <a:pPr lvl="1"/>
            <a:r>
              <a:rPr lang="zh-CN" altLang="en-US">
                <a:latin typeface="华文楷体"/>
                <a:ea typeface="华文楷体"/>
                <a:cs typeface="华文楷体"/>
              </a:rPr>
              <a:t>调用：</a:t>
            </a:r>
            <a:r>
              <a:rPr lang="en-US" sz="1400">
                <a:latin typeface="Courier New"/>
                <a:ea typeface="华文楷体"/>
                <a:cs typeface="Courier New"/>
              </a:rPr>
              <a:t>MessageQ_open(), MessageQ_alloc(), MessageQ_put(), MessageQ_close()</a:t>
            </a:r>
          </a:p>
        </p:txBody>
      </p:sp>
      <p:pic>
        <p:nvPicPr>
          <p:cNvPr id="4" name="Picture 3" descr="Screen Shot 2014-12-03 at 10.55.2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333" y="2611260"/>
            <a:ext cx="4624917" cy="269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2-03 at 11.04.2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68" y="564113"/>
            <a:ext cx="3727593" cy="382615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5324" y="158646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MessageQ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：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11085" y="564113"/>
            <a:ext cx="5071676" cy="2121093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000">
                <a:latin typeface="Courier New"/>
                <a:cs typeface="Courier New"/>
              </a:rPr>
              <a:t>syncSemHandle = SyncSem_create(NULL, NULL);</a:t>
            </a:r>
          </a:p>
          <a:p>
            <a:pPr>
              <a:lnSpc>
                <a:spcPct val="110000"/>
              </a:lnSpc>
            </a:pPr>
            <a:r>
              <a:rPr lang="pt-BR" sz="1000">
                <a:latin typeface="Courier New"/>
                <a:cs typeface="Courier New"/>
              </a:rPr>
              <a:t>MessageQ_Params_init(&amp;messageQParams);</a:t>
            </a:r>
          </a:p>
          <a:p>
            <a:pPr>
              <a:lnSpc>
                <a:spcPct val="110000"/>
              </a:lnSpc>
            </a:pPr>
            <a:r>
              <a:rPr lang="pt-BR" sz="1000">
                <a:latin typeface="Courier New"/>
                <a:cs typeface="Courier New"/>
              </a:rPr>
              <a:t>messageQParams.synchronizer = SyncSem_Handle_upCast(syncSemHandle);</a:t>
            </a:r>
          </a:p>
          <a:p>
            <a:pPr>
              <a:lnSpc>
                <a:spcPct val="110000"/>
              </a:lnSpc>
            </a:pPr>
            <a:r>
              <a:rPr lang="en-US" sz="1000">
                <a:latin typeface="Courier New"/>
                <a:cs typeface="Courier New"/>
              </a:rPr>
              <a:t>messageQ = MessageQ_create(CORE0_MESSAGEQNAME, &amp;messageQParams);</a:t>
            </a:r>
            <a:br>
              <a:rPr lang="en-US" sz="1000">
                <a:latin typeface="Courier New"/>
                <a:cs typeface="Courier New"/>
              </a:rPr>
            </a:br>
            <a:r>
              <a:rPr lang="de-DE" sz="1000">
                <a:latin typeface="Courier New"/>
                <a:cs typeface="Courier New"/>
              </a:rPr>
              <a:t>MessageQ_registerHeap(heapHandle,HEAPID);</a:t>
            </a:r>
            <a:r>
              <a:rPr lang="en-US" sz="1000">
                <a:latin typeface="Courier New"/>
                <a:cs typeface="Courier New"/>
              </a:rPr>
              <a:t/>
            </a:r>
            <a:br>
              <a:rPr lang="en-US" sz="1000">
                <a:latin typeface="Courier New"/>
                <a:cs typeface="Courier New"/>
              </a:rPr>
            </a:br>
            <a:r>
              <a:rPr lang="en-US" altLang="zh-CN" sz="1000">
                <a:latin typeface="Courier New"/>
                <a:cs typeface="Courier New"/>
              </a:rPr>
              <a:t>...</a:t>
            </a:r>
            <a:br>
              <a:rPr lang="en-US" altLang="zh-CN" sz="1000">
                <a:latin typeface="Courier New"/>
                <a:cs typeface="Courier New"/>
              </a:rPr>
            </a:br>
            <a:r>
              <a:rPr lang="en-US" sz="1000">
                <a:latin typeface="Courier New"/>
                <a:cs typeface="Courier New"/>
              </a:rPr>
              <a:t>msg = MessageQ_alloc(HEAPID, sizeof(MessageQ_MsgHeader));</a:t>
            </a:r>
            <a:br>
              <a:rPr lang="en-US" sz="1000">
                <a:latin typeface="Courier New"/>
                <a:cs typeface="Courier New"/>
              </a:rPr>
            </a:br>
            <a:r>
              <a:rPr lang="de-DE" sz="1000">
                <a:latin typeface="Courier New"/>
                <a:cs typeface="Courier New"/>
              </a:rPr>
              <a:t>status = MessageQ_put(remoteQueueId, msg);</a:t>
            </a:r>
            <a:endParaRPr lang="en-US" altLang="zh-CN" sz="10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r>
              <a:rPr lang="zh-CN" altLang="zh-CN" sz="1000">
                <a:latin typeface="Courier New"/>
                <a:cs typeface="Courier New"/>
              </a:rPr>
              <a:t>.</a:t>
            </a:r>
            <a:r>
              <a:rPr lang="en-US" altLang="zh-CN" sz="1000">
                <a:latin typeface="Courier New"/>
                <a:cs typeface="Courier New"/>
              </a:rPr>
              <a:t>..</a:t>
            </a:r>
            <a:br>
              <a:rPr lang="en-US" altLang="zh-CN" sz="1000">
                <a:latin typeface="Courier New"/>
                <a:cs typeface="Courier New"/>
              </a:rPr>
            </a:br>
            <a:r>
              <a:rPr lang="fi-FI" sz="1000">
                <a:latin typeface="Courier New"/>
                <a:cs typeface="Courier New"/>
              </a:rPr>
              <a:t>MessageQ_unregisterHeap</a:t>
            </a:r>
            <a:r>
              <a:rPr lang="en-US" altLang="zh-CN" sz="1000">
                <a:latin typeface="Courier New"/>
                <a:cs typeface="Courier New"/>
              </a:rPr>
              <a:t>(heapHandle);</a:t>
            </a:r>
          </a:p>
          <a:p>
            <a:pPr>
              <a:lnSpc>
                <a:spcPct val="110000"/>
              </a:lnSpc>
            </a:pPr>
            <a:r>
              <a:rPr lang="zh-CN" altLang="zh-CN" sz="1000">
                <a:latin typeface="Courier New"/>
                <a:ea typeface="华文楷体"/>
                <a:cs typeface="Courier New"/>
              </a:rPr>
              <a:t>M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essageQ_delete(&amp;messageQ)</a:t>
            </a:r>
            <a:endParaRPr lang="en-US" sz="1000">
              <a:latin typeface="Courier New"/>
              <a:ea typeface="华文楷体"/>
              <a:cs typeface="Courier Ne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11084" y="2777009"/>
            <a:ext cx="5071676" cy="161326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DE" sz="1000">
                <a:latin typeface="Courier New"/>
                <a:cs typeface="Courier New"/>
              </a:rPr>
              <a:t>MessageQ_open(CORE0_MESSAGEQNAME, &amp;remoteQueueId);</a:t>
            </a:r>
          </a:p>
          <a:p>
            <a:pPr>
              <a:lnSpc>
                <a:spcPct val="110000"/>
              </a:lnSpc>
            </a:pPr>
            <a:r>
              <a:rPr lang="fi-FI" sz="1000">
                <a:latin typeface="Courier New"/>
                <a:cs typeface="Courier New"/>
              </a:rPr>
              <a:t>status = MessageQ_get(messageQ, &amp;msg, MessageQ_FOREVER);</a:t>
            </a:r>
          </a:p>
          <a:p>
            <a:pPr>
              <a:lnSpc>
                <a:spcPct val="110000"/>
              </a:lnSpc>
            </a:pPr>
            <a:r>
              <a:rPr lang="en-US" altLang="zh-CN" sz="1000">
                <a:latin typeface="Courier New"/>
                <a:cs typeface="Courier New"/>
              </a:rPr>
              <a:t>...</a:t>
            </a:r>
            <a:endParaRPr lang="de-DE" sz="10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r>
              <a:rPr lang="en-US" sz="1000">
                <a:latin typeface="Courier New"/>
                <a:cs typeface="Courier New"/>
              </a:rPr>
              <a:t>replyMessageQ = MessageQ_getReplyQueue(msg);</a:t>
            </a:r>
          </a:p>
          <a:p>
            <a:pPr>
              <a:lnSpc>
                <a:spcPct val="110000"/>
              </a:lnSpc>
            </a:pPr>
            <a:r>
              <a:rPr lang="en-US" altLang="zh-CN" sz="1000">
                <a:latin typeface="Courier New"/>
                <a:cs typeface="Courier New"/>
              </a:rPr>
              <a:t>MessageQ_free(msg);</a:t>
            </a:r>
          </a:p>
          <a:p>
            <a:pPr>
              <a:lnSpc>
                <a:spcPct val="110000"/>
              </a:lnSpc>
            </a:pPr>
            <a:r>
              <a:rPr lang="en-US" sz="1000">
                <a:latin typeface="Courier New"/>
                <a:cs typeface="Courier New"/>
              </a:rPr>
              <a:t>msg = MessageQ_alloc(HEAPID, sizeof(MessageQ_MsgHeader));</a:t>
            </a:r>
          </a:p>
          <a:p>
            <a:pPr>
              <a:lnSpc>
                <a:spcPct val="110000"/>
              </a:lnSpc>
            </a:pPr>
            <a:r>
              <a:rPr lang="de-DE" sz="1000">
                <a:latin typeface="Courier New"/>
                <a:cs typeface="Courier New"/>
              </a:rPr>
              <a:t>status = MessageQ_put(replyQueue, msg);</a:t>
            </a:r>
            <a:r>
              <a:rPr lang="zh-CN" altLang="en-US" sz="1000">
                <a:latin typeface="Courier New"/>
                <a:cs typeface="Courier New"/>
              </a:rPr>
              <a:t> </a:t>
            </a:r>
            <a:endParaRPr lang="en-US" altLang="zh-CN" sz="1000">
              <a:latin typeface="Courier New"/>
              <a:cs typeface="Courier New"/>
            </a:endParaRPr>
          </a:p>
          <a:p>
            <a:pPr>
              <a:lnSpc>
                <a:spcPct val="110000"/>
              </a:lnSpc>
            </a:pPr>
            <a:r>
              <a:rPr lang="zh-CN" altLang="zh-CN" sz="1000">
                <a:latin typeface="Courier New"/>
                <a:cs typeface="Courier New"/>
              </a:rPr>
              <a:t>.</a:t>
            </a:r>
            <a:r>
              <a:rPr lang="en-US" altLang="zh-CN" sz="1000">
                <a:latin typeface="Courier New"/>
                <a:cs typeface="Courier New"/>
              </a:rPr>
              <a:t>..</a:t>
            </a:r>
          </a:p>
          <a:p>
            <a:pPr>
              <a:lnSpc>
                <a:spcPct val="110000"/>
              </a:lnSpc>
            </a:pPr>
            <a:r>
              <a:rPr lang="zh-CN" altLang="zh-CN" sz="1000">
                <a:latin typeface="Courier New"/>
                <a:ea typeface="华文楷体"/>
                <a:cs typeface="Courier New"/>
              </a:rPr>
              <a:t>M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essageQ_close(&amp;messageQ);</a:t>
            </a:r>
            <a:endParaRPr lang="en-US" sz="1000">
              <a:latin typeface="Courier New"/>
              <a:ea typeface="华文楷体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158" y="4500489"/>
            <a:ext cx="8916602" cy="1010533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typedef struct MyMsg {</a:t>
            </a:r>
          </a:p>
          <a:p>
            <a:pPr lvl="1"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MessageQ_MsgHeader header; // Required</a:t>
            </a:r>
          </a:p>
          <a:p>
            <a:pPr lvl="1"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SomeEnumType type </a:t>
            </a:r>
            <a:r>
              <a:rPr lang="zh-CN" altLang="en-US" sz="1000">
                <a:latin typeface="Courier New"/>
                <a:cs typeface="Courier New"/>
              </a:rPr>
              <a:t>         </a:t>
            </a:r>
            <a:r>
              <a:rPr lang="en-US" sz="1000">
                <a:latin typeface="Courier New"/>
                <a:cs typeface="Courier New"/>
              </a:rPr>
              <a:t>// </a:t>
            </a:r>
            <a:r>
              <a:rPr lang="en-US" altLang="zh-CN" sz="1000">
                <a:latin typeface="Courier New"/>
                <a:cs typeface="Courier New"/>
              </a:rPr>
              <a:t>It</a:t>
            </a:r>
            <a:r>
              <a:rPr lang="zh-CN" altLang="en-US" sz="1000">
                <a:latin typeface="Courier New"/>
                <a:cs typeface="Courier New"/>
              </a:rPr>
              <a:t> </a:t>
            </a:r>
            <a:r>
              <a:rPr lang="en-US" altLang="zh-CN" sz="1000">
                <a:latin typeface="Courier New"/>
                <a:cs typeface="Courier New"/>
              </a:rPr>
              <a:t>can</a:t>
            </a:r>
            <a:r>
              <a:rPr lang="zh-CN" altLang="en-US" sz="1000">
                <a:latin typeface="Courier New"/>
                <a:cs typeface="Courier New"/>
              </a:rPr>
              <a:t> </a:t>
            </a:r>
            <a:r>
              <a:rPr lang="en-US" altLang="zh-CN" sz="1000">
                <a:latin typeface="Courier New"/>
                <a:cs typeface="Courier New"/>
              </a:rPr>
              <a:t>be</a:t>
            </a:r>
            <a:r>
              <a:rPr lang="zh-CN" altLang="en-US" sz="1000">
                <a:latin typeface="Courier New"/>
                <a:cs typeface="Courier New"/>
              </a:rPr>
              <a:t> </a:t>
            </a:r>
            <a:r>
              <a:rPr lang="en-US" sz="1000">
                <a:latin typeface="Courier New"/>
                <a:cs typeface="Courier New"/>
              </a:rPr>
              <a:t>any field</a:t>
            </a:r>
          </a:p>
          <a:p>
            <a:pPr lvl="1"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... </a:t>
            </a:r>
            <a:r>
              <a:rPr lang="zh-CN" altLang="en-US" sz="1000">
                <a:latin typeface="Courier New"/>
                <a:cs typeface="Courier New"/>
              </a:rPr>
              <a:t>                       </a:t>
            </a:r>
            <a:r>
              <a:rPr lang="en-US" sz="1000">
                <a:latin typeface="Courier New"/>
                <a:cs typeface="Courier New"/>
              </a:rPr>
              <a:t>// ...</a:t>
            </a:r>
          </a:p>
          <a:p>
            <a:pPr>
              <a:lnSpc>
                <a:spcPct val="120000"/>
              </a:lnSpc>
            </a:pPr>
            <a:r>
              <a:rPr lang="en-US" sz="1000">
                <a:latin typeface="Courier New"/>
                <a:cs typeface="Courier New"/>
              </a:rPr>
              <a:t>} MyMsg;</a:t>
            </a:r>
          </a:p>
        </p:txBody>
      </p:sp>
    </p:spTree>
    <p:extLst>
      <p:ext uri="{BB962C8B-B14F-4D97-AF65-F5344CB8AC3E}">
        <p14:creationId xmlns:p14="http://schemas.microsoft.com/office/powerpoint/2010/main" val="150979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330" y="495360"/>
            <a:ext cx="3450166" cy="26780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079" y="495360"/>
            <a:ext cx="3406604" cy="26780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7584" y="95250"/>
            <a:ext cx="12041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5. RingIO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24685" y="4916442"/>
            <a:ext cx="3377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zh-CN" sz="1600">
                <a:latin typeface="华文楷体"/>
                <a:ea typeface="华文楷体"/>
                <a:cs typeface="华文楷体"/>
              </a:rPr>
              <a:t>RingIO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:基于数据流的循环缓冲区</a:t>
            </a:r>
            <a:endParaRPr lang="en-US" sz="16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3683" y="3254455"/>
            <a:ext cx="4410516" cy="166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81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257806"/>
            <a:ext cx="5448427" cy="54014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初始化 </a:t>
            </a:r>
            <a:r>
              <a:rPr lang="en-US" altLang="zh-CN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SysLink</a:t>
            </a:r>
          </a:p>
          <a:p>
            <a:pPr lvl="1"/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Courier New"/>
                <a:ea typeface="华文楷体"/>
                <a:cs typeface="Courier New"/>
              </a:rPr>
              <a:t>SysLink_setup();</a:t>
            </a:r>
          </a:p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latin typeface="华文楷体"/>
                <a:ea typeface="华文楷体"/>
                <a:cs typeface="华文楷体"/>
              </a:rPr>
              <a:t>建立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RingIO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实例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RingIOShm_Params  params;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RingIOShm_Params_init(&amp;params);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params.commonParams.name     = RING_BUF_NAME;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params.ctrlRegionId          = SHARE_REGION1;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params.dataRegionId          = SHARE_REGION1;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params.attrRegionId          = SHARE_REGION1;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params.attrSharedAddrSize    = ATTR_BUF_SIZE; 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params.dataSharedAddrSize    = DATA_BUF_SIZE; 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params.remoteProcId          = PROC_ID;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params.gateHandle            = NULL; /* used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default */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m_handle = RingIO_create(&amp;params);</a:t>
            </a:r>
          </a:p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latin typeface="华文楷体"/>
                <a:ea typeface="华文楷体"/>
                <a:cs typeface="华文楷体"/>
              </a:rPr>
              <a:t>打开操作（</a:t>
            </a:r>
            <a:r>
              <a:rPr lang="zh-CN" altLang="en-US" sz="11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读</a:t>
            </a:r>
            <a:r>
              <a:rPr lang="en-US" altLang="zh-CN" sz="11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/</a:t>
            </a:r>
            <a:r>
              <a:rPr lang="zh-CN" altLang="en-US" sz="11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写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）句柄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pt-BR" altLang="zh-CN" sz="800">
                <a:latin typeface="Courier New"/>
                <a:ea typeface="华文楷体"/>
                <a:cs typeface="Courier New"/>
              </a:rPr>
              <a:t>RingIO_openParams  params;</a:t>
            </a:r>
          </a:p>
          <a:p>
            <a:pPr lvl="1"/>
            <a:r>
              <a:rPr lang="pt-BR" altLang="zh-CN" sz="800">
                <a:latin typeface="Courier New"/>
                <a:ea typeface="华文楷体"/>
                <a:cs typeface="Courier New"/>
              </a:rPr>
              <a:t>params.</a:t>
            </a:r>
            <a:r>
              <a:rPr lang="pt-BR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openMode</a:t>
            </a:r>
            <a:r>
              <a:rPr lang="pt-BR" altLang="zh-CN" sz="800">
                <a:latin typeface="Courier New"/>
                <a:ea typeface="华文楷体"/>
                <a:cs typeface="Courier New"/>
              </a:rPr>
              <a:t> = </a:t>
            </a:r>
            <a:r>
              <a:rPr lang="pt-BR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RingIO_MODE_READER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or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pt-BR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RingIO_MODE_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WRITER</a:t>
            </a:r>
            <a:r>
              <a:rPr lang="pt-BR" altLang="zh-CN" sz="800">
                <a:latin typeface="Courier New"/>
                <a:ea typeface="华文楷体"/>
                <a:cs typeface="Courier New"/>
              </a:rPr>
              <a:t>;</a:t>
            </a:r>
          </a:p>
          <a:p>
            <a:pPr lvl="1"/>
            <a:r>
              <a:rPr lang="pt-BR" altLang="zh-CN" sz="800">
                <a:latin typeface="Courier New"/>
                <a:ea typeface="华文楷体"/>
                <a:cs typeface="Courier New"/>
              </a:rPr>
              <a:t>par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ams</a:t>
            </a:r>
            <a:r>
              <a:rPr lang="pt-BR" altLang="zh-CN" sz="800">
                <a:latin typeface="Courier New"/>
                <a:ea typeface="华文楷体"/>
                <a:cs typeface="Courier New"/>
              </a:rPr>
              <a:t>.flags = 0;</a:t>
            </a:r>
          </a:p>
          <a:p>
            <a:pPr lvl="1"/>
            <a:r>
              <a:rPr lang="ro-RO" altLang="zh-CN" sz="800">
                <a:latin typeface="Courier New"/>
                <a:ea typeface="华文楷体"/>
                <a:cs typeface="Courier New"/>
              </a:rPr>
              <a:t>RingIO_open (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name</a:t>
            </a:r>
            <a:r>
              <a:rPr lang="ro-RO" altLang="zh-CN" sz="800">
                <a:latin typeface="Courier New"/>
                <a:ea typeface="华文楷体"/>
                <a:cs typeface="Courier New"/>
              </a:rPr>
              <a:t>, &amp;params, NULL, &amp;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read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or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write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handle</a:t>
            </a:r>
            <a:r>
              <a:rPr lang="ro-RO" altLang="zh-CN" sz="800">
                <a:latin typeface="Courier New"/>
                <a:ea typeface="华文楷体"/>
                <a:cs typeface="Courier New"/>
              </a:rPr>
              <a:t>)</a:t>
            </a:r>
            <a:endParaRPr lang="en-US" altLang="zh-CN" sz="800">
              <a:latin typeface="Courier New"/>
              <a:ea typeface="华文楷体"/>
              <a:cs typeface="Courier New"/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latin typeface="华文楷体"/>
                <a:ea typeface="华文楷体"/>
                <a:cs typeface="华文楷体"/>
              </a:rPr>
              <a:t>写数据</a:t>
            </a:r>
            <a:r>
              <a:rPr lang="zh-CN" altLang="zh-CN" sz="1100">
                <a:latin typeface="华文楷体"/>
                <a:ea typeface="华文楷体"/>
                <a:cs typeface="华文楷体"/>
              </a:rPr>
              <a:t>（</a:t>
            </a:r>
            <a:r>
              <a:rPr lang="zh-CN" altLang="en-US" sz="11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只允许一个线程进行写操作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）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RingIO_acquire(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write_handle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, (RingIO_BufPtr*)buffer, &amp;size);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…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zh-CN" altLang="zh-CN" sz="800">
                <a:latin typeface="Courier New"/>
                <a:ea typeface="华文楷体"/>
                <a:cs typeface="Courier New"/>
              </a:rPr>
              <a:t>f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ill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data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to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buffer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RingIO_release(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write_handle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, size);</a:t>
            </a:r>
          </a:p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latin typeface="华文楷体"/>
                <a:ea typeface="华文楷体"/>
                <a:cs typeface="华文楷体"/>
              </a:rPr>
              <a:t>读数据（</a:t>
            </a:r>
            <a:r>
              <a:rPr lang="zh-CN" altLang="en-US" sz="11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只允许一个线程进行读操作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）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RingIO_acquire(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read_handle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, (RingIO_BufPtr*)buffer, &amp;size);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…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retrieve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zh-CN" altLang="zh-CN" sz="800">
                <a:latin typeface="Courier New"/>
                <a:ea typeface="华文楷体"/>
                <a:cs typeface="Courier New"/>
              </a:rPr>
              <a:t>d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ata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from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buffer</a:t>
            </a: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RingIO_release(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read_handle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, size);</a:t>
            </a:r>
          </a:p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latin typeface="华文楷体"/>
                <a:ea typeface="华文楷体"/>
                <a:cs typeface="华文楷体"/>
              </a:rPr>
              <a:t>设置属性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RingIO_setAttribute(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write_handle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,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type, param, needNotification);</a:t>
            </a:r>
          </a:p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latin typeface="华文楷体"/>
                <a:ea typeface="华文楷体"/>
                <a:cs typeface="华文楷体"/>
              </a:rPr>
              <a:t>获取属性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 marL="457200" lvl="2"/>
            <a:r>
              <a:rPr lang="en-US" altLang="zh-CN" sz="800">
                <a:latin typeface="Courier New"/>
                <a:ea typeface="华文楷体"/>
                <a:cs typeface="Courier New"/>
              </a:rPr>
              <a:t>RingIO_getAttribute(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read_handle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,</a:t>
            </a:r>
            <a:r>
              <a:rPr lang="zh-CN" altLang="en-US" sz="8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&amp;type, &amp;param);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latin typeface="华文楷体"/>
                <a:ea typeface="华文楷体"/>
                <a:cs typeface="华文楷体"/>
              </a:rPr>
              <a:t>丢弃数据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de-DE" altLang="zh-CN" sz="800">
                <a:latin typeface="Courier New"/>
                <a:ea typeface="华文楷体"/>
                <a:cs typeface="Courier New"/>
              </a:rPr>
              <a:t>RingIO_flush(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read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or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write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handle</a:t>
            </a:r>
            <a:r>
              <a:rPr lang="de-DE" altLang="zh-CN" sz="800">
                <a:latin typeface="Courier New"/>
                <a:ea typeface="华文楷体"/>
                <a:cs typeface="Courier New"/>
              </a:rPr>
              <a:t>, doHardFlush, &amp;type, &amp;param, &amp;bytesFlushed);</a:t>
            </a:r>
            <a:endParaRPr lang="en-US" altLang="zh-CN" sz="800">
              <a:latin typeface="Courier New"/>
              <a:ea typeface="华文楷体"/>
              <a:cs typeface="Courier New"/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latin typeface="华文楷体"/>
                <a:ea typeface="华文楷体"/>
                <a:cs typeface="华文楷体"/>
              </a:rPr>
              <a:t>关闭 操作（</a:t>
            </a:r>
            <a:r>
              <a:rPr lang="zh-CN" altLang="en-US" sz="11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读</a:t>
            </a:r>
            <a:r>
              <a:rPr lang="en-US" altLang="zh-CN" sz="11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/</a:t>
            </a:r>
            <a:r>
              <a:rPr lang="zh-CN" altLang="en-US" sz="11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写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）句柄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en-US" altLang="zh-CN" sz="800">
                <a:latin typeface="Courier New"/>
                <a:ea typeface="华文楷体"/>
                <a:cs typeface="Courier New"/>
              </a:rPr>
              <a:t>RingIO_close(&amp;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read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or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write</a:t>
            </a:r>
            <a:r>
              <a:rPr lang="zh-CN" altLang="en-US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800">
                <a:solidFill>
                  <a:srgbClr val="FF0000"/>
                </a:solidFill>
                <a:latin typeface="Courier New"/>
                <a:ea typeface="华文楷体"/>
                <a:cs typeface="Courier New"/>
              </a:rPr>
              <a:t>handle</a:t>
            </a:r>
            <a:r>
              <a:rPr lang="en-US" altLang="zh-CN" sz="800">
                <a:latin typeface="Courier New"/>
                <a:ea typeface="华文楷体"/>
                <a:cs typeface="Courier New"/>
              </a:rPr>
              <a:t>);</a:t>
            </a:r>
          </a:p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latin typeface="华文楷体"/>
                <a:ea typeface="华文楷体"/>
                <a:cs typeface="华文楷体"/>
              </a:rPr>
              <a:t>删除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RingIO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实例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 lvl="1"/>
            <a:r>
              <a:rPr lang="hu-HU" altLang="zh-CN" sz="800">
                <a:latin typeface="Courier New"/>
                <a:ea typeface="华文楷体"/>
                <a:cs typeface="Courier New"/>
              </a:rPr>
              <a:t>RingIO_delete(&amp;m_handle);</a:t>
            </a:r>
            <a:endParaRPr lang="en-US" altLang="zh-CN" sz="800">
              <a:latin typeface="Courier New"/>
              <a:ea typeface="华文楷体"/>
              <a:cs typeface="Courier New"/>
            </a:endParaRPr>
          </a:p>
          <a:p>
            <a:pPr marL="228600" indent="-228600">
              <a:buFont typeface="+mj-lt"/>
              <a:buAutoNum type="arabicPeriod"/>
            </a:pPr>
            <a:r>
              <a:rPr lang="zh-CN" altLang="en-US" sz="1100">
                <a:solidFill>
                  <a:srgbClr val="7F7F7F"/>
                </a:solidFill>
                <a:latin typeface="华文楷体"/>
                <a:ea typeface="华文楷体"/>
                <a:cs typeface="华文楷体"/>
              </a:rPr>
              <a:t>释放 </a:t>
            </a:r>
            <a:r>
              <a:rPr lang="en-US" altLang="zh-CN" sz="1100">
                <a:solidFill>
                  <a:srgbClr val="7F7F7F"/>
                </a:solidFill>
                <a:latin typeface="华文楷体"/>
                <a:ea typeface="华文楷体"/>
                <a:cs typeface="华文楷体"/>
              </a:rPr>
              <a:t>SysLink</a:t>
            </a:r>
          </a:p>
          <a:p>
            <a:pPr lvl="1"/>
            <a:r>
              <a:rPr lang="zh-CN" altLang="zh-CN" sz="800">
                <a:solidFill>
                  <a:srgbClr val="7F7F7F"/>
                </a:solidFill>
                <a:latin typeface="Courier New"/>
                <a:ea typeface="华文楷体"/>
                <a:cs typeface="Courier New"/>
              </a:rPr>
              <a:t>S</a:t>
            </a:r>
            <a:r>
              <a:rPr lang="en-US" altLang="zh-CN" sz="800">
                <a:solidFill>
                  <a:srgbClr val="7F7F7F"/>
                </a:solidFill>
                <a:latin typeface="Courier New"/>
                <a:ea typeface="华文楷体"/>
                <a:cs typeface="Courier New"/>
              </a:rPr>
              <a:t>ysLink_destroy();</a:t>
            </a:r>
            <a:endParaRPr lang="en-US" sz="800">
              <a:solidFill>
                <a:srgbClr val="7F7F7F"/>
              </a:solidFill>
              <a:latin typeface="Courier New"/>
              <a:ea typeface="华文楷体"/>
              <a:cs typeface="Courier New"/>
            </a:endParaRPr>
          </a:p>
        </p:txBody>
      </p:sp>
      <p:pic>
        <p:nvPicPr>
          <p:cNvPr id="5" name="Picture 4" descr="Screen Shot 2014-12-03 at 3.13.5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516" y="920749"/>
            <a:ext cx="4454317" cy="25294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" y="17362"/>
            <a:ext cx="4442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0.</a:t>
            </a:r>
            <a:r>
              <a:rPr lang="zh-CN" altLang="en-US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    </a:t>
            </a:r>
            <a:r>
              <a:rPr lang="en-US" altLang="zh-CN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heapMemParm.size</a:t>
            </a:r>
            <a:r>
              <a:rPr lang="zh-CN" altLang="en-US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=</a:t>
            </a:r>
            <a:r>
              <a:rPr lang="zh-CN" altLang="en-US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0x20000</a:t>
            </a:r>
            <a:r>
              <a:rPr lang="zh-CN" altLang="en-US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(</a:t>
            </a:r>
            <a:r>
              <a:rPr lang="zh-CN" altLang="en-US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在配置文件 </a:t>
            </a:r>
            <a:r>
              <a:rPr lang="en-US" altLang="zh-CN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xxx.cfg</a:t>
            </a:r>
            <a:r>
              <a:rPr lang="zh-CN" altLang="en-US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 增大默认堆大小</a:t>
            </a:r>
            <a:r>
              <a:rPr lang="en-US" altLang="zh-CN" sz="1100">
                <a:solidFill>
                  <a:schemeClr val="bg1">
                    <a:lumMod val="50000"/>
                  </a:schemeClr>
                </a:solidFill>
                <a:latin typeface="华文楷体"/>
                <a:ea typeface="华文楷体"/>
                <a:cs typeface="华文楷体"/>
              </a:rPr>
              <a:t>)</a:t>
            </a:r>
            <a:endParaRPr lang="en-US" sz="1100">
              <a:solidFill>
                <a:schemeClr val="bg1">
                  <a:lumMod val="50000"/>
                </a:schemeClr>
              </a:solidFill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58967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3331" y="305436"/>
            <a:ext cx="3637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6. MultiProc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 &amp; 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ProcMgr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 &amp; 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Cache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0252" y="1053711"/>
            <a:ext cx="7584415" cy="372845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 b="1">
                <a:latin typeface="Courier New"/>
                <a:cs typeface="Courier New"/>
              </a:rPr>
              <a:t>Host: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cs typeface="Courier New"/>
              </a:rPr>
              <a:t>// </a:t>
            </a:r>
            <a:r>
              <a:rPr lang="en-US" altLang="zh-CN" sz="1300">
                <a:latin typeface="Courier New"/>
                <a:cs typeface="Courier New"/>
              </a:rPr>
              <a:t>G</a:t>
            </a:r>
            <a:r>
              <a:rPr lang="en-US" sz="1300">
                <a:latin typeface="Courier New"/>
                <a:cs typeface="Courier New"/>
              </a:rPr>
              <a:t>et slave_buffer_addr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cs typeface="Courier New"/>
              </a:rPr>
              <a:t>...</a:t>
            </a:r>
            <a:br>
              <a:rPr lang="en-US" sz="1300">
                <a:latin typeface="Courier New"/>
                <a:cs typeface="Courier New"/>
              </a:rPr>
            </a:br>
            <a:r>
              <a:rPr lang="en-US" sz="1300">
                <a:latin typeface="Courier New"/>
                <a:cs typeface="Courier New"/>
              </a:rPr>
              <a:t>id = MultiProc_getId(process_name);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ea typeface="华文楷体"/>
                <a:cs typeface="Courier New"/>
              </a:rPr>
              <a:t>ProcMgr_open(&amp;procHandler, id);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ea typeface="华文楷体"/>
                <a:cs typeface="Courier New"/>
              </a:rPr>
              <a:t>ProcMgr_read(procHandler, slave_buffer_addr, &amp;size, local_buffer_addr);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ea typeface="华文楷体"/>
                <a:cs typeface="Courier New"/>
              </a:rPr>
              <a:t>ProcMgr_write(procHandler, slave_buffer_addr, &amp;size, local_buffer_addr);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ea typeface="华文楷体"/>
                <a:cs typeface="Courier New"/>
              </a:rPr>
              <a:t>ProcMgr_close(&amp;procHanler);</a:t>
            </a:r>
          </a:p>
          <a:p>
            <a:pPr>
              <a:lnSpc>
                <a:spcPct val="110000"/>
              </a:lnSpc>
            </a:pPr>
            <a:endParaRPr lang="en-US" sz="1400">
              <a:latin typeface="Courier New"/>
              <a:ea typeface="华文楷体"/>
              <a:cs typeface="Courier New"/>
            </a:endParaRPr>
          </a:p>
          <a:p>
            <a:pPr>
              <a:lnSpc>
                <a:spcPct val="110000"/>
              </a:lnSpc>
            </a:pPr>
            <a:r>
              <a:rPr lang="en-US" sz="1400" b="1">
                <a:latin typeface="Courier New"/>
                <a:ea typeface="华文楷体"/>
                <a:cs typeface="Courier New"/>
              </a:rPr>
              <a:t>Slave: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ea typeface="华文楷体"/>
                <a:cs typeface="Courier New"/>
              </a:rPr>
              <a:t> /* invalidate cache befor</a:t>
            </a:r>
            <a:r>
              <a:rPr lang="en-US" altLang="zh-CN" sz="1300">
                <a:latin typeface="Courier New"/>
                <a:ea typeface="华文楷体"/>
                <a:cs typeface="Courier New"/>
              </a:rPr>
              <a:t>e</a:t>
            </a:r>
            <a:r>
              <a:rPr lang="en-US" sz="1300">
                <a:latin typeface="Courier New"/>
                <a:ea typeface="华文楷体"/>
                <a:cs typeface="Courier New"/>
              </a:rPr>
              <a:t> filling shared_buffer_addr at firstime */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ea typeface="华文楷体"/>
                <a:cs typeface="Courier New"/>
              </a:rPr>
              <a:t>Cache_inv(shared_buffer_addr, size, Cache_Type_ALLD, TRUE);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ea typeface="华文楷体"/>
                <a:cs typeface="Courier New"/>
              </a:rPr>
              <a:t/>
            </a:r>
            <a:br>
              <a:rPr lang="en-US" sz="1300">
                <a:latin typeface="Courier New"/>
                <a:ea typeface="华文楷体"/>
                <a:cs typeface="Courier New"/>
              </a:rPr>
            </a:br>
            <a:r>
              <a:rPr lang="en-US" sz="1300">
                <a:latin typeface="Courier New"/>
                <a:ea typeface="华文楷体"/>
                <a:cs typeface="Courier New"/>
              </a:rPr>
              <a:t>// Fill shared_buffer_addr 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ea typeface="华文楷体"/>
                <a:cs typeface="Courier New"/>
              </a:rPr>
              <a:t>...</a:t>
            </a:r>
          </a:p>
          <a:p>
            <a:pPr>
              <a:lnSpc>
                <a:spcPct val="110000"/>
              </a:lnSpc>
            </a:pPr>
            <a:r>
              <a:rPr lang="en-US" sz="1300">
                <a:latin typeface="Courier New"/>
                <a:ea typeface="华文楷体"/>
                <a:cs typeface="Courier New"/>
              </a:rPr>
              <a:t>Cache_wbInv(shared_buffer_addr, size, Cache_Type_ALLD, TRUE);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2085" y="684379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对从处理器内存的读写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: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37283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331" y="0"/>
            <a:ext cx="1710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7. NameServer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83" y="723715"/>
            <a:ext cx="7281333" cy="486287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de-DE" sz="1000">
                <a:latin typeface="Courier New"/>
                <a:ea typeface="华文楷体"/>
                <a:cs typeface="Courier New"/>
              </a:rPr>
              <a:t>NameServer_Handle 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handle</a:t>
            </a:r>
            <a:r>
              <a:rPr lang="de-DE" sz="1000">
                <a:latin typeface="Courier New"/>
                <a:ea typeface="华文楷体"/>
                <a:cs typeface="Courier New"/>
              </a:rPr>
              <a:t>;</a:t>
            </a:r>
          </a:p>
          <a:p>
            <a:r>
              <a:rPr lang="pt-BR" sz="1000">
                <a:latin typeface="Courier New"/>
                <a:ea typeface="华文楷体"/>
                <a:cs typeface="Courier New"/>
              </a:rPr>
              <a:t>NameServer_Params params;</a:t>
            </a:r>
          </a:p>
          <a:p>
            <a:r>
              <a:rPr lang="de-DE" sz="1000">
                <a:latin typeface="Courier New"/>
                <a:ea typeface="华文楷体"/>
                <a:cs typeface="Courier New"/>
              </a:rPr>
              <a:t>NameServer_Params_init(&amp;params);</a:t>
            </a:r>
          </a:p>
          <a:p>
            <a:r>
              <a:rPr lang="de-DE" sz="1000">
                <a:latin typeface="Courier New"/>
                <a:ea typeface="华文楷体"/>
                <a:cs typeface="Courier New"/>
              </a:rPr>
              <a:t>params.tableHeap = HeapStd_Handle_upCast(myHeap);</a:t>
            </a:r>
          </a:p>
          <a:p>
            <a:r>
              <a:rPr lang="en-US" sz="1000">
                <a:latin typeface="Courier New"/>
                <a:ea typeface="华文楷体"/>
                <a:cs typeface="Courier New"/>
              </a:rPr>
              <a:t>params.maxRuntimeEntries = 10;</a:t>
            </a:r>
          </a:p>
          <a:p>
            <a:r>
              <a:rPr lang="en-US" altLang="zh-CN" sz="1000">
                <a:latin typeface="Courier New"/>
                <a:ea typeface="华文楷体"/>
                <a:cs typeface="Courier New"/>
              </a:rPr>
              <a:t>handle</a:t>
            </a:r>
            <a:r>
              <a:rPr lang="en-US" sz="1000">
                <a:latin typeface="Courier New"/>
                <a:ea typeface="华文楷体"/>
                <a:cs typeface="Courier New"/>
              </a:rPr>
              <a:t>= NameServer_create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(“table_name”</a:t>
            </a:r>
            <a:r>
              <a:rPr lang="en-US" sz="1000">
                <a:latin typeface="Courier New"/>
                <a:ea typeface="华文楷体"/>
                <a:cs typeface="Courier New"/>
              </a:rPr>
              <a:t>, &amp;params);</a:t>
            </a:r>
          </a:p>
          <a:p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or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sz="1000">
                <a:latin typeface="Courier New"/>
                <a:ea typeface="华文楷体"/>
                <a:cs typeface="Courier New"/>
              </a:rPr>
              <a:t>NameServer_getHandle (name)</a:t>
            </a:r>
          </a:p>
          <a:p>
            <a:endParaRPr lang="en-US" sz="1000">
              <a:latin typeface="Courier New"/>
              <a:ea typeface="华文楷体"/>
              <a:cs typeface="Courier New"/>
            </a:endParaRPr>
          </a:p>
          <a:p>
            <a:r>
              <a:rPr lang="zh-CN" altLang="en-US" sz="1000">
                <a:latin typeface="Courier New"/>
                <a:ea typeface="华文楷体"/>
                <a:cs typeface="Courier New"/>
              </a:rPr>
              <a:t>/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存储数据</a:t>
            </a:r>
            <a:endParaRPr lang="en-US" sz="1000">
              <a:latin typeface="Courier New"/>
              <a:ea typeface="华文楷体"/>
              <a:cs typeface="Courier New"/>
            </a:endParaRPr>
          </a:p>
          <a:p>
            <a:r>
              <a:rPr lang="en-US" altLang="zh-CN" sz="10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sz="1000">
                <a:latin typeface="Courier New"/>
                <a:ea typeface="华文楷体"/>
                <a:cs typeface="Courier New"/>
              </a:rPr>
              <a:t>NameServer_add (handle, name, buf, len)</a:t>
            </a:r>
          </a:p>
          <a:p>
            <a:r>
              <a:rPr lang="en-US" altLang="zh-CN" sz="10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sz="1000">
                <a:latin typeface="Courier New"/>
                <a:ea typeface="华文楷体"/>
                <a:cs typeface="Courier New"/>
              </a:rPr>
              <a:t>NameServer_addUInt32 (handle, name, value)</a:t>
            </a:r>
          </a:p>
          <a:p>
            <a:r>
              <a:rPr lang="de-DE" sz="1000">
                <a:latin typeface="Courier New"/>
                <a:cs typeface="Courier New"/>
              </a:rPr>
              <a:t>key = NameServer_addUInt32(</a:t>
            </a:r>
            <a:r>
              <a:rPr lang="en-US" altLang="zh-CN" sz="1000">
                <a:latin typeface="Courier New"/>
                <a:cs typeface="Courier New"/>
              </a:rPr>
              <a:t>handle</a:t>
            </a:r>
            <a:r>
              <a:rPr lang="de-DE" sz="1000">
                <a:latin typeface="Courier New"/>
                <a:cs typeface="Courier New"/>
              </a:rPr>
              <a:t>, "</a:t>
            </a:r>
            <a:r>
              <a:rPr lang="en-US" sz="1000">
                <a:latin typeface="Courier New"/>
                <a:ea typeface="华文楷体"/>
                <a:cs typeface="Courier New"/>
              </a:rPr>
              <a:t>foo</a:t>
            </a:r>
            <a:r>
              <a:rPr lang="de-DE" sz="1000">
                <a:latin typeface="Courier New"/>
                <a:cs typeface="Courier New"/>
              </a:rPr>
              <a:t>", 5);</a:t>
            </a:r>
          </a:p>
          <a:p>
            <a:endParaRPr lang="en-US" sz="1000">
              <a:latin typeface="Courier New"/>
              <a:ea typeface="华文楷体"/>
              <a:cs typeface="Courier New"/>
            </a:endParaRPr>
          </a:p>
          <a:p>
            <a:r>
              <a:rPr lang="zh-CN" altLang="en-US" sz="1000">
                <a:latin typeface="Courier New"/>
                <a:ea typeface="华文楷体"/>
                <a:cs typeface="Courier New"/>
              </a:rPr>
              <a:t>/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获取数据</a:t>
            </a:r>
            <a:endParaRPr lang="en-US" sz="1000">
              <a:latin typeface="Courier New"/>
              <a:ea typeface="华文楷体"/>
              <a:cs typeface="Courier New"/>
            </a:endParaRPr>
          </a:p>
          <a:p>
            <a:r>
              <a:rPr lang="en-US" altLang="zh-CN" sz="10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sz="1000">
                <a:latin typeface="Courier New"/>
                <a:ea typeface="华文楷体"/>
                <a:cs typeface="Courier New"/>
              </a:rPr>
              <a:t>NameServer_get (handle, name, buf, &amp;len, &amp;procIds)</a:t>
            </a:r>
          </a:p>
          <a:p>
            <a:r>
              <a:rPr lang="en-US" altLang="zh-CN" sz="10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sz="1000">
                <a:latin typeface="Courier New"/>
                <a:ea typeface="华文楷体"/>
                <a:cs typeface="Courier New"/>
              </a:rPr>
              <a:t>NameServer_getUInt32 (handle, name, buf, 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&amp;</a:t>
            </a:r>
            <a:r>
              <a:rPr lang="en-US" sz="1000">
                <a:latin typeface="Courier New"/>
                <a:ea typeface="华文楷体"/>
                <a:cs typeface="Courier New"/>
              </a:rPr>
              <a:t>procId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s</a:t>
            </a:r>
            <a:r>
              <a:rPr lang="en-US" sz="1000">
                <a:latin typeface="Courier New"/>
                <a:ea typeface="华文楷体"/>
                <a:cs typeface="Courier New"/>
              </a:rPr>
              <a:t>)</a:t>
            </a:r>
            <a:br>
              <a:rPr lang="en-US" sz="1000">
                <a:latin typeface="Courier New"/>
                <a:ea typeface="华文楷体"/>
                <a:cs typeface="Courier New"/>
              </a:rPr>
            </a:br>
            <a:r>
              <a:rPr lang="zh-CN" altLang="en-US" sz="1000">
                <a:latin typeface="Courier New"/>
                <a:ea typeface="华文楷体"/>
                <a:cs typeface="Courier New"/>
              </a:rPr>
              <a:t>/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sz="1000">
                <a:latin typeface="Courier New"/>
                <a:ea typeface="华文楷体"/>
                <a:cs typeface="Courier New"/>
              </a:rPr>
              <a:t>NameServer_getLocal (handle, name, buf, &amp;len)</a:t>
            </a:r>
          </a:p>
          <a:p>
            <a:r>
              <a:rPr lang="en-US" altLang="zh-CN" sz="10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sz="1000">
                <a:latin typeface="Courier New"/>
                <a:ea typeface="华文楷体"/>
                <a:cs typeface="Courier New"/>
              </a:rPr>
              <a:t>NameServer_getLocalUInt32 (handle, name, buf)</a:t>
            </a:r>
            <a:br>
              <a:rPr lang="en-US" sz="1000">
                <a:latin typeface="Courier New"/>
                <a:ea typeface="华文楷体"/>
                <a:cs typeface="Courier New"/>
              </a:rPr>
            </a:br>
            <a:r>
              <a:rPr lang="en-US" sz="1000">
                <a:latin typeface="Courier New"/>
                <a:ea typeface="华文楷体"/>
                <a:cs typeface="Courier New"/>
              </a:rPr>
              <a:t>UInt16 queryList[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2</a:t>
            </a:r>
            <a:r>
              <a:rPr lang="en-US" sz="1000">
                <a:latin typeface="Courier New"/>
                <a:ea typeface="华文楷体"/>
                <a:cs typeface="Courier New"/>
              </a:rPr>
              <a:t>] = {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1</a:t>
            </a:r>
            <a:r>
              <a:rPr lang="en-US" sz="1000">
                <a:latin typeface="Courier New"/>
                <a:ea typeface="华文楷体"/>
                <a:cs typeface="Courier New"/>
              </a:rPr>
              <a:t>, MultiProc_INVALIDID};</a:t>
            </a:r>
          </a:p>
          <a:p>
            <a:r>
              <a:rPr lang="en-US" sz="1000">
                <a:latin typeface="Courier New"/>
                <a:ea typeface="华文楷体"/>
                <a:cs typeface="Courier New"/>
              </a:rPr>
              <a:t>count = NameServer_get(handle, "foo", &amp;value, &amp;len, queryList);</a:t>
            </a:r>
          </a:p>
          <a:p>
            <a:endParaRPr lang="en-US" sz="1000">
              <a:latin typeface="Courier New"/>
              <a:ea typeface="华文楷体"/>
              <a:cs typeface="Courier New"/>
            </a:endParaRPr>
          </a:p>
          <a:p>
            <a:r>
              <a:rPr lang="en-US" sz="1000">
                <a:latin typeface="Courier New"/>
                <a:ea typeface="华文楷体"/>
                <a:cs typeface="Courier New"/>
              </a:rPr>
              <a:t>UInt16 queryList[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2</a:t>
            </a:r>
            <a:r>
              <a:rPr lang="en-US" sz="1000">
                <a:latin typeface="Courier New"/>
                <a:ea typeface="华文楷体"/>
                <a:cs typeface="Courier New"/>
              </a:rPr>
              <a:t>] = {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1</a:t>
            </a:r>
            <a:r>
              <a:rPr lang="en-US" sz="1000">
                <a:latin typeface="Courier New"/>
                <a:ea typeface="华文楷体"/>
                <a:cs typeface="Courier New"/>
              </a:rPr>
              <a:t>, MultiProc_INVALIDID};</a:t>
            </a:r>
          </a:p>
          <a:p>
            <a:r>
              <a:rPr lang="en-US" sz="1000">
                <a:latin typeface="Courier New"/>
                <a:ea typeface="华文楷体"/>
                <a:cs typeface="Courier New"/>
              </a:rPr>
              <a:t>count = NameServer_getUInt32(handle, "foo", &amp;value, queryList);</a:t>
            </a:r>
          </a:p>
          <a:p>
            <a:endParaRPr lang="en-US" sz="1000">
              <a:latin typeface="Courier New"/>
              <a:ea typeface="华文楷体"/>
              <a:cs typeface="Courier New"/>
            </a:endParaRPr>
          </a:p>
          <a:p>
            <a:r>
              <a:rPr lang="en-US" altLang="zh-CN" sz="10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移除数据</a:t>
            </a:r>
            <a:endParaRPr lang="en-US" sz="1000">
              <a:latin typeface="Courier New"/>
              <a:ea typeface="华文楷体"/>
              <a:cs typeface="Courier New"/>
            </a:endParaRPr>
          </a:p>
          <a:p>
            <a:r>
              <a:rPr lang="en-US" altLang="zh-CN" sz="10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sz="1000">
                <a:latin typeface="Courier New"/>
                <a:ea typeface="华文楷体"/>
                <a:cs typeface="Courier New"/>
              </a:rPr>
              <a:t>NameServer_remove (handle, name)</a:t>
            </a:r>
          </a:p>
          <a:p>
            <a:r>
              <a:rPr lang="en-US" altLang="zh-CN" sz="1000">
                <a:latin typeface="Courier New"/>
                <a:ea typeface="华文楷体"/>
                <a:cs typeface="Courier New"/>
              </a:rPr>
              <a:t>//</a:t>
            </a:r>
            <a:r>
              <a:rPr lang="zh-CN" altLang="en-US" sz="1000">
                <a:latin typeface="Courier New"/>
                <a:ea typeface="华文楷体"/>
                <a:cs typeface="Courier New"/>
              </a:rPr>
              <a:t> </a:t>
            </a:r>
            <a:r>
              <a:rPr lang="en-US" sz="1000">
                <a:latin typeface="Courier New"/>
                <a:ea typeface="华文楷体"/>
                <a:cs typeface="Courier New"/>
              </a:rPr>
              <a:t>NameServer_removeEntry (handle, entry)</a:t>
            </a:r>
          </a:p>
          <a:p>
            <a:r>
              <a:rPr lang="en-US" sz="1000">
                <a:latin typeface="Courier New"/>
                <a:cs typeface="Courier New"/>
              </a:rPr>
              <a:t>NameServer_removeEntry(</a:t>
            </a:r>
            <a:r>
              <a:rPr lang="en-US" altLang="zh-CN" sz="1000">
                <a:latin typeface="Courier New"/>
                <a:cs typeface="Courier New"/>
              </a:rPr>
              <a:t>handle</a:t>
            </a:r>
            <a:r>
              <a:rPr lang="en-US" sz="1000">
                <a:latin typeface="Courier New"/>
                <a:cs typeface="Courier New"/>
              </a:rPr>
              <a:t>, key);</a:t>
            </a:r>
          </a:p>
          <a:p>
            <a:r>
              <a:rPr lang="de-DE" sz="1000">
                <a:latin typeface="Courier New"/>
                <a:cs typeface="Courier New"/>
              </a:rPr>
              <a:t>NameServer_remove(</a:t>
            </a:r>
            <a:r>
              <a:rPr lang="en-US" altLang="zh-CN" sz="1000">
                <a:latin typeface="Courier New"/>
                <a:cs typeface="Courier New"/>
              </a:rPr>
              <a:t>handle</a:t>
            </a:r>
            <a:r>
              <a:rPr lang="de-DE" sz="1000">
                <a:latin typeface="Courier New"/>
                <a:cs typeface="Courier New"/>
              </a:rPr>
              <a:t>, "</a:t>
            </a:r>
            <a:r>
              <a:rPr lang="en-US" sz="1000">
                <a:latin typeface="Courier New"/>
                <a:ea typeface="华文楷体"/>
                <a:cs typeface="Courier New"/>
              </a:rPr>
              <a:t>foo</a:t>
            </a:r>
            <a:r>
              <a:rPr lang="de-DE" sz="1000">
                <a:latin typeface="Courier New"/>
                <a:cs typeface="Courier New"/>
              </a:rPr>
              <a:t>");</a:t>
            </a:r>
          </a:p>
          <a:p>
            <a:endParaRPr lang="de-DE" sz="1000">
              <a:latin typeface="Courier New"/>
              <a:cs typeface="Courier New"/>
            </a:endParaRPr>
          </a:p>
          <a:p>
            <a:r>
              <a:rPr lang="en-US" sz="1000">
                <a:latin typeface="Courier New"/>
                <a:ea typeface="华文楷体"/>
                <a:cs typeface="Courier New"/>
              </a:rPr>
              <a:t>NameServer_delete (&amp;handle)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9665" y="348932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基于键值对的数据共享：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371195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664" y="39734"/>
            <a:ext cx="16458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8. List &amp; Gate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3451" y="739133"/>
            <a:ext cx="7397466" cy="486287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Courier New"/>
                <a:cs typeface="Courier New"/>
              </a:rPr>
              <a:t>/* This structure can be added to a List because the first</a:t>
            </a:r>
          </a:p>
          <a:p>
            <a:r>
              <a:rPr lang="en-US" sz="1000">
                <a:latin typeface="Courier New"/>
                <a:cs typeface="Courier New"/>
              </a:rPr>
              <a:t>* field is a List_Elem. Declared globally. */</a:t>
            </a:r>
          </a:p>
          <a:p>
            <a:r>
              <a:rPr lang="en-US" sz="1000">
                <a:latin typeface="Courier New"/>
                <a:cs typeface="Courier New"/>
              </a:rPr>
              <a:t>typedef struct Rec {</a:t>
            </a:r>
          </a:p>
          <a:p>
            <a:r>
              <a:rPr lang="is-IS" sz="1000">
                <a:latin typeface="Courier New"/>
                <a:cs typeface="Courier New"/>
              </a:rPr>
              <a:t>List_Elem elem;</a:t>
            </a:r>
          </a:p>
          <a:p>
            <a:r>
              <a:rPr lang="nl-NL" sz="1000">
                <a:latin typeface="Courier New"/>
                <a:cs typeface="Courier New"/>
              </a:rPr>
              <a:t>Int data;</a:t>
            </a:r>
          </a:p>
          <a:p>
            <a:r>
              <a:rPr lang="en-US" sz="1000">
                <a:latin typeface="Courier New"/>
                <a:cs typeface="Courier New"/>
              </a:rPr>
              <a:t>} Rec;</a:t>
            </a:r>
          </a:p>
          <a:p>
            <a:r>
              <a:rPr lang="en-US" sz="1000">
                <a:latin typeface="Courier New"/>
                <a:cs typeface="Courier New"/>
              </a:rPr>
              <a:t/>
            </a:r>
            <a:br>
              <a:rPr lang="en-US" sz="1000">
                <a:latin typeface="Courier New"/>
                <a:cs typeface="Courier New"/>
              </a:rPr>
            </a:br>
            <a:r>
              <a:rPr lang="en-US" sz="1000">
                <a:latin typeface="Courier New"/>
                <a:cs typeface="Courier New"/>
              </a:rPr>
              <a:t>List_Handle myList; /* in main() */</a:t>
            </a:r>
          </a:p>
          <a:p>
            <a:r>
              <a:rPr lang="fr-FR" sz="1000">
                <a:latin typeface="Courier New"/>
                <a:cs typeface="Courier New"/>
              </a:rPr>
              <a:t>Rec r1, r2;</a:t>
            </a:r>
          </a:p>
          <a:p>
            <a:r>
              <a:rPr lang="en-US" sz="1000">
                <a:latin typeface="Courier New"/>
                <a:cs typeface="Courier New"/>
              </a:rPr>
              <a:t>Rec* rp;</a:t>
            </a:r>
          </a:p>
          <a:p>
            <a:r>
              <a:rPr lang="is-IS" sz="1000">
                <a:latin typeface="Courier New"/>
                <a:cs typeface="Courier New"/>
              </a:rPr>
              <a:t>r1.data = 100;</a:t>
            </a:r>
          </a:p>
          <a:p>
            <a:r>
              <a:rPr lang="is-IS" sz="1000">
                <a:latin typeface="Courier New"/>
                <a:cs typeface="Courier New"/>
              </a:rPr>
              <a:t>r2.data = 200;</a:t>
            </a:r>
          </a:p>
          <a:p>
            <a:r>
              <a:rPr lang="en-US" sz="1000">
                <a:latin typeface="Courier New"/>
                <a:cs typeface="Courier New"/>
              </a:rPr>
              <a:t>/* No parameters are needed to create a List. */</a:t>
            </a:r>
          </a:p>
          <a:p>
            <a:r>
              <a:rPr lang="en-US" sz="1000">
                <a:latin typeface="Courier New"/>
                <a:cs typeface="Courier New"/>
              </a:rPr>
              <a:t>myList = List_create(NULL, NULL);</a:t>
            </a:r>
          </a:p>
          <a:p>
            <a:r>
              <a:rPr lang="en-US" sz="1000">
                <a:latin typeface="Courier New"/>
                <a:cs typeface="Courier New"/>
              </a:rPr>
              <a:t>/* Add r1 and r2 to the back of myList. */</a:t>
            </a:r>
          </a:p>
          <a:p>
            <a:r>
              <a:rPr lang="en-US" sz="1000">
                <a:latin typeface="Courier New"/>
                <a:cs typeface="Courier New"/>
              </a:rPr>
              <a:t>List_put(myList, &amp;(r1.elem));</a:t>
            </a:r>
          </a:p>
          <a:p>
            <a:r>
              <a:rPr lang="en-US" sz="1000">
                <a:latin typeface="Courier New"/>
                <a:cs typeface="Courier New"/>
              </a:rPr>
              <a:t>List_put(myList, &amp;(r2.elem));</a:t>
            </a:r>
          </a:p>
          <a:p>
            <a:r>
              <a:rPr lang="en-US" sz="1000">
                <a:latin typeface="Courier New"/>
                <a:cs typeface="Courier New"/>
              </a:rPr>
              <a:t>/* get the records and print their data */</a:t>
            </a:r>
          </a:p>
          <a:p>
            <a:r>
              <a:rPr lang="en-US" sz="1000">
                <a:latin typeface="Courier New"/>
                <a:cs typeface="Courier New"/>
              </a:rPr>
              <a:t>while ((rp = List_get(myList)) != NULL) {</a:t>
            </a:r>
          </a:p>
          <a:p>
            <a:pPr lvl="1"/>
            <a:r>
              <a:rPr lang="ro-RO" sz="1000">
                <a:latin typeface="Courier New"/>
                <a:cs typeface="Courier New"/>
              </a:rPr>
              <a:t>System_printf("rec: %d\n", rp-&gt;data);</a:t>
            </a:r>
          </a:p>
          <a:p>
            <a:r>
              <a:rPr lang="en-US" sz="1000">
                <a:latin typeface="Courier New"/>
                <a:cs typeface="Courier New"/>
              </a:rPr>
              <a:t>}</a:t>
            </a:r>
          </a:p>
          <a:p>
            <a:endParaRPr lang="en-US" sz="1000">
              <a:latin typeface="Courier New"/>
              <a:cs typeface="Courier New"/>
            </a:endParaRPr>
          </a:p>
          <a:p>
            <a:r>
              <a:rPr lang="en-US" altLang="zh-CN" sz="1000">
                <a:latin typeface="Courier New"/>
                <a:cs typeface="Courier New"/>
              </a:rPr>
              <a:t>--------------------------------------------------------------</a:t>
            </a:r>
            <a:r>
              <a:rPr lang="en-US" sz="1000">
                <a:latin typeface="Courier New"/>
                <a:cs typeface="Courier New"/>
              </a:rPr>
              <a:t/>
            </a:r>
            <a:br>
              <a:rPr lang="en-US" sz="1000">
                <a:latin typeface="Courier New"/>
                <a:cs typeface="Courier New"/>
              </a:rPr>
            </a:br>
            <a:endParaRPr lang="en-US" sz="1000">
              <a:latin typeface="Courier New"/>
              <a:cs typeface="Courier New"/>
            </a:endParaRPr>
          </a:p>
          <a:p>
            <a:r>
              <a:rPr lang="en-US" sz="1000">
                <a:latin typeface="Courier New"/>
                <a:cs typeface="Courier New"/>
              </a:rPr>
              <a:t>/* Begin protection against modification of the List */</a:t>
            </a:r>
          </a:p>
          <a:p>
            <a:r>
              <a:rPr lang="en-US" sz="1000">
                <a:latin typeface="Courier New"/>
                <a:cs typeface="Courier New"/>
              </a:rPr>
              <a:t>key = Gate_enterSystem();</a:t>
            </a:r>
          </a:p>
          <a:p>
            <a:r>
              <a:rPr lang="en-US" sz="1000">
                <a:latin typeface="Courier New"/>
                <a:cs typeface="Courier New"/>
              </a:rPr>
              <a:t>while ((elem = List_next(myList, elem)) != NULL) {</a:t>
            </a:r>
          </a:p>
          <a:p>
            <a:pPr lvl="1"/>
            <a:r>
              <a:rPr lang="ro-RO" sz="1000">
                <a:latin typeface="Courier New"/>
                <a:cs typeface="Courier New"/>
              </a:rPr>
              <a:t>System_printf("rec: %d\n", rp-&gt;data);</a:t>
            </a:r>
          </a:p>
          <a:p>
            <a:r>
              <a:rPr lang="en-US" sz="1000">
                <a:latin typeface="Courier New"/>
                <a:cs typeface="Courier New"/>
              </a:rPr>
              <a:t>}</a:t>
            </a:r>
          </a:p>
          <a:p>
            <a:r>
              <a:rPr lang="en-US" sz="1000">
                <a:latin typeface="Courier New"/>
                <a:cs typeface="Courier New"/>
              </a:rPr>
              <a:t>/* End protection against modification of the List */</a:t>
            </a:r>
          </a:p>
          <a:p>
            <a:r>
              <a:rPr lang="en-US" sz="1000">
                <a:latin typeface="Courier New"/>
                <a:cs typeface="Courier New"/>
              </a:rPr>
              <a:t>Gate_leaveSystem(key);</a:t>
            </a:r>
            <a:endParaRPr lang="de-DE" sz="1000">
              <a:latin typeface="Courier New"/>
              <a:cs typeface="Courier New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98" y="331794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线程安全的双向链表操作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5352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8672" y="146886"/>
            <a:ext cx="58692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q"/>
            </a:pPr>
            <a:r>
              <a:rPr lang="en-US" altLang="zh-CN" sz="40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4000">
                <a:latin typeface="华文楷体"/>
                <a:ea typeface="华文楷体"/>
                <a:cs typeface="华文楷体"/>
              </a:rPr>
              <a:t> 组件</a:t>
            </a:r>
            <a:endParaRPr lang="zh-TW" altLang="en-US" sz="4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5999" y="766779"/>
            <a:ext cx="6910918" cy="455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altLang="zh-CN" sz="28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组件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altLang="zh-CN" sz="28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/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IPC 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通信代码流程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zh-CN" altLang="zh-CN" sz="2800">
                <a:latin typeface="华文楷体"/>
                <a:ea typeface="华文楷体"/>
                <a:cs typeface="华文楷体"/>
              </a:rPr>
              <a:t>S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ysLink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/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IPC 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组件的使用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lnSpc>
                <a:spcPct val="110000"/>
              </a:lnSpc>
              <a:buFont typeface="+mj-lt"/>
              <a:buAutoNum type="arabicPeriod"/>
            </a:pPr>
            <a:r>
              <a:rPr lang="is-IS" sz="2000">
                <a:latin typeface="华文楷体"/>
                <a:ea typeface="华文楷体"/>
                <a:cs typeface="华文楷体"/>
              </a:rPr>
              <a:t>Notify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2000">
                <a:latin typeface="华文楷体"/>
                <a:ea typeface="华文楷体"/>
                <a:cs typeface="华文楷体"/>
              </a:rPr>
              <a:t>ListMP、GateMP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2000">
                <a:latin typeface="华文楷体"/>
                <a:ea typeface="华文楷体"/>
                <a:cs typeface="华文楷体"/>
              </a:rPr>
              <a:t>Heap*MP、Memory、ShareRegion 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rabicPeriod"/>
            </a:pPr>
            <a:r>
              <a:rPr lang="fi-FI" sz="2000">
                <a:latin typeface="华文楷体"/>
                <a:ea typeface="华文楷体"/>
                <a:cs typeface="华文楷体"/>
              </a:rPr>
              <a:t>MessageQ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2000">
                <a:latin typeface="华文楷体"/>
                <a:ea typeface="华文楷体"/>
                <a:cs typeface="华文楷体"/>
              </a:rPr>
              <a:t>RingIO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rabicPeriod"/>
            </a:pPr>
            <a:r>
              <a:rPr lang="de-DE" sz="2000">
                <a:latin typeface="华文楷体"/>
                <a:ea typeface="华文楷体"/>
                <a:cs typeface="华文楷体"/>
              </a:rPr>
              <a:t>MultiProc &amp; ProcMgr &amp; Cache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 </a:t>
            </a:r>
            <a:endParaRPr lang="de-DE" sz="2000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lnSpc>
                <a:spcPct val="110000"/>
              </a:lnSpc>
              <a:buFont typeface="+mj-lt"/>
              <a:buAutoNum type="arabicPeriod"/>
            </a:pPr>
            <a:r>
              <a:rPr lang="de-DE" sz="2000">
                <a:latin typeface="华文楷体"/>
                <a:ea typeface="华文楷体"/>
                <a:cs typeface="华文楷体"/>
              </a:rPr>
              <a:t>NameServer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rabicPeriod"/>
            </a:pPr>
            <a:r>
              <a:rPr lang="en-US" altLang="zh-CN" sz="2000">
                <a:latin typeface="华文楷体"/>
                <a:ea typeface="华文楷体"/>
                <a:cs typeface="华文楷体"/>
              </a:rPr>
              <a:t>List</a:t>
            </a:r>
            <a:r>
              <a:rPr lang="en-US" altLang="en-US" sz="2000">
                <a:latin typeface="华文楷体"/>
                <a:ea typeface="华文楷体"/>
                <a:cs typeface="华文楷体"/>
              </a:rPr>
              <a:t> &amp; Gate</a:t>
            </a:r>
          </a:p>
          <a:p>
            <a:pPr marL="800100" lvl="1" indent="-342900">
              <a:lnSpc>
                <a:spcPct val="110000"/>
              </a:lnSpc>
              <a:buFont typeface="+mj-lt"/>
              <a:buAutoNum type="arabicPeriod"/>
            </a:pPr>
            <a:r>
              <a:rPr lang="en-US" altLang="en-US" sz="2000">
                <a:latin typeface="华文楷体"/>
                <a:ea typeface="华文楷体"/>
                <a:cs typeface="华文楷体"/>
              </a:rPr>
              <a:t>关于组件配置</a:t>
            </a:r>
          </a:p>
        </p:txBody>
      </p:sp>
    </p:spTree>
    <p:extLst>
      <p:ext uri="{BB962C8B-B14F-4D97-AF65-F5344CB8AC3E}">
        <p14:creationId xmlns:p14="http://schemas.microsoft.com/office/powerpoint/2010/main" val="205725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414" y="410654"/>
            <a:ext cx="1964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9. 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关于组件配置</a:t>
            </a:r>
            <a:endParaRPr lang="en-US" altLang="zh-CN" sz="20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0989" y="904030"/>
            <a:ext cx="8315097" cy="4001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华文楷体"/>
                <a:ea typeface="华文楷体"/>
                <a:cs typeface="华文楷体"/>
              </a:rPr>
              <a:t>1、配置文件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600">
                <a:latin typeface="华文楷体"/>
                <a:ea typeface="华文楷体"/>
                <a:cs typeface="华文楷体"/>
              </a:rPr>
              <a:t>xxx.bld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、</a:t>
            </a:r>
            <a:r>
              <a:rPr lang="en-US" sz="1600">
                <a:latin typeface="华文楷体"/>
                <a:ea typeface="华文楷体"/>
                <a:cs typeface="华文楷体"/>
              </a:rPr>
              <a:t>xxx.cfg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简析</a:t>
            </a:r>
            <a:endParaRPr lang="en-US" sz="1600">
              <a:latin typeface="华文楷体"/>
              <a:ea typeface="华文楷体"/>
              <a:cs typeface="华文楷体"/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zh-CN" sz="1400">
                <a:latin typeface="Courier New"/>
                <a:ea typeface="华文楷体"/>
                <a:cs typeface="Courier New"/>
              </a:rPr>
              <a:t>ad7606/shared/config.bld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zh-CN" sz="1400">
                <a:latin typeface="Courier New"/>
                <a:ea typeface="华文楷体"/>
                <a:cs typeface="Courier New"/>
              </a:rPr>
              <a:t>ad7606/dsp/dsp.cfg</a:t>
            </a:r>
          </a:p>
          <a:p>
            <a:endParaRPr lang="en-US" altLang="zh-CN" sz="1400">
              <a:latin typeface="华文楷体"/>
              <a:ea typeface="华文楷体"/>
              <a:cs typeface="华文楷体"/>
            </a:endParaRPr>
          </a:p>
          <a:p>
            <a:r>
              <a:rPr lang="zh-CN" altLang="zh-CN" sz="1600">
                <a:latin typeface="华文楷体"/>
                <a:ea typeface="华文楷体"/>
                <a:cs typeface="华文楷体"/>
              </a:rPr>
              <a:t>2、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模块配置示例（</a:t>
            </a:r>
            <a:r>
              <a:rPr lang="en-US" altLang="zh-CN" sz="16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RTOS</a:t>
            </a:r>
            <a:r>
              <a:rPr lang="zh-CN" altLang="en-US" sz="16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 与 </a:t>
            </a:r>
            <a:r>
              <a:rPr lang="en-US" altLang="zh-CN" sz="16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HLOS</a:t>
            </a:r>
            <a:r>
              <a:rPr lang="zh-CN" altLang="en-US" sz="16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 配置需一致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）</a:t>
            </a:r>
            <a:endParaRPr lang="en-US" altLang="zh-CN" sz="1600">
              <a:latin typeface="华文楷体"/>
              <a:ea typeface="华文楷体"/>
              <a:cs typeface="华文楷体"/>
            </a:endParaRPr>
          </a:p>
          <a:p>
            <a:pPr marL="742950" lvl="1" indent="-285750">
              <a:buFont typeface="Arial"/>
              <a:buChar char="•"/>
            </a:pPr>
            <a:r>
              <a:rPr lang="zh-CN" altLang="zh-CN" sz="1400">
                <a:latin typeface="华文楷体"/>
                <a:ea typeface="华文楷体"/>
                <a:cs typeface="华文楷体"/>
              </a:rPr>
              <a:t>R</a:t>
            </a:r>
            <a:r>
              <a:rPr lang="en-US" altLang="zh-CN" sz="1400">
                <a:latin typeface="华文楷体"/>
                <a:ea typeface="华文楷体"/>
                <a:cs typeface="华文楷体"/>
              </a:rPr>
              <a:t>TOS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>
                <a:latin typeface="华文楷体"/>
                <a:ea typeface="华文楷体"/>
                <a:cs typeface="华文楷体"/>
              </a:rPr>
              <a:t>(xxx.cfg)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 sz="1400">
                <a:latin typeface="华文楷体"/>
                <a:ea typeface="华文楷体"/>
                <a:cs typeface="华文楷体"/>
              </a:rPr>
              <a:t>:</a:t>
            </a:r>
          </a:p>
          <a:p>
            <a:pPr lvl="2"/>
            <a:r>
              <a:rPr lang="en-US" altLang="zh-CN" sz="1200">
                <a:latin typeface="Courier New"/>
                <a:cs typeface="Courier New"/>
              </a:rPr>
              <a:t>var</a:t>
            </a:r>
            <a:r>
              <a:rPr lang="zh-CN" altLang="en-US" sz="1200">
                <a:latin typeface="Courier New"/>
                <a:cs typeface="Courier New"/>
              </a:rPr>
              <a:t> </a:t>
            </a:r>
            <a:r>
              <a:rPr lang="tr-TR" sz="1200">
                <a:latin typeface="Courier New"/>
                <a:cs typeface="Courier New"/>
              </a:rPr>
              <a:t>SharedRegion = xdc.useModule('ti.sdo.ipc.SharedRegion');</a:t>
            </a:r>
          </a:p>
          <a:p>
            <a:pPr lvl="2"/>
            <a:r>
              <a:rPr lang="en-US" sz="1200">
                <a:latin typeface="Courier New"/>
                <a:cs typeface="Courier New"/>
              </a:rPr>
              <a:t>SharedRegion.numEntries = 16;</a:t>
            </a:r>
          </a:p>
          <a:p>
            <a:pPr marL="1257300" lvl="2" indent="-342900">
              <a:buFont typeface="Arial"/>
              <a:buChar char="•"/>
            </a:pPr>
            <a:endParaRPr lang="en-US" sz="2400">
              <a:latin typeface="华文楷体"/>
              <a:ea typeface="华文楷体"/>
              <a:cs typeface="华文楷体"/>
            </a:endParaRPr>
          </a:p>
          <a:p>
            <a:pPr marL="742950" lvl="1" indent="-285750">
              <a:buFont typeface="Arial"/>
              <a:buChar char="•"/>
            </a:pPr>
            <a:r>
              <a:rPr lang="en-US" altLang="zh-CN" sz="1400">
                <a:latin typeface="华文楷体"/>
                <a:ea typeface="华文楷体"/>
                <a:cs typeface="华文楷体"/>
              </a:rPr>
              <a:t>HLOS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(</a:t>
            </a:r>
            <a:r>
              <a:rPr lang="cs-CZ" altLang="zh-CN" sz="1600">
                <a:latin typeface="华文楷体"/>
                <a:ea typeface="华文楷体"/>
                <a:cs typeface="华文楷体"/>
              </a:rPr>
              <a:t>syslink_2_21_01_05</a:t>
            </a:r>
            <a:r>
              <a:rPr lang="sk-SK" altLang="zh-CN" sz="1600">
                <a:latin typeface="华文楷体"/>
                <a:ea typeface="华文楷体"/>
                <a:cs typeface="华文楷体"/>
              </a:rPr>
              <a:t>/packages/ti/syslink</a:t>
            </a:r>
            <a:r>
              <a:rPr lang="en-US" altLang="zh-CN" sz="1600">
                <a:latin typeface="华文楷体"/>
                <a:ea typeface="华文楷体"/>
                <a:cs typeface="华文楷体"/>
              </a:rPr>
              <a:t>/</a:t>
            </a:r>
            <a:r>
              <a:rPr lang="cs-CZ" altLang="zh-CN" sz="1600">
                <a:latin typeface="华文楷体"/>
                <a:ea typeface="华文楷体"/>
                <a:cs typeface="华文楷体"/>
              </a:rPr>
              <a:t>family/hlos/knl/omapl1xx/Platform.c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):</a:t>
            </a:r>
            <a:endParaRPr lang="en-US">
              <a:latin typeface="华文楷体"/>
              <a:ea typeface="华文楷体"/>
              <a:cs typeface="华文楷体"/>
            </a:endParaRPr>
          </a:p>
          <a:p>
            <a:pPr lvl="2"/>
            <a:r>
              <a:rPr lang="en-US" altLang="zh-CN" sz="1200">
                <a:latin typeface="Courier New"/>
                <a:cs typeface="Courier New"/>
              </a:rPr>
              <a:t>Platform_overrideConfig</a:t>
            </a:r>
            <a:r>
              <a:rPr lang="zh-CN" altLang="en-US" sz="1200">
                <a:latin typeface="Courier New"/>
                <a:cs typeface="Courier New"/>
              </a:rPr>
              <a:t> </a:t>
            </a:r>
            <a:r>
              <a:rPr lang="zh-CN" altLang="en-US" sz="1200">
                <a:latin typeface="华文楷体"/>
                <a:ea typeface="华文楷体"/>
                <a:cs typeface="华文楷体"/>
              </a:rPr>
              <a:t>函数（第</a:t>
            </a:r>
            <a:r>
              <a:rPr lang="en-US" altLang="zh-CN" sz="1200">
                <a:latin typeface="华文楷体"/>
                <a:ea typeface="华文楷体"/>
                <a:cs typeface="华文楷体"/>
              </a:rPr>
              <a:t>530</a:t>
            </a:r>
            <a:r>
              <a:rPr lang="zh-CN" altLang="en-US" sz="1200">
                <a:latin typeface="华文楷体"/>
                <a:ea typeface="华文楷体"/>
                <a:cs typeface="华文楷体"/>
              </a:rPr>
              <a:t>行）</a:t>
            </a:r>
            <a:r>
              <a:rPr lang="zh-CN" altLang="en-US" sz="1200">
                <a:latin typeface="Courier New"/>
                <a:cs typeface="Courier New"/>
              </a:rPr>
              <a:t>：</a:t>
            </a:r>
            <a:endParaRPr lang="en-US" altLang="zh-CN" sz="1200">
              <a:latin typeface="Courier New"/>
              <a:cs typeface="Courier New"/>
            </a:endParaRPr>
          </a:p>
          <a:p>
            <a:pPr lvl="2"/>
            <a:r>
              <a:rPr lang="en-US" altLang="zh-CN" sz="1200">
                <a:latin typeface="Courier New"/>
                <a:cs typeface="Courier New"/>
              </a:rPr>
              <a:t>...</a:t>
            </a:r>
            <a:r>
              <a:rPr lang="en-US" sz="1200">
                <a:latin typeface="Courier New"/>
                <a:cs typeface="Courier New"/>
              </a:rPr>
              <a:t/>
            </a:r>
            <a:br>
              <a:rPr lang="en-US" sz="1200">
                <a:latin typeface="Courier New"/>
                <a:cs typeface="Courier New"/>
              </a:rPr>
            </a:br>
            <a:r>
              <a:rPr lang="en-US" sz="1200">
                <a:latin typeface="Courier New"/>
                <a:cs typeface="Courier New"/>
              </a:rPr>
              <a:t>config-&gt;sharedRegionConfig.numEntries = 16;</a:t>
            </a:r>
          </a:p>
          <a:p>
            <a:pPr lvl="1"/>
            <a:r>
              <a:rPr lang="en-US" sz="12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2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需重新编译 </a:t>
            </a:r>
            <a:r>
              <a:rPr lang="en-US" altLang="zh-CN" sz="12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12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内 核模块</a:t>
            </a:r>
            <a:endParaRPr lang="en-US" altLang="zh-CN" sz="1200">
              <a:solidFill>
                <a:srgbClr val="FF0000"/>
              </a:solidFill>
              <a:latin typeface="华文楷体"/>
              <a:ea typeface="华文楷体"/>
              <a:cs typeface="华文楷体"/>
            </a:endParaRPr>
          </a:p>
          <a:p>
            <a:pPr lvl="1"/>
            <a:endParaRPr lang="en-US" sz="1400">
              <a:solidFill>
                <a:srgbClr val="FF0000"/>
              </a:solidFill>
              <a:latin typeface="华文楷体"/>
              <a:ea typeface="华文楷体"/>
              <a:cs typeface="华文楷体"/>
            </a:endParaRPr>
          </a:p>
          <a:p>
            <a:r>
              <a:rPr lang="zh-CN" altLang="zh-CN" sz="1600">
                <a:latin typeface="华文楷体"/>
                <a:ea typeface="华文楷体"/>
                <a:cs typeface="华文楷体"/>
              </a:rPr>
              <a:t>3、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配置的一般原则</a:t>
            </a:r>
            <a:endParaRPr lang="en-US" altLang="zh-CN" sz="1600">
              <a:latin typeface="华文楷体"/>
              <a:ea typeface="华文楷体"/>
              <a:cs typeface="华文楷体"/>
            </a:endParaRPr>
          </a:p>
          <a:p>
            <a:pPr marL="742950" lvl="1" indent="-285750">
              <a:buFont typeface="Arial"/>
              <a:buChar char="•"/>
            </a:pPr>
            <a:r>
              <a:rPr lang="zh-CN" altLang="en-US" sz="1400">
                <a:latin typeface="华文楷体"/>
                <a:ea typeface="华文楷体"/>
                <a:cs typeface="华文楷体"/>
              </a:rPr>
              <a:t>进行动态配置（用 </a:t>
            </a:r>
            <a:r>
              <a:rPr lang="en-US" altLang="zh-CN" sz="1400">
                <a:latin typeface="华文楷体"/>
                <a:ea typeface="华文楷体"/>
                <a:cs typeface="华文楷体"/>
              </a:rPr>
              <a:t>C</a:t>
            </a:r>
            <a:r>
              <a:rPr lang="zh-CN" altLang="en-US" sz="1400">
                <a:latin typeface="华文楷体"/>
                <a:ea typeface="华文楷体"/>
                <a:cs typeface="华文楷体"/>
              </a:rPr>
              <a:t> 代码在应用程序里面配置）</a:t>
            </a:r>
            <a:endParaRPr lang="en-US" altLang="zh-CN" sz="14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193928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3917" y="1259416"/>
            <a:ext cx="82020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更多 </a:t>
            </a:r>
            <a:r>
              <a:rPr lang="zh-CN" altLang="zh-CN" sz="2800">
                <a:latin typeface="华文楷体"/>
                <a:ea typeface="华文楷体"/>
                <a:cs typeface="华文楷体"/>
              </a:rPr>
              <a:t>S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ysLink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/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IPC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组件的特点、应用场合以及 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API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介绍请参看创龙 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MCSDK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开发入门文档：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/>
            </a:r>
            <a:br>
              <a:rPr lang="en-US" altLang="zh-CN" sz="2800">
                <a:latin typeface="华文楷体"/>
                <a:ea typeface="华文楷体"/>
                <a:cs typeface="华文楷体"/>
              </a:rPr>
            </a:br>
            <a:endParaRPr lang="en-US" altLang="zh-CN" sz="2800">
              <a:latin typeface="华文楷体"/>
              <a:ea typeface="华文楷体"/>
              <a:cs typeface="华文楷体"/>
            </a:endParaRPr>
          </a:p>
          <a:p>
            <a:pPr lvl="2"/>
            <a:r>
              <a:rPr lang="en-US" altLang="zh-CN" sz="2400">
                <a:latin typeface="华文楷体"/>
                <a:ea typeface="华文楷体"/>
                <a:cs typeface="华文楷体"/>
              </a:rPr>
              <a:t>《</a:t>
            </a:r>
            <a:r>
              <a:rPr lang="en-US" altLang="zh-TW" sz="24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omapl138</a:t>
            </a:r>
            <a:r>
              <a:rPr lang="zh-TW" altLang="en-US" sz="24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的多核软件开发组件</a:t>
            </a:r>
            <a:r>
              <a:rPr lang="en-US" altLang="zh-TW" sz="24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mcsdk</a:t>
            </a:r>
            <a:r>
              <a:rPr lang="zh-TW" altLang="en-US" sz="2400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开发入门</a:t>
            </a:r>
            <a:r>
              <a:rPr lang="en-US" altLang="zh-CN" sz="2400">
                <a:latin typeface="华文楷体"/>
                <a:ea typeface="华文楷体"/>
                <a:cs typeface="华文楷体"/>
              </a:rPr>
              <a:t>》</a:t>
            </a:r>
          </a:p>
        </p:txBody>
      </p:sp>
    </p:spTree>
    <p:extLst>
      <p:ext uri="{BB962C8B-B14F-4D97-AF65-F5344CB8AC3E}">
        <p14:creationId xmlns:p14="http://schemas.microsoft.com/office/powerpoint/2010/main" val="289694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5540" y="73703"/>
            <a:ext cx="2634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华文楷体"/>
                <a:ea typeface="华文楷体"/>
                <a:cs typeface="华文楷体"/>
              </a:rPr>
              <a:t>1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、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SysLink 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模块</a:t>
            </a:r>
            <a:endParaRPr lang="en-US" sz="2800">
              <a:latin typeface="华文楷体"/>
              <a:ea typeface="华文楷体"/>
              <a:cs typeface="华文楷体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05485" y="512898"/>
            <a:ext cx="5467015" cy="4207269"/>
            <a:chOff x="147291" y="538937"/>
            <a:chExt cx="5958374" cy="4588911"/>
          </a:xfrm>
        </p:grpSpPr>
        <p:pic>
          <p:nvPicPr>
            <p:cNvPr id="4" name="Picture 3" descr="screensho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001" y="833128"/>
              <a:ext cx="5851664" cy="429472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47291" y="538937"/>
              <a:ext cx="15568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altLang="zh-CN" sz="1600">
                  <a:solidFill>
                    <a:srgbClr val="000000"/>
                  </a:solidFill>
                  <a:latin typeface="华文楷体"/>
                  <a:ea typeface="华文楷体"/>
                  <a:cs typeface="华文楷体"/>
                </a:rPr>
                <a:t>IPC</a:t>
              </a:r>
              <a:r>
                <a:rPr lang="zh-CN" altLang="en-US" sz="1600">
                  <a:solidFill>
                    <a:srgbClr val="000000"/>
                  </a:solidFill>
                  <a:latin typeface="华文楷体"/>
                  <a:ea typeface="华文楷体"/>
                  <a:cs typeface="华文楷体"/>
                </a:rPr>
                <a:t> </a:t>
              </a:r>
              <a:r>
                <a:rPr lang="en-US" altLang="zh-CN" sz="1600">
                  <a:solidFill>
                    <a:srgbClr val="000000"/>
                  </a:solidFill>
                  <a:latin typeface="华文楷体"/>
                  <a:ea typeface="华文楷体"/>
                  <a:cs typeface="华文楷体"/>
                </a:rPr>
                <a:t>Product</a:t>
              </a:r>
              <a:r>
                <a:rPr lang="zh-CN" altLang="en-US" sz="1600">
                  <a:solidFill>
                    <a:srgbClr val="000000"/>
                  </a:solidFill>
                  <a:latin typeface="华文楷体"/>
                  <a:ea typeface="华文楷体"/>
                  <a:cs typeface="华文楷体"/>
                </a:rPr>
                <a:t>：</a:t>
              </a:r>
              <a:endParaRPr lang="en-US" sz="1600">
                <a:solidFill>
                  <a:srgbClr val="000000"/>
                </a:solidFill>
                <a:latin typeface="华文楷体"/>
                <a:ea typeface="华文楷体"/>
                <a:cs typeface="华文楷体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7291" y="2169951"/>
              <a:ext cx="18774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altLang="zh-CN" sz="1600">
                  <a:latin typeface="华文楷体"/>
                  <a:ea typeface="华文楷体"/>
                  <a:cs typeface="华文楷体"/>
                </a:rPr>
                <a:t>SysLink</a:t>
              </a:r>
              <a:r>
                <a:rPr lang="zh-CN" altLang="en-US" sz="1600">
                  <a:latin typeface="华文楷体"/>
                  <a:ea typeface="华文楷体"/>
                  <a:cs typeface="华文楷体"/>
                </a:rPr>
                <a:t> </a:t>
              </a:r>
              <a:r>
                <a:rPr lang="en-US" altLang="zh-CN" sz="1600">
                  <a:latin typeface="华文楷体"/>
                  <a:ea typeface="华文楷体"/>
                  <a:cs typeface="华文楷体"/>
                </a:rPr>
                <a:t>Product</a:t>
              </a:r>
              <a:r>
                <a:rPr lang="zh-CN" altLang="en-US" sz="1600">
                  <a:latin typeface="华文楷体"/>
                  <a:ea typeface="华文楷体"/>
                  <a:cs typeface="华文楷体"/>
                </a:rPr>
                <a:t>：</a:t>
              </a:r>
              <a:endParaRPr lang="en-US" sz="1600">
                <a:latin typeface="华文楷体"/>
                <a:ea typeface="华文楷体"/>
                <a:cs typeface="华文楷体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5540" y="484742"/>
            <a:ext cx="2989945" cy="4259770"/>
            <a:chOff x="6031582" y="484742"/>
            <a:chExt cx="2989945" cy="4259770"/>
          </a:xfrm>
        </p:grpSpPr>
        <p:sp>
          <p:nvSpPr>
            <p:cNvPr id="2" name="TextBox 1"/>
            <p:cNvSpPr txBox="1"/>
            <p:nvPr/>
          </p:nvSpPr>
          <p:spPr>
            <a:xfrm>
              <a:off x="6233584" y="804972"/>
              <a:ext cx="2787943" cy="3939540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sysDash"/>
            </a:ln>
          </p:spPr>
          <p:txBody>
            <a:bodyPr wrap="none" rtlCol="0">
              <a:spAutoFit/>
            </a:bodyPr>
            <a:lstStyle/>
            <a:p>
              <a:pPr marL="171450" indent="-171450">
                <a:buFont typeface="Arial"/>
                <a:buChar char="•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System APIs</a:t>
              </a:r>
              <a:r>
                <a:rPr lang="zh-CN" altLang="en-US" sz="1000">
                  <a:latin typeface="Courier New"/>
                  <a:ea typeface="华文楷体"/>
                  <a:cs typeface="Courier New"/>
                </a:rPr>
                <a:t>：</a:t>
              </a:r>
              <a:endParaRPr lang="en-US" sz="1000">
                <a:latin typeface="Courier New"/>
                <a:ea typeface="华文楷体"/>
                <a:cs typeface="Courier New"/>
              </a:endParaRP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SysLink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Slave processor management APIs: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ProcMgr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Low-level IPC-related APIs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chemeClr val="accent3"/>
                  </a:solidFill>
                  <a:latin typeface="Courier New"/>
                  <a:ea typeface="华文楷体"/>
                  <a:cs typeface="Courier New"/>
                </a:rPr>
                <a:t>Ipc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Ipc (host only)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rgbClr val="E2751D"/>
                  </a:solidFill>
                  <a:latin typeface="Courier New"/>
                  <a:ea typeface="华文楷体"/>
                  <a:cs typeface="Courier New"/>
                </a:rPr>
                <a:t>GateMP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rgbClr val="E2751D"/>
                  </a:solidFill>
                  <a:latin typeface="Courier New"/>
                  <a:ea typeface="华文楷体"/>
                  <a:cs typeface="Courier New"/>
                </a:rPr>
                <a:t>HeapBufMP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rgbClr val="E2751D"/>
                  </a:solidFill>
                  <a:latin typeface="Courier New"/>
                  <a:ea typeface="华文楷体"/>
                  <a:cs typeface="Courier New"/>
                </a:rPr>
                <a:t>HeapMemMP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rgbClr val="E2751D"/>
                  </a:solidFill>
                  <a:latin typeface="Courier New"/>
                  <a:ea typeface="华文楷体"/>
                  <a:cs typeface="Courier New"/>
                </a:rPr>
                <a:t>HeapMultiBufMP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rgbClr val="E2751D"/>
                  </a:solidFill>
                  <a:latin typeface="Courier New"/>
                  <a:ea typeface="华文楷体"/>
                  <a:cs typeface="Courier New"/>
                </a:rPr>
                <a:t>ListMP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rgbClr val="E2751D"/>
                  </a:solidFill>
                  <a:latin typeface="Courier New"/>
                  <a:ea typeface="华文楷体"/>
                  <a:cs typeface="Courier New"/>
                </a:rPr>
                <a:t>MessageQ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rgbClr val="E2751D"/>
                  </a:solidFill>
                  <a:latin typeface="Courier New"/>
                  <a:ea typeface="华文楷体"/>
                  <a:cs typeface="Courier New"/>
                </a:rPr>
                <a:t>MultiProc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rgbClr val="E2751D"/>
                  </a:solidFill>
                  <a:latin typeface="Courier New"/>
                  <a:ea typeface="华文楷体"/>
                  <a:cs typeface="Courier New"/>
                </a:rPr>
                <a:t>NameServer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rgbClr val="E2751D"/>
                  </a:solidFill>
                  <a:latin typeface="Courier New"/>
                  <a:ea typeface="华文楷体"/>
                  <a:cs typeface="Courier New"/>
                </a:rPr>
                <a:t>Notify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rgbClr val="E2751D"/>
                  </a:solidFill>
                  <a:latin typeface="Courier New"/>
                  <a:ea typeface="华文楷体"/>
                  <a:cs typeface="Courier New"/>
                </a:rPr>
                <a:t>SharedRegion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High-level data transfer APIs: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solidFill>
                    <a:schemeClr val="bg1">
                      <a:lumMod val="50000"/>
                    </a:schemeClr>
                  </a:solidFill>
                  <a:latin typeface="Courier New"/>
                  <a:ea typeface="华文楷体"/>
                  <a:cs typeface="Courier New"/>
                </a:rPr>
                <a:t>FrameQ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RingIO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Utility APIs: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Cache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Gate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List</a:t>
              </a:r>
            </a:p>
            <a:p>
              <a:pPr marL="628650" lvl="1" indent="-171450">
                <a:buFont typeface="Courier New"/>
                <a:buChar char="o"/>
              </a:pPr>
              <a:r>
                <a:rPr lang="en-US" sz="1000">
                  <a:latin typeface="Courier New"/>
                  <a:ea typeface="华文楷体"/>
                  <a:cs typeface="Courier New"/>
                </a:rPr>
                <a:t>Memory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31582" y="484742"/>
              <a:ext cx="15568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altLang="zh-CN" sz="1600">
                  <a:latin typeface="华文楷体"/>
                  <a:ea typeface="华文楷体"/>
                  <a:cs typeface="华文楷体"/>
                </a:rPr>
                <a:t>SysLink</a:t>
              </a:r>
              <a:r>
                <a:rPr lang="zh-CN" altLang="en-US" sz="1600">
                  <a:latin typeface="华文楷体"/>
                  <a:ea typeface="华文楷体"/>
                  <a:cs typeface="华文楷体"/>
                </a:rPr>
                <a:t> </a:t>
              </a:r>
              <a:r>
                <a:rPr lang="en-US" altLang="zh-CN" sz="1600">
                  <a:latin typeface="华文楷体"/>
                  <a:ea typeface="华文楷体"/>
                  <a:cs typeface="华文楷体"/>
                </a:rPr>
                <a:t>API</a:t>
              </a:r>
              <a:r>
                <a:rPr lang="zh-CN" altLang="en-US" sz="1600">
                  <a:latin typeface="华文楷体"/>
                  <a:ea typeface="华文楷体"/>
                  <a:cs typeface="华文楷体"/>
                </a:rPr>
                <a:t>：</a:t>
              </a:r>
              <a:endParaRPr lang="en-US" sz="1600">
                <a:latin typeface="华文楷体"/>
                <a:ea typeface="华文楷体"/>
                <a:cs typeface="华文楷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211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412" y="-74083"/>
            <a:ext cx="3518912" cy="7027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华文楷体"/>
                <a:ea typeface="华文楷体"/>
                <a:cs typeface="华文楷体"/>
              </a:rPr>
              <a:t>2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、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IPC 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通信代码流程</a:t>
            </a:r>
            <a:endParaRPr lang="en-US" altLang="zh-CN" sz="28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6665" y="444600"/>
            <a:ext cx="4006225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SysLink / IPC 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初始化</a:t>
            </a:r>
            <a:r>
              <a:rPr lang="en-US" altLang="en-US">
                <a:latin typeface="华文楷体"/>
                <a:ea typeface="华文楷体"/>
                <a:cs typeface="华文楷体"/>
              </a:rPr>
              <a:t>相关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API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说明：</a:t>
            </a:r>
            <a:endParaRPr lang="en-US" altLang="zh-CN">
              <a:latin typeface="华文楷体"/>
              <a:ea typeface="华文楷体"/>
              <a:cs typeface="华文楷体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1834" y="812374"/>
            <a:ext cx="7355416" cy="4902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sz="1100" b="1">
                <a:solidFill>
                  <a:srgbClr val="FF6600"/>
                </a:solidFill>
                <a:latin typeface="华文楷体"/>
                <a:ea typeface="华文楷体"/>
                <a:cs typeface="华文楷体"/>
              </a:rPr>
              <a:t>Ipc_start</a:t>
            </a:r>
            <a:r>
              <a:rPr lang="zh-CN" altLang="en-US" sz="1100" b="1">
                <a:latin typeface="华文楷体"/>
                <a:ea typeface="华文楷体"/>
                <a:cs typeface="华文楷体"/>
              </a:rPr>
              <a:t>：</a:t>
            </a:r>
            <a:endParaRPr lang="en-US" altLang="zh-CN" sz="1100" b="1">
              <a:latin typeface="华文楷体"/>
              <a:ea typeface="华文楷体"/>
              <a:cs typeface="华文楷体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从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 ID 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为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 0 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的共享内寸区获取内存进行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IPC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基础模块和资源的初始化。如果在调用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 </a:t>
            </a:r>
            <a:r>
              <a:rPr lang="hu-HU" sz="1100">
                <a:latin typeface="华文楷体"/>
                <a:ea typeface="华文楷体"/>
                <a:cs typeface="华文楷体"/>
              </a:rPr>
              <a:t>Ipc_start 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时，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ID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为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 	0 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的共享内存区还为被建立（由该内存区的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Onwer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建立），则会返回 </a:t>
            </a:r>
            <a:r>
              <a:rPr lang="hu-HU" sz="1100">
                <a:latin typeface="华文楷体"/>
                <a:ea typeface="华文楷体"/>
                <a:cs typeface="华文楷体"/>
              </a:rPr>
              <a:t>Ipc_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E_NOTREADY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，这时应该再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次调用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 Ipc_start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，以完成初始化工作。对于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SYS/BIOS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如果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Ipc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.</a:t>
            </a:r>
            <a:r>
              <a:rPr lang="zh-CN" altLang="zh-CN" sz="1100">
                <a:latin typeface="华文楷体"/>
                <a:ea typeface="华文楷体"/>
                <a:cs typeface="华文楷体"/>
              </a:rPr>
              <a:t>p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rocSync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被设置成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Ipc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.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ProcSync_ALL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，那么在内部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会调用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Ipc_attach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。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>
              <a:lnSpc>
                <a:spcPct val="150000"/>
              </a:lnSpc>
            </a:pPr>
            <a:r>
              <a:rPr lang="en-US" altLang="zh-CN" sz="1100" b="1">
                <a:solidFill>
                  <a:srgbClr val="FF6600"/>
                </a:solidFill>
                <a:latin typeface="华文楷体"/>
                <a:ea typeface="华文楷体"/>
                <a:cs typeface="华文楷体"/>
              </a:rPr>
              <a:t>Ipc_attach</a:t>
            </a:r>
            <a:r>
              <a:rPr lang="en-US" altLang="zh-CN" sz="1100" b="1">
                <a:latin typeface="华文楷体"/>
                <a:ea typeface="华文楷体"/>
                <a:cs typeface="华文楷体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华文楷体"/>
                <a:ea typeface="华文楷体"/>
                <a:cs typeface="华文楷体"/>
              </a:rPr>
              <a:t>	Open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默认建立的几个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IPC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模块，并与多核系统中的其他处理器建立连接，需依次调用以连接其他处理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器。（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ID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为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0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的共享内存区的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onwer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处理器作为首位）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while (Ipc_attach(remoteProcId) &lt; 0) 	{ Task_sleep(1); }</a:t>
            </a:r>
          </a:p>
          <a:p>
            <a:pPr>
              <a:lnSpc>
                <a:spcPct val="150000"/>
              </a:lnSpc>
            </a:pPr>
            <a:r>
              <a:rPr lang="en-US" altLang="zh-CN" sz="1100" b="1">
                <a:solidFill>
                  <a:srgbClr val="FF6600"/>
                </a:solidFill>
                <a:latin typeface="华文楷体"/>
                <a:ea typeface="华文楷体"/>
                <a:cs typeface="华文楷体"/>
              </a:rPr>
              <a:t>Ipc_detach</a:t>
            </a:r>
            <a:r>
              <a:rPr lang="en-US" altLang="zh-CN" sz="1100" b="1">
                <a:latin typeface="华文楷体"/>
                <a:ea typeface="华文楷体"/>
                <a:cs typeface="华文楷体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断开与其它处理器的连接。需依次与其他处理器断开（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ID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为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0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的共享内存区的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onwer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处理器作为首位）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>
              <a:lnSpc>
                <a:spcPct val="150000"/>
              </a:lnSpc>
            </a:pPr>
            <a:r>
              <a:rPr lang="en-US" altLang="zh-CN" sz="1100">
                <a:latin typeface="华文楷体"/>
                <a:ea typeface="华文楷体"/>
                <a:cs typeface="华文楷体"/>
              </a:rPr>
              <a:t>	while (Ipc_attach(remoteProcId) &lt; 0) { Task_sleep(1); }</a:t>
            </a:r>
          </a:p>
          <a:p>
            <a:pPr>
              <a:lnSpc>
                <a:spcPct val="150000"/>
              </a:lnSpc>
            </a:pP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>
              <a:lnSpc>
                <a:spcPct val="150000"/>
              </a:lnSpc>
            </a:pPr>
            <a:r>
              <a:rPr lang="en-US" altLang="zh-CN" sz="1100" b="1">
                <a:solidFill>
                  <a:schemeClr val="accent5"/>
                </a:solidFill>
                <a:latin typeface="华文楷体"/>
                <a:ea typeface="华文楷体"/>
                <a:cs typeface="华文楷体"/>
              </a:rPr>
              <a:t>SysLink_setup</a:t>
            </a:r>
            <a:r>
              <a:rPr lang="en-US" altLang="zh-CN" sz="1100" b="1">
                <a:latin typeface="华文楷体"/>
                <a:ea typeface="华文楷体"/>
                <a:cs typeface="华文楷体"/>
              </a:rPr>
              <a:t>: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/>
            </a:r>
            <a:br>
              <a:rPr lang="en-US" altLang="zh-CN" sz="1100">
                <a:latin typeface="华文楷体"/>
                <a:ea typeface="华文楷体"/>
                <a:cs typeface="华文楷体"/>
              </a:rPr>
            </a:br>
            <a:r>
              <a:rPr lang="en-US" altLang="zh-CN" sz="11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初始化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资源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/>
            </a:r>
            <a:br>
              <a:rPr lang="en-US" altLang="zh-CN" sz="1100">
                <a:latin typeface="华文楷体"/>
                <a:ea typeface="华文楷体"/>
                <a:cs typeface="华文楷体"/>
              </a:rPr>
            </a:br>
            <a:r>
              <a:rPr lang="en-US" altLang="zh-CN" sz="1100" b="1">
                <a:solidFill>
                  <a:srgbClr val="7EB606"/>
                </a:solidFill>
                <a:latin typeface="华文楷体"/>
                <a:ea typeface="华文楷体"/>
                <a:cs typeface="华文楷体"/>
              </a:rPr>
              <a:t>SysLink_destroy</a:t>
            </a:r>
            <a:r>
              <a:rPr lang="en-US" altLang="zh-CN" sz="1100" b="1">
                <a:latin typeface="华文楷体"/>
                <a:ea typeface="华文楷体"/>
                <a:cs typeface="华文楷体"/>
              </a:rPr>
              <a:t>: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/>
            </a:r>
            <a:br>
              <a:rPr lang="en-US" altLang="zh-CN" sz="1100">
                <a:latin typeface="华文楷体"/>
                <a:ea typeface="华文楷体"/>
                <a:cs typeface="华文楷体"/>
              </a:rPr>
            </a:br>
            <a:r>
              <a:rPr lang="en-US" altLang="zh-CN" sz="11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释放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SysLink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资源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  <a:p>
            <a:pPr>
              <a:lnSpc>
                <a:spcPct val="150000"/>
              </a:lnSpc>
            </a:pPr>
            <a:r>
              <a:rPr lang="en-US" altLang="zh-CN" sz="1100" b="1">
                <a:solidFill>
                  <a:srgbClr val="7EB606"/>
                </a:solidFill>
                <a:latin typeface="华文楷体"/>
                <a:ea typeface="华文楷体"/>
                <a:cs typeface="华文楷体"/>
              </a:rPr>
              <a:t>Ipc_control</a:t>
            </a:r>
            <a:r>
              <a:rPr lang="zh-CN" altLang="en-US" sz="1100" b="1">
                <a:latin typeface="华文楷体"/>
                <a:ea typeface="华文楷体"/>
                <a:cs typeface="华文楷体"/>
              </a:rPr>
              <a:t>: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/>
            </a:r>
            <a:br>
              <a:rPr lang="en-US" altLang="zh-CN" sz="1100">
                <a:latin typeface="华文楷体"/>
                <a:ea typeface="华文楷体"/>
                <a:cs typeface="华文楷体"/>
              </a:rPr>
            </a:br>
            <a:r>
              <a:rPr lang="en-US" altLang="zh-CN" sz="1100">
                <a:latin typeface="华文楷体"/>
                <a:ea typeface="华文楷体"/>
                <a:cs typeface="华文楷体"/>
              </a:rPr>
              <a:t>	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根据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 Command ID 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执行相应从处理器的 </a:t>
            </a:r>
            <a:r>
              <a:rPr lang="en-US" altLang="zh-CN" sz="1100">
                <a:latin typeface="华文楷体"/>
                <a:ea typeface="华文楷体"/>
                <a:cs typeface="华文楷体"/>
              </a:rPr>
              <a:t>IPC</a:t>
            </a:r>
            <a:r>
              <a:rPr lang="zh-CN" altLang="en-US" sz="1100">
                <a:latin typeface="华文楷体"/>
                <a:ea typeface="华文楷体"/>
                <a:cs typeface="华文楷体"/>
              </a:rPr>
              <a:t> 控制操作</a:t>
            </a:r>
            <a:endParaRPr lang="en-US" altLang="zh-CN" sz="1100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363561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40243" y="1063364"/>
            <a:ext cx="3984628" cy="369588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1000">
                <a:latin typeface="Courier New"/>
                <a:cs typeface="Courier New"/>
              </a:rPr>
              <a:t>Int status;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cs typeface="Courier New"/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pt-BR" sz="1000">
                <a:latin typeface="Courier New"/>
                <a:cs typeface="Courier New"/>
              </a:rPr>
              <a:t>status = SysLink_api(param1, param2);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cs typeface="Courier New"/>
              </a:rPr>
              <a:t> 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cs typeface="Courier New"/>
              </a:rPr>
              <a:t>if (status &gt;= 0) {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cs typeface="Courier New"/>
              </a:rPr>
              <a:t>    printf(”successful. Status [0x%x]", status);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cs typeface="Courier New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da-DK" sz="1000">
                <a:latin typeface="Courier New"/>
                <a:cs typeface="Courier New"/>
              </a:rPr>
              <a:t>else {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cs typeface="Courier New"/>
              </a:rPr>
              <a:t>    printf(”failed</a:t>
            </a:r>
            <a:r>
              <a:rPr lang="en-US" altLang="zh-CN" sz="1000">
                <a:latin typeface="Courier New"/>
                <a:cs typeface="Courier New"/>
              </a:rPr>
              <a:t>.</a:t>
            </a:r>
            <a:r>
              <a:rPr lang="en-US" sz="1000">
                <a:latin typeface="Courier New"/>
                <a:cs typeface="Courier New"/>
              </a:rPr>
              <a:t> Status [0x%x]", status);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cs typeface="Courier New"/>
              </a:rPr>
              <a:t>}</a:t>
            </a:r>
            <a:endParaRPr lang="en-US" sz="1000">
              <a:latin typeface="Courier New"/>
              <a:ea typeface="华文楷体"/>
              <a:cs typeface="Courier New"/>
            </a:endParaRPr>
          </a:p>
          <a:p>
            <a:pPr>
              <a:lnSpc>
                <a:spcPct val="90000"/>
              </a:lnSpc>
            </a:pPr>
            <a:endParaRPr lang="en-US" sz="1000">
              <a:latin typeface="Courier New"/>
              <a:ea typeface="华文楷体"/>
              <a:cs typeface="Courier New"/>
            </a:endParaRP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ea typeface="华文楷体"/>
                <a:cs typeface="Courier New"/>
              </a:rPr>
              <a:t>	............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ea typeface="华文楷体"/>
                <a:cs typeface="Courier New"/>
              </a:rPr>
              <a:t> 	............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ea typeface="华文楷体"/>
                <a:cs typeface="Courier New"/>
              </a:rPr>
              <a:t> 	............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ea typeface="华文楷体"/>
                <a:cs typeface="Courier New"/>
              </a:rPr>
              <a:t> 	............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ea typeface="华文楷体"/>
                <a:cs typeface="Courier New"/>
              </a:rPr>
              <a:t>	............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ea typeface="华文楷体"/>
                <a:cs typeface="Courier New"/>
              </a:rPr>
              <a:t>	............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ea typeface="华文楷体"/>
                <a:cs typeface="Courier New"/>
              </a:rPr>
              <a:t>	............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ea typeface="华文楷体"/>
                <a:cs typeface="Courier New"/>
              </a:rPr>
              <a:t> 	............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ea typeface="华文楷体"/>
                <a:cs typeface="Courier New"/>
              </a:rPr>
              <a:t> 	............</a:t>
            </a:r>
          </a:p>
          <a:p>
            <a:pPr>
              <a:lnSpc>
                <a:spcPct val="90000"/>
              </a:lnSpc>
            </a:pPr>
            <a:endParaRPr lang="en-US" sz="1000">
              <a:latin typeface="Courier New"/>
              <a:ea typeface="华文楷体"/>
              <a:cs typeface="Courier New"/>
            </a:endParaRPr>
          </a:p>
          <a:p>
            <a:pPr>
              <a:lnSpc>
                <a:spcPct val="90000"/>
              </a:lnSpc>
            </a:pPr>
            <a:r>
              <a:rPr lang="pt-BR" sz="1000">
                <a:latin typeface="Courier New"/>
                <a:cs typeface="Courier New"/>
              </a:rPr>
              <a:t>do {</a:t>
            </a:r>
          </a:p>
          <a:p>
            <a:pPr>
              <a:lnSpc>
                <a:spcPct val="90000"/>
              </a:lnSpc>
            </a:pPr>
            <a:r>
              <a:rPr lang="de-DE" sz="1000">
                <a:latin typeface="Courier New"/>
                <a:cs typeface="Courier New"/>
              </a:rPr>
              <a:t>    status = MessageQ_open (msgqName,</a:t>
            </a:r>
          </a:p>
          <a:p>
            <a:pPr>
              <a:lnSpc>
                <a:spcPct val="90000"/>
              </a:lnSpc>
            </a:pPr>
            <a:r>
              <a:rPr lang="de-DE" sz="1000">
                <a:latin typeface="Courier New"/>
                <a:cs typeface="Courier New"/>
              </a:rPr>
              <a:t>            &amp;MessageQApp_queueId [info-&gt;procId]);</a:t>
            </a:r>
          </a:p>
          <a:p>
            <a:pPr>
              <a:lnSpc>
                <a:spcPct val="90000"/>
              </a:lnSpc>
            </a:pPr>
            <a:r>
              <a:rPr lang="en-US" sz="1000">
                <a:latin typeface="Courier New"/>
                <a:cs typeface="Courier New"/>
              </a:rPr>
              <a:t>} while (status == MessageQ_E_NOTFOUND);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9243" y="1063364"/>
            <a:ext cx="3868212" cy="367023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Courier New"/>
                <a:cs typeface="Courier New"/>
              </a:rPr>
              <a:t>/* ---- XDC Base Headers */</a:t>
            </a:r>
            <a:br>
              <a:rPr lang="en-US" sz="1000">
                <a:latin typeface="Courier New"/>
                <a:cs typeface="Courier New"/>
              </a:rPr>
            </a:br>
            <a:r>
              <a:rPr lang="en-US" sz="1000">
                <a:latin typeface="Courier New"/>
                <a:cs typeface="Courier New"/>
              </a:rPr>
              <a:t>#include &lt;xdc/std.h&gt;</a:t>
            </a:r>
          </a:p>
          <a:p>
            <a:r>
              <a:rPr lang="en-US" sz="1000">
                <a:latin typeface="Courier New"/>
                <a:cs typeface="Courier New"/>
              </a:rPr>
              <a:t>#include &lt;string.h&gt;</a:t>
            </a:r>
          </a:p>
          <a:p>
            <a:endParaRPr lang="en-US" sz="1000">
              <a:latin typeface="Courier New"/>
              <a:cs typeface="Courier New"/>
            </a:endParaRPr>
          </a:p>
          <a:p>
            <a:r>
              <a:rPr lang="en-US" sz="1000">
                <a:latin typeface="Courier New"/>
                <a:cs typeface="Courier New"/>
              </a:rPr>
              <a:t>/* ---- XDC.RUNTIME module Headers */</a:t>
            </a:r>
          </a:p>
          <a:p>
            <a:r>
              <a:rPr lang="en-US" sz="1000">
                <a:latin typeface="Courier New"/>
                <a:cs typeface="Courier New"/>
              </a:rPr>
              <a:t>#include &lt;xdc/runtime/Memory.h&gt;</a:t>
            </a:r>
          </a:p>
          <a:p>
            <a:r>
              <a:rPr lang="en-US" sz="1000">
                <a:latin typeface="Courier New"/>
                <a:cs typeface="Courier New"/>
              </a:rPr>
              <a:t>#include &lt;xdc/runtime/System.h&gt;</a:t>
            </a:r>
          </a:p>
          <a:p>
            <a:r>
              <a:rPr lang="en-US" sz="1000">
                <a:latin typeface="Courier New"/>
                <a:cs typeface="Courier New"/>
              </a:rPr>
              <a:t>#include &lt;xdc/runtime/IHeap.h&gt;</a:t>
            </a:r>
          </a:p>
          <a:p>
            <a:endParaRPr lang="en-US" sz="1000">
              <a:latin typeface="Courier New"/>
              <a:cs typeface="Courier New"/>
            </a:endParaRPr>
          </a:p>
          <a:p>
            <a:r>
              <a:rPr lang="en-US" sz="1000">
                <a:latin typeface="Courier New"/>
                <a:cs typeface="Courier New"/>
              </a:rPr>
              <a:t>/* ----- IPC module Headers */</a:t>
            </a:r>
          </a:p>
          <a:p>
            <a:r>
              <a:rPr lang="en-US" sz="1000">
                <a:latin typeface="Courier New"/>
                <a:cs typeface="Courier New"/>
              </a:rPr>
              <a:t>#include &lt;ti/ipc/GateMP.h&gt;</a:t>
            </a:r>
          </a:p>
          <a:p>
            <a:r>
              <a:rPr lang="en-US" sz="1000">
                <a:latin typeface="Courier New"/>
                <a:cs typeface="Courier New"/>
              </a:rPr>
              <a:t>#include &lt;ti/ipc/Ipc.h&gt;</a:t>
            </a:r>
          </a:p>
          <a:p>
            <a:r>
              <a:rPr lang="en-US" sz="1000">
                <a:latin typeface="Courier New"/>
                <a:cs typeface="Courier New"/>
              </a:rPr>
              <a:t>#include &lt;ti/ipc/MessageQ.h&gt;</a:t>
            </a:r>
          </a:p>
          <a:p>
            <a:r>
              <a:rPr lang="en-US" sz="1000">
                <a:latin typeface="Courier New"/>
                <a:cs typeface="Courier New"/>
              </a:rPr>
              <a:t>#include &lt;ti/ipc/</a:t>
            </a:r>
            <a:r>
              <a:rPr lang="en-US" altLang="zh-CN" sz="1000">
                <a:latin typeface="Courier New"/>
                <a:cs typeface="Courier New"/>
              </a:rPr>
              <a:t>Heap</a:t>
            </a:r>
            <a:r>
              <a:rPr lang="en-US" sz="1000">
                <a:latin typeface="Courier New"/>
                <a:cs typeface="Courier New"/>
              </a:rPr>
              <a:t>BufMP.</a:t>
            </a:r>
            <a:r>
              <a:rPr lang="en-US" altLang="zh-CN" sz="1000">
                <a:latin typeface="Courier New"/>
                <a:cs typeface="Courier New"/>
              </a:rPr>
              <a:t>h</a:t>
            </a:r>
            <a:r>
              <a:rPr lang="en-US" sz="1000">
                <a:latin typeface="Courier New"/>
                <a:cs typeface="Courier New"/>
              </a:rPr>
              <a:t>&gt;</a:t>
            </a:r>
          </a:p>
          <a:p>
            <a:r>
              <a:rPr lang="en-US" sz="1000">
                <a:latin typeface="Courier New"/>
                <a:cs typeface="Courier New"/>
              </a:rPr>
              <a:t>#include &lt;ti/ipc/MultiProc.h&gt;</a:t>
            </a:r>
          </a:p>
          <a:p>
            <a:endParaRPr lang="en-US" sz="1000">
              <a:latin typeface="Courier New"/>
              <a:cs typeface="Courier New"/>
            </a:endParaRPr>
          </a:p>
          <a:p>
            <a:r>
              <a:rPr lang="en-US" sz="1000">
                <a:latin typeface="Courier New"/>
                <a:cs typeface="Courier New"/>
              </a:rPr>
              <a:t>/* ---- BIOS6 module Headers */</a:t>
            </a:r>
          </a:p>
          <a:p>
            <a:r>
              <a:rPr lang="en-US" sz="1000">
                <a:latin typeface="Courier New"/>
                <a:cs typeface="Courier New"/>
              </a:rPr>
              <a:t>#include &lt;ti/sysbios/BIOS.h&gt;</a:t>
            </a:r>
          </a:p>
          <a:p>
            <a:r>
              <a:rPr lang="en-US" sz="1000">
                <a:latin typeface="Courier New"/>
                <a:cs typeface="Courier New"/>
              </a:rPr>
              <a:t>#include &lt;ti/sysbios/knl/Task.h&gt;</a:t>
            </a:r>
          </a:p>
          <a:p>
            <a:endParaRPr lang="en-US" sz="1000">
              <a:latin typeface="Courier New"/>
              <a:cs typeface="Courier New"/>
            </a:endParaRPr>
          </a:p>
          <a:p>
            <a:r>
              <a:rPr lang="en-US" sz="1000">
                <a:latin typeface="Courier New"/>
                <a:cs typeface="Courier New"/>
              </a:rPr>
              <a:t>/* ---- Get globals from .cfg Header */</a:t>
            </a:r>
          </a:p>
          <a:p>
            <a:r>
              <a:rPr lang="en-US" sz="1000">
                <a:latin typeface="Courier New"/>
                <a:cs typeface="Courier New"/>
              </a:rPr>
              <a:t>#include &lt;xdc/cfg/global.h&gt;</a:t>
            </a:r>
          </a:p>
          <a:p>
            <a:pPr>
              <a:lnSpc>
                <a:spcPct val="150000"/>
              </a:lnSpc>
            </a:pPr>
            <a:r>
              <a:rPr lang="en-US" sz="1000">
                <a:latin typeface="Courier New"/>
                <a:ea typeface="华文楷体"/>
                <a:cs typeface="Courier New"/>
              </a:rPr>
              <a:t>............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2243" y="462199"/>
            <a:ext cx="399521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RTOS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</a:t>
            </a:r>
            <a:r>
              <a:rPr lang="en-US" altLang="zh-CN">
                <a:latin typeface="华文楷体"/>
                <a:ea typeface="华文楷体"/>
                <a:cs typeface="华文楷体"/>
              </a:rPr>
              <a:t>IPC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头文件引入：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34409" y="462199"/>
            <a:ext cx="399521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API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 的错误处理：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219435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29" y="511593"/>
            <a:ext cx="5873332" cy="4974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998" y="0"/>
            <a:ext cx="1941557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zh-CN" altLang="en-US">
                <a:latin typeface="华文楷体"/>
                <a:ea typeface="华文楷体"/>
                <a:cs typeface="华文楷体"/>
              </a:rPr>
              <a:t>基本代码流程：</a:t>
            </a:r>
            <a:endParaRPr lang="en-US" altLang="zh-CN">
              <a:latin typeface="华文楷体"/>
              <a:ea typeface="华文楷体"/>
              <a:cs typeface="华文楷体"/>
            </a:endParaRPr>
          </a:p>
        </p:txBody>
      </p:sp>
    </p:spTree>
    <p:extLst>
      <p:ext uri="{BB962C8B-B14F-4D97-AF65-F5344CB8AC3E}">
        <p14:creationId xmlns:p14="http://schemas.microsoft.com/office/powerpoint/2010/main" val="158031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334" y="261610"/>
            <a:ext cx="4628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>
                <a:latin typeface="华文楷体"/>
                <a:ea typeface="华文楷体"/>
                <a:cs typeface="华文楷体"/>
              </a:rPr>
              <a:t>3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、</a:t>
            </a:r>
            <a:r>
              <a:rPr lang="en-US" altLang="zh-CN" sz="2800">
                <a:latin typeface="华文楷体"/>
                <a:ea typeface="华文楷体"/>
                <a:cs typeface="华文楷体"/>
              </a:rPr>
              <a:t>SysLink / IPC</a:t>
            </a:r>
            <a:r>
              <a:rPr lang="zh-CN" altLang="en-US" sz="2800">
                <a:latin typeface="华文楷体"/>
                <a:ea typeface="华文楷体"/>
                <a:cs typeface="华文楷体"/>
              </a:rPr>
              <a:t> 组件的使用</a:t>
            </a:r>
            <a:endParaRPr lang="en-US" sz="2800">
              <a:latin typeface="华文楷体"/>
              <a:ea typeface="华文楷体"/>
              <a:cs typeface="华文楷体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3249" y="806632"/>
            <a:ext cx="1107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1. Notify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4" name="Picture 3" descr="screensh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5" y="1206742"/>
            <a:ext cx="7454645" cy="21822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2496" y="3461649"/>
            <a:ext cx="641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Notify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：最简单的核间通知机制，支持</a:t>
            </a:r>
            <a:r>
              <a:rPr lang="zh-CN" altLang="en-US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最多</a:t>
            </a:r>
            <a:r>
              <a:rPr lang="en-US" altLang="zh-CN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32bit</a:t>
            </a:r>
            <a:r>
              <a:rPr lang="zh-CN" altLang="en-US">
                <a:solidFill>
                  <a:srgbClr val="FF0000"/>
                </a:solidFill>
                <a:latin typeface="华文楷体"/>
                <a:ea typeface="华文楷体"/>
                <a:cs typeface="华文楷体"/>
              </a:rPr>
              <a:t> 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的数据传输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1914" y="3966104"/>
            <a:ext cx="7454645" cy="86177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sz="1000">
                <a:latin typeface="Courier New"/>
                <a:cs typeface="Courier New"/>
              </a:rPr>
              <a:t>v</a:t>
            </a:r>
            <a:r>
              <a:rPr lang="en-US" sz="1000">
                <a:latin typeface="Courier New"/>
                <a:cs typeface="Courier New"/>
              </a:rPr>
              <a:t>oid cbFxn(UInt16 procId, UInt16 lineId, UInt32 eventId, UArg arg, UInt32 payload);</a:t>
            </a:r>
          </a:p>
          <a:p>
            <a:endParaRPr lang="en-US" sz="1000">
              <a:latin typeface="Courier New"/>
              <a:ea typeface="华文楷体"/>
              <a:cs typeface="Courier New"/>
            </a:endParaRPr>
          </a:p>
          <a:p>
            <a:r>
              <a:rPr lang="is-IS" sz="1000">
                <a:latin typeface="Courier New"/>
                <a:cs typeface="Courier New"/>
              </a:rPr>
              <a:t>Notify_registerEvent(armProcId, 0, EVENTID,</a:t>
            </a:r>
            <a:r>
              <a:rPr lang="zh-CN" altLang="en-US" sz="1000">
                <a:latin typeface="Courier New"/>
                <a:cs typeface="Courier New"/>
              </a:rPr>
              <a:t> </a:t>
            </a:r>
            <a:r>
              <a:rPr lang="cs-CZ" sz="1000">
                <a:latin typeface="Courier New"/>
                <a:cs typeface="Courier New"/>
              </a:rPr>
              <a:t>(Notify_FnNotifyCbck)cbFxn, 0x1010);</a:t>
            </a:r>
          </a:p>
          <a:p>
            <a:endParaRPr lang="cs-CZ" sz="1000">
              <a:latin typeface="Courier New"/>
              <a:ea typeface="华文楷体"/>
              <a:cs typeface="Courier New"/>
            </a:endParaRPr>
          </a:p>
          <a:p>
            <a:r>
              <a:rPr lang="en-US" sz="1000">
                <a:latin typeface="Courier New"/>
                <a:cs typeface="Courier New"/>
              </a:rPr>
              <a:t>Notify_sendEvent(armProcId, 0, EVENTID, seq, TRUE);</a:t>
            </a:r>
            <a:endParaRPr lang="en-US" sz="1000">
              <a:latin typeface="Courier New"/>
              <a:ea typeface="华文楷体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4129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332" y="98577"/>
            <a:ext cx="2303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>
                <a:latin typeface="华文楷体"/>
                <a:ea typeface="华文楷体"/>
                <a:cs typeface="华文楷体"/>
              </a:rPr>
              <a:t>2. ListMP</a:t>
            </a:r>
            <a:r>
              <a:rPr lang="zh-CN" altLang="en-US" sz="2000">
                <a:latin typeface="华文楷体"/>
                <a:ea typeface="华文楷体"/>
                <a:cs typeface="华文楷体"/>
              </a:rPr>
              <a:t>、</a:t>
            </a:r>
            <a:r>
              <a:rPr lang="en-US" altLang="zh-CN" sz="2000">
                <a:latin typeface="华文楷体"/>
                <a:ea typeface="华文楷体"/>
                <a:cs typeface="华文楷体"/>
              </a:rPr>
              <a:t>GateMP</a:t>
            </a:r>
            <a:endParaRPr lang="en-US" sz="2000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3" name="Picture 2" descr="screensh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02" y="498687"/>
            <a:ext cx="6861250" cy="20317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28502" y="2619859"/>
            <a:ext cx="55707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zh-CN" sz="1600">
                <a:latin typeface="华文楷体"/>
                <a:ea typeface="华文楷体"/>
                <a:cs typeface="华文楷体"/>
              </a:rPr>
              <a:t>ListMP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：</a:t>
            </a:r>
            <a:r>
              <a:rPr lang="en-US" sz="1600">
                <a:latin typeface="华文楷体"/>
                <a:ea typeface="华文楷体"/>
                <a:cs typeface="华文楷体"/>
              </a:rPr>
              <a:t>多核间进行数据存储</a:t>
            </a:r>
            <a:r>
              <a:rPr lang="zh-CN" altLang="en-US" sz="1600">
                <a:latin typeface="华文楷体"/>
                <a:ea typeface="华文楷体"/>
                <a:cs typeface="华文楷体"/>
              </a:rPr>
              <a:t>和</a:t>
            </a:r>
            <a:r>
              <a:rPr lang="en-US" sz="1600">
                <a:latin typeface="华文楷体"/>
                <a:ea typeface="华文楷体"/>
                <a:cs typeface="华文楷体"/>
              </a:rPr>
              <a:t>传输的双向循环链表结构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28502" y="3016246"/>
            <a:ext cx="3278915" cy="132343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Courier New"/>
                <a:cs typeface="Courier New"/>
              </a:rPr>
              <a:t>gateHandle = GateMP_getDefaultRemote();</a:t>
            </a:r>
          </a:p>
          <a:p>
            <a:r>
              <a:rPr lang="pt-BR" sz="1000">
                <a:latin typeface="Courier New"/>
                <a:cs typeface="Courier New"/>
              </a:rPr>
              <a:t>ListMP_Params_init(&amp;params);</a:t>
            </a:r>
          </a:p>
          <a:p>
            <a:r>
              <a:rPr lang="de-DE" sz="1000">
                <a:latin typeface="Courier New"/>
                <a:cs typeface="Courier New"/>
              </a:rPr>
              <a:t>params.gate = gateHandle;</a:t>
            </a:r>
          </a:p>
          <a:p>
            <a:r>
              <a:rPr lang="en-US" sz="1000">
                <a:latin typeface="Courier New"/>
                <a:cs typeface="Courier New"/>
              </a:rPr>
              <a:t>params.name = "myListMP";</a:t>
            </a:r>
          </a:p>
          <a:p>
            <a:r>
              <a:rPr lang="pt-BR" sz="1000">
                <a:latin typeface="Courier New"/>
                <a:cs typeface="Courier New"/>
              </a:rPr>
              <a:t>params.regionId = 1;</a:t>
            </a:r>
          </a:p>
          <a:p>
            <a:r>
              <a:rPr lang="en-US" sz="1000">
                <a:latin typeface="Courier New"/>
                <a:cs typeface="Courier New"/>
              </a:rPr>
              <a:t>handle1 = ListMP_create(&amp;params, NULL);</a:t>
            </a:r>
            <a:br>
              <a:rPr lang="en-US" sz="1000">
                <a:latin typeface="Courier New"/>
                <a:cs typeface="Courier New"/>
              </a:rPr>
            </a:br>
            <a:r>
              <a:rPr lang="en-US" altLang="zh-CN" sz="1000">
                <a:latin typeface="Courier New"/>
                <a:cs typeface="Courier New"/>
              </a:rPr>
              <a:t>...</a:t>
            </a:r>
          </a:p>
          <a:p>
            <a:r>
              <a:rPr lang="zh-CN" altLang="zh-CN" sz="1000">
                <a:latin typeface="Courier New"/>
                <a:ea typeface="华文楷体"/>
                <a:cs typeface="Courier New"/>
              </a:rPr>
              <a:t>L</a:t>
            </a:r>
            <a:r>
              <a:rPr lang="en-US" altLang="zh-CN" sz="1000">
                <a:latin typeface="Courier New"/>
                <a:ea typeface="华文楷体"/>
                <a:cs typeface="Courier New"/>
              </a:rPr>
              <a:t>istMp_delete(&amp;handle1);</a:t>
            </a:r>
            <a:endParaRPr lang="en-US" sz="1000">
              <a:latin typeface="Courier New"/>
              <a:ea typeface="华文楷体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32913" y="3016246"/>
            <a:ext cx="3354919" cy="132343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Courier New"/>
                <a:cs typeface="Courier New"/>
              </a:rPr>
              <a:t>ListMP_open(“myListMP”, &amp;handle1, NULL)</a:t>
            </a:r>
            <a:r>
              <a:rPr lang="zh-CN" altLang="en-US" sz="1000">
                <a:latin typeface="Courier New"/>
                <a:cs typeface="Courier New"/>
              </a:rPr>
              <a:t>；</a:t>
            </a:r>
            <a:endParaRPr lang="en-US" altLang="zh-CN" sz="1000">
              <a:latin typeface="Courier New"/>
              <a:cs typeface="Courier New"/>
            </a:endParaRPr>
          </a:p>
          <a:p>
            <a:r>
              <a:rPr lang="en-US" altLang="zh-CN" sz="1000">
                <a:latin typeface="Courier New"/>
                <a:cs typeface="Courier New"/>
              </a:rPr>
              <a:t>...</a:t>
            </a:r>
          </a:p>
          <a:p>
            <a:r>
              <a:rPr lang="en-US" altLang="zh-CN" sz="1000">
                <a:latin typeface="Courier New"/>
                <a:cs typeface="Courier New"/>
              </a:rPr>
              <a:t>ListMP_close(&amp;handle1);</a:t>
            </a:r>
          </a:p>
          <a:p>
            <a:endParaRPr lang="en-US" sz="1000">
              <a:latin typeface="Courier New"/>
              <a:cs typeface="Courier New"/>
            </a:endParaRPr>
          </a:p>
          <a:p>
            <a:endParaRPr lang="en-US" sz="1000">
              <a:latin typeface="Courier New"/>
              <a:cs typeface="Courier New"/>
            </a:endParaRPr>
          </a:p>
          <a:p>
            <a:endParaRPr lang="en-US" sz="1000">
              <a:latin typeface="Courier New"/>
              <a:cs typeface="Courier New"/>
            </a:endParaRPr>
          </a:p>
          <a:p>
            <a:endParaRPr lang="en-US" sz="1000">
              <a:latin typeface="Courier New"/>
              <a:cs typeface="Courier New"/>
            </a:endParaRPr>
          </a:p>
          <a:p>
            <a:endParaRPr lang="en-US" sz="1000"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8502" y="4419706"/>
            <a:ext cx="3278915" cy="1015663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Courier New"/>
                <a:cs typeface="Courier New"/>
              </a:rPr>
              <a:t>typedef struct Tester {</a:t>
            </a:r>
          </a:p>
          <a:p>
            <a:pPr lvl="1"/>
            <a:r>
              <a:rPr lang="is-IS" sz="1000">
                <a:latin typeface="Courier New"/>
                <a:cs typeface="Courier New"/>
              </a:rPr>
              <a:t>ListMP_Elem elem;</a:t>
            </a:r>
          </a:p>
          <a:p>
            <a:pPr lvl="1"/>
            <a:r>
              <a:rPr lang="ro-RO" sz="1000">
                <a:latin typeface="Courier New"/>
                <a:cs typeface="Courier New"/>
              </a:rPr>
              <a:t>Int scratch[30];</a:t>
            </a:r>
          </a:p>
          <a:p>
            <a:pPr lvl="1"/>
            <a:r>
              <a:rPr lang="fr-FR" sz="1000">
                <a:latin typeface="Courier New"/>
                <a:cs typeface="Courier New"/>
              </a:rPr>
              <a:t>Int flag;</a:t>
            </a:r>
          </a:p>
          <a:p>
            <a:r>
              <a:rPr lang="en-US" sz="1000">
                <a:latin typeface="Courier New"/>
                <a:cs typeface="Courier New"/>
              </a:rPr>
              <a:t>} Tester;</a:t>
            </a:r>
          </a:p>
          <a:p>
            <a:endParaRPr lang="en-US" altLang="zh-CN" sz="1000">
              <a:latin typeface="Courier New"/>
              <a:cs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29414" y="4419706"/>
            <a:ext cx="3358418" cy="1015663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sz="1000">
                <a:latin typeface="Courier New"/>
                <a:cs typeface="Courier New"/>
              </a:rPr>
              <a:t>ListMP_prev(handle, elem))</a:t>
            </a:r>
            <a:r>
              <a:rPr lang="zh-CN" altLang="en-US" sz="1000">
                <a:latin typeface="Courier New"/>
                <a:cs typeface="Courier New"/>
              </a:rPr>
              <a:t>；</a:t>
            </a:r>
            <a:endParaRPr lang="en-US" altLang="zh-CN" sz="1000">
              <a:latin typeface="Courier New"/>
              <a:cs typeface="Courier New"/>
            </a:endParaRPr>
          </a:p>
          <a:p>
            <a:r>
              <a:rPr lang="en-US" sz="1000">
                <a:latin typeface="Courier New"/>
                <a:cs typeface="Courier New"/>
              </a:rPr>
              <a:t>ListMP_empty(handle1)</a:t>
            </a:r>
            <a:endParaRPr lang="en-US" altLang="zh-CN" sz="1000">
              <a:latin typeface="Courier New"/>
              <a:cs typeface="Courier New"/>
            </a:endParaRPr>
          </a:p>
          <a:p>
            <a:r>
              <a:rPr lang="de-DE" sz="1000">
                <a:latin typeface="Courier New"/>
                <a:cs typeface="Courier New"/>
              </a:rPr>
              <a:t>ListMP_putTail(handle1, </a:t>
            </a:r>
            <a:r>
              <a:rPr lang="en-US" altLang="zh-CN" sz="1000">
                <a:latin typeface="Courier New"/>
                <a:cs typeface="Courier New"/>
              </a:rPr>
              <a:t>elem)</a:t>
            </a:r>
            <a:r>
              <a:rPr lang="de-DE" sz="1000">
                <a:latin typeface="Courier New"/>
                <a:cs typeface="Courier New"/>
              </a:rPr>
              <a:t>;</a:t>
            </a:r>
          </a:p>
          <a:p>
            <a:r>
              <a:rPr lang="en-US" altLang="zh-CN" sz="1000">
                <a:latin typeface="Courier New"/>
                <a:cs typeface="Courier New"/>
              </a:rPr>
              <a:t>...</a:t>
            </a:r>
            <a:endParaRPr lang="de-DE" altLang="zh-CN" sz="1000">
              <a:latin typeface="Courier New"/>
              <a:cs typeface="Courier New"/>
            </a:endParaRPr>
          </a:p>
          <a:p>
            <a:endParaRPr lang="de-DE" altLang="zh-CN" sz="1000">
              <a:latin typeface="Courier New"/>
              <a:cs typeface="Courier New"/>
            </a:endParaRPr>
          </a:p>
          <a:p>
            <a:r>
              <a:rPr lang="en-US" altLang="zh-CN" sz="1000">
                <a:latin typeface="Courier New"/>
                <a:cs typeface="Courier New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28597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9241" y="217500"/>
            <a:ext cx="3557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zh-CN">
                <a:latin typeface="华文楷体"/>
                <a:ea typeface="华文楷体"/>
                <a:cs typeface="华文楷体"/>
              </a:rPr>
              <a:t>GateMP</a:t>
            </a:r>
            <a:r>
              <a:rPr lang="zh-CN" altLang="en-US">
                <a:latin typeface="华文楷体"/>
                <a:ea typeface="华文楷体"/>
                <a:cs typeface="华文楷体"/>
              </a:rPr>
              <a:t>：多核间同步的互斥锁</a:t>
            </a:r>
            <a:endParaRPr lang="en-US">
              <a:latin typeface="华文楷体"/>
              <a:ea typeface="华文楷体"/>
              <a:cs typeface="华文楷体"/>
            </a:endParaRPr>
          </a:p>
        </p:txBody>
      </p:sp>
      <p:pic>
        <p:nvPicPr>
          <p:cNvPr id="3" name="Picture 2" descr="screensh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40" y="586832"/>
            <a:ext cx="3594359" cy="42650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05668" y="626303"/>
            <a:ext cx="3659916" cy="208518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000">
                <a:latin typeface="Courier New"/>
                <a:cs typeface="Courier New"/>
              </a:rPr>
              <a:t>GateMP_Params_init(&amp;gparams);</a:t>
            </a:r>
          </a:p>
          <a:p>
            <a:pPr>
              <a:lnSpc>
                <a:spcPct val="130000"/>
              </a:lnSpc>
            </a:pPr>
            <a:r>
              <a:rPr lang="en-US" sz="1000">
                <a:latin typeface="Courier New"/>
                <a:cs typeface="Courier New"/>
              </a:rPr>
              <a:t>gparams.localProtect = GateMP_LocalProtect_THREAD;</a:t>
            </a:r>
          </a:p>
          <a:p>
            <a:pPr>
              <a:lnSpc>
                <a:spcPct val="130000"/>
              </a:lnSpc>
            </a:pPr>
            <a:r>
              <a:rPr lang="en-US" sz="1000">
                <a:latin typeface="Courier New"/>
                <a:cs typeface="Courier New"/>
              </a:rPr>
              <a:t>gparams.remoteProtect = GateMP_RemoteProtect_SYSTEM;</a:t>
            </a:r>
          </a:p>
          <a:p>
            <a:pPr>
              <a:lnSpc>
                <a:spcPct val="130000"/>
              </a:lnSpc>
            </a:pPr>
            <a:r>
              <a:rPr lang="en-US" sz="1000">
                <a:latin typeface="Courier New"/>
                <a:cs typeface="Courier New"/>
              </a:rPr>
              <a:t>gparams.name = "myGate";</a:t>
            </a:r>
          </a:p>
          <a:p>
            <a:pPr>
              <a:lnSpc>
                <a:spcPct val="130000"/>
              </a:lnSpc>
            </a:pPr>
            <a:r>
              <a:rPr lang="pt-BR" sz="1000">
                <a:latin typeface="Courier New"/>
                <a:cs typeface="Courier New"/>
              </a:rPr>
              <a:t>gparams.regionId = 1;</a:t>
            </a:r>
          </a:p>
          <a:p>
            <a:pPr>
              <a:lnSpc>
                <a:spcPct val="130000"/>
              </a:lnSpc>
            </a:pPr>
            <a:r>
              <a:rPr lang="en-US" sz="1000">
                <a:latin typeface="Courier New"/>
                <a:cs typeface="Courier New"/>
              </a:rPr>
              <a:t>gateHandle = GateMP_create(&amp;gparams, NULL);</a:t>
            </a:r>
            <a:br>
              <a:rPr lang="en-US" sz="1000">
                <a:latin typeface="Courier New"/>
                <a:cs typeface="Courier New"/>
              </a:rPr>
            </a:br>
            <a:r>
              <a:rPr lang="en-US" altLang="zh-CN" sz="1000">
                <a:latin typeface="Courier New"/>
                <a:cs typeface="Courier New"/>
              </a:rPr>
              <a:t>...</a:t>
            </a:r>
            <a:r>
              <a:rPr lang="en-US" sz="1000">
                <a:latin typeface="Courier New"/>
                <a:cs typeface="Courier New"/>
              </a:rPr>
              <a:t/>
            </a:r>
            <a:br>
              <a:rPr lang="en-US" sz="1000">
                <a:latin typeface="Courier New"/>
                <a:cs typeface="Courier New"/>
              </a:rPr>
            </a:br>
            <a:r>
              <a:rPr lang="zh-CN" altLang="en-US" sz="1000">
                <a:latin typeface="Courier New"/>
                <a:cs typeface="Courier New"/>
              </a:rPr>
              <a:t> </a:t>
            </a:r>
            <a:r>
              <a:rPr lang="en-US" altLang="zh-CN" sz="1000">
                <a:latin typeface="Courier New"/>
                <a:cs typeface="Courier New"/>
              </a:rPr>
              <a:t>GateMP_delete(&amp;gateHandle);</a:t>
            </a:r>
            <a:endParaRPr lang="en-US" sz="1000">
              <a:latin typeface="Courier New"/>
              <a:ea typeface="华文楷体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05668" y="2773310"/>
            <a:ext cx="3659916" cy="684803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de-DE" sz="1000">
                <a:latin typeface="Courier New"/>
                <a:cs typeface="Courier New"/>
              </a:rPr>
              <a:t>GateMP_open("myGate", &amp;gateHandle);</a:t>
            </a:r>
            <a:br>
              <a:rPr lang="de-DE" sz="1000">
                <a:latin typeface="Courier New"/>
                <a:cs typeface="Courier New"/>
              </a:rPr>
            </a:br>
            <a:r>
              <a:rPr lang="en-US" altLang="zh-CN" sz="1000">
                <a:latin typeface="Courier New"/>
                <a:cs typeface="Courier New"/>
              </a:rPr>
              <a:t>...</a:t>
            </a:r>
            <a:r>
              <a:rPr lang="de-DE" sz="1000">
                <a:latin typeface="Courier New"/>
                <a:cs typeface="Courier New"/>
              </a:rPr>
              <a:t/>
            </a:r>
            <a:br>
              <a:rPr lang="de-DE" sz="1000">
                <a:latin typeface="Courier New"/>
                <a:cs typeface="Courier New"/>
              </a:rPr>
            </a:br>
            <a:r>
              <a:rPr lang="en-US" altLang="zh-CN" sz="1000">
                <a:latin typeface="Courier New"/>
                <a:cs typeface="Courier New"/>
              </a:rPr>
              <a:t>GateMP_close(&amp;gateHandle);</a:t>
            </a:r>
            <a:endParaRPr lang="de-DE" sz="1000"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5668" y="3511018"/>
            <a:ext cx="3659916" cy="128496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>
                <a:latin typeface="Courier New"/>
                <a:cs typeface="Courier New"/>
              </a:rPr>
              <a:t>IArg key;</a:t>
            </a:r>
          </a:p>
          <a:p>
            <a:pPr>
              <a:lnSpc>
                <a:spcPct val="130000"/>
              </a:lnSpc>
            </a:pPr>
            <a:r>
              <a:rPr lang="en-US" sz="1000">
                <a:latin typeface="Courier New"/>
                <a:cs typeface="Courier New"/>
              </a:rPr>
              <a:t>/* Enter the gate */</a:t>
            </a:r>
          </a:p>
          <a:p>
            <a:pPr>
              <a:lnSpc>
                <a:spcPct val="130000"/>
              </a:lnSpc>
            </a:pPr>
            <a:r>
              <a:rPr lang="de-DE" sz="1000">
                <a:latin typeface="Courier New"/>
                <a:cs typeface="Courier New"/>
              </a:rPr>
              <a:t>key = GateMP_enter(gateHandle);</a:t>
            </a:r>
          </a:p>
          <a:p>
            <a:pPr>
              <a:lnSpc>
                <a:spcPct val="130000"/>
              </a:lnSpc>
            </a:pPr>
            <a:r>
              <a:rPr lang="en-US" sz="1000">
                <a:latin typeface="Courier New"/>
                <a:cs typeface="Courier New"/>
              </a:rPr>
              <a:t>...</a:t>
            </a:r>
          </a:p>
          <a:p>
            <a:pPr>
              <a:lnSpc>
                <a:spcPct val="130000"/>
              </a:lnSpc>
            </a:pPr>
            <a:r>
              <a:rPr lang="en-US" sz="1000">
                <a:latin typeface="Courier New"/>
                <a:cs typeface="Courier New"/>
              </a:rPr>
              <a:t>/* Leave the gate */</a:t>
            </a:r>
          </a:p>
          <a:p>
            <a:pPr>
              <a:lnSpc>
                <a:spcPct val="130000"/>
              </a:lnSpc>
            </a:pPr>
            <a:r>
              <a:rPr lang="de-DE" sz="1000">
                <a:latin typeface="Courier New"/>
                <a:cs typeface="Courier New"/>
              </a:rPr>
              <a:t>GateMP_leave(gateHandle, key);</a:t>
            </a:r>
            <a:endParaRPr lang="en-US" sz="1000">
              <a:latin typeface="Courier New"/>
              <a:ea typeface="华文楷体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1297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800">
            <a:latin typeface="华文楷体"/>
            <a:ea typeface="华文楷体"/>
            <a:cs typeface="华文楷体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18340</TotalTime>
  <Words>1344</Words>
  <Application>Microsoft Macintosh PowerPoint</Application>
  <PresentationFormat>On-screen Show (16:10)</PresentationFormat>
  <Paragraphs>366</Paragraphs>
  <Slides>21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Breeze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基于SysLink的双核通信开发</dc:title>
  <dc:creator>yin deng</dc:creator>
  <cp:lastModifiedBy>yin deng</cp:lastModifiedBy>
  <cp:revision>1085</cp:revision>
  <cp:lastPrinted>2014-10-20T07:48:10Z</cp:lastPrinted>
  <dcterms:created xsi:type="dcterms:W3CDTF">2014-09-12T06:34:54Z</dcterms:created>
  <dcterms:modified xsi:type="dcterms:W3CDTF">2014-12-13T08:59:24Z</dcterms:modified>
</cp:coreProperties>
</file>