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9" r:id="rId1"/>
  </p:sldMasterIdLst>
  <p:notesMasterIdLst>
    <p:notesMasterId r:id="rId16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4" autoAdjust="0"/>
    <p:restoredTop sz="99071" autoAdjust="0"/>
  </p:normalViewPr>
  <p:slideViewPr>
    <p:cSldViewPr snapToGrid="0" snapToObjects="1">
      <p:cViewPr varScale="1">
        <p:scale>
          <a:sx n="108" d="100"/>
          <a:sy n="108" d="100"/>
        </p:scale>
        <p:origin x="-120" y="-256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3344" y="-1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华文楷体"/>
              </a:defRPr>
            </a:lvl1pPr>
          </a:lstStyle>
          <a:p>
            <a:fld id="{9ED89FC8-707A-EB44-8D79-EA31DA70A44B}" type="datetimeFigureOut">
              <a:rPr lang="en-US" smtClean="0"/>
              <a:pPr/>
              <a:t>12/27/14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华文楷体"/>
              </a:defRPr>
            </a:lvl1pPr>
          </a:lstStyle>
          <a:p>
            <a:fld id="{5874CE99-DA4C-544D-9C5A-78F6689204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7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65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157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407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77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079501"/>
            <a:ext cx="6487668" cy="2627406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 dirty="0">
              <a:solidFill>
                <a:schemeClr val="tx1">
                  <a:lumMod val="65000"/>
                  <a:lumOff val="35000"/>
                </a:schemeClr>
              </a:solidFill>
              <a:latin typeface="华文楷体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270001"/>
            <a:ext cx="6498158" cy="1437389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华文楷体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5" y="2749178"/>
            <a:ext cx="6498159" cy="7638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2" y="509894"/>
            <a:ext cx="4079545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2" y="1489881"/>
            <a:ext cx="4079545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299493"/>
            <a:ext cx="3657600" cy="4431731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06919"/>
            <a:ext cx="1524000" cy="46460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06919"/>
            <a:ext cx="6689726" cy="464608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42" y="2794003"/>
            <a:ext cx="8416925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42" y="3975859"/>
            <a:ext cx="8416925" cy="810559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02948"/>
            <a:ext cx="8402040" cy="236405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9" y="2002621"/>
            <a:ext cx="8056563" cy="1135062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9" y="3113338"/>
            <a:ext cx="8056563" cy="1250156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89648"/>
            <a:ext cx="8042276" cy="111413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509894"/>
            <a:ext cx="3840480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06917"/>
            <a:ext cx="3840480" cy="464608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489881"/>
            <a:ext cx="3840480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12/27/14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333501"/>
            <a:ext cx="8042276" cy="3619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5229723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fld id="{B01F9CA3-105E-4857-9057-6DB6197DA786}" type="datetimeFigureOut">
              <a:rPr lang="en-US" smtClean="0"/>
              <a:pPr/>
              <a:t>12/27/14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62" y="5229723"/>
            <a:ext cx="484094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5229723"/>
            <a:ext cx="990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  <a:latin typeface="华文楷体"/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logo（无投影）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295" y="89647"/>
            <a:ext cx="904707" cy="796442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 userDrawn="1"/>
        </p:nvSpPr>
        <p:spPr>
          <a:xfrm>
            <a:off x="6553157" y="4739212"/>
            <a:ext cx="2590844" cy="975789"/>
          </a:xfrm>
          <a:prstGeom prst="rect">
            <a:avLst/>
          </a:prstGeom>
        </p:spPr>
        <p:txBody>
          <a:bodyPr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官网：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        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www.tronlong.com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论坛：     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www.51dsp.net</a:t>
            </a:r>
            <a:br>
              <a:rPr lang="en-US" altLang="zh-CN" sz="1400" dirty="0">
                <a:latin typeface="华文楷体"/>
                <a:ea typeface="华文楷体"/>
                <a:cs typeface="华文楷体"/>
              </a:rPr>
            </a:b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C6748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162594183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OMAPL138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</a:t>
            </a:r>
            <a:r>
              <a:rPr lang="en-US" sz="1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华文楷体"/>
                <a:cs typeface="华文楷体"/>
              </a:rPr>
              <a:t>227961486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0" r:id="rId1"/>
    <p:sldLayoutId id="2147484651" r:id="rId2"/>
    <p:sldLayoutId id="2147484652" r:id="rId3"/>
    <p:sldLayoutId id="2147484653" r:id="rId4"/>
    <p:sldLayoutId id="2147484654" r:id="rId5"/>
    <p:sldLayoutId id="2147484655" r:id="rId6"/>
    <p:sldLayoutId id="2147484656" r:id="rId7"/>
    <p:sldLayoutId id="2147484657" r:id="rId8"/>
    <p:sldLayoutId id="2147484658" r:id="rId9"/>
    <p:sldLayoutId id="2147484659" r:id="rId10"/>
    <p:sldLayoutId id="2147484660" r:id="rId11"/>
    <p:sldLayoutId id="214748466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华文楷体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10.xml"/><Relationship Id="rId3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8928" y="667464"/>
            <a:ext cx="4155661" cy="4501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zh-CN" altLang="en-US" sz="2400">
                <a:latin typeface="华文楷体"/>
                <a:ea typeface="华文楷体"/>
                <a:cs typeface="华文楷体"/>
              </a:rPr>
              <a:t>实战准备</a:t>
            </a:r>
            <a:endParaRPr lang="en-US" altLang="zh-CN" sz="2400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C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面向对象编程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SYSBIOS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多线程编程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Linux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QT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编程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AD7606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采集卡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CN" sz="2400">
                <a:latin typeface="华文楷体"/>
                <a:ea typeface="华文楷体"/>
                <a:cs typeface="华文楷体"/>
              </a:rPr>
              <a:t>AD7606</a:t>
            </a:r>
            <a:r>
              <a:rPr lang="zh-CN" altLang="en-US" sz="2400">
                <a:latin typeface="华文楷体"/>
                <a:ea typeface="华文楷体"/>
                <a:cs typeface="华文楷体"/>
              </a:rPr>
              <a:t>双核例程</a:t>
            </a:r>
            <a:endParaRPr lang="en-US" altLang="zh-CN" sz="2400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例程编译与运行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程序结构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通信设计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代码分析</a:t>
            </a:r>
            <a:endParaRPr lang="en-US" altLang="zh-CN">
              <a:latin typeface="华文楷体"/>
              <a:ea typeface="华文楷体"/>
              <a:cs typeface="华文楷体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6994" y="-254986"/>
            <a:ext cx="586592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Wingdings" charset="2"/>
              <a:buChar char="v"/>
            </a:pPr>
            <a:r>
              <a:rPr lang="en-US" altLang="zh-CN" sz="48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4800">
                <a:latin typeface="华文楷体"/>
                <a:ea typeface="华文楷体"/>
                <a:cs typeface="华文楷体"/>
              </a:rPr>
              <a:t> 实战</a:t>
            </a:r>
            <a:endParaRPr lang="zh-TW" altLang="en-US" sz="48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25452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2445" y="284223"/>
            <a:ext cx="30315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sz="2800">
                <a:latin typeface="华文楷体"/>
                <a:ea typeface="华文楷体"/>
                <a:cs typeface="华文楷体"/>
              </a:rPr>
              <a:t>例程编译与运行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1849" y="890545"/>
            <a:ext cx="688431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>
                <a:latin typeface="华文楷体"/>
                <a:ea typeface="华文楷体"/>
                <a:cs typeface="华文楷体"/>
              </a:rPr>
              <a:t>I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 编译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  <a:p>
            <a:r>
              <a:rPr lang="en-US" altLang="zh-CN">
                <a:latin typeface="Courier New"/>
                <a:ea typeface="华文楷体"/>
                <a:cs typeface="Courier New"/>
              </a:rPr>
              <a:t>	ad7606/makfile </a:t>
            </a:r>
          </a:p>
          <a:p>
            <a:r>
              <a:rPr lang="en-US" altLang="zh-CN">
                <a:latin typeface="Courier New"/>
                <a:ea typeface="华文楷体"/>
                <a:cs typeface="Courier New"/>
              </a:rPr>
              <a:t>	ad7606/dsp/makefile</a:t>
            </a:r>
          </a:p>
          <a:p>
            <a:r>
              <a:rPr lang="en-US" altLang="zh-CN">
                <a:latin typeface="Courier New"/>
                <a:ea typeface="华文楷体"/>
                <a:cs typeface="Courier New"/>
              </a:rPr>
              <a:t>	ad7606/host/ad7606.pro</a:t>
            </a:r>
          </a:p>
          <a:p>
            <a:endParaRPr lang="en-US" altLang="zh-CN">
              <a:latin typeface="Courier New"/>
              <a:ea typeface="华文楷体"/>
              <a:cs typeface="Courier New"/>
            </a:endParaRPr>
          </a:p>
          <a:p>
            <a:r>
              <a:rPr lang="en-US" altLang="zh-CN">
                <a:latin typeface="华文楷体"/>
                <a:ea typeface="华文楷体"/>
                <a:cs typeface="华文楷体"/>
              </a:rPr>
              <a:t>	《OMAPL138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基于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的双核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AD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采集处理例程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.pdf》</a:t>
            </a:r>
          </a:p>
          <a:p>
            <a:endParaRPr lang="en-US" altLang="zh-CN">
              <a:latin typeface="华文楷体"/>
              <a:ea typeface="华文楷体"/>
              <a:cs typeface="华文楷体"/>
            </a:endParaRPr>
          </a:p>
          <a:p>
            <a:r>
              <a:rPr lang="en-US" altLang="zh-CN" sz="2800">
                <a:latin typeface="华文楷体"/>
                <a:ea typeface="华文楷体"/>
                <a:cs typeface="华文楷体"/>
              </a:rPr>
              <a:t>II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运行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  <a:p>
            <a:r>
              <a:rPr lang="en-US" altLang="zh-CN">
                <a:latin typeface="华文楷体"/>
                <a:ea typeface="华文楷体"/>
                <a:cs typeface="华文楷体"/>
              </a:rPr>
              <a:t>	《OMAPL138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基于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的双核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AD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采集处理例程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.pdf》</a:t>
            </a:r>
          </a:p>
          <a:p>
            <a:r>
              <a:rPr lang="en-US" altLang="zh-CN">
                <a:latin typeface="华文楷体"/>
                <a:ea typeface="华文楷体"/>
                <a:cs typeface="华文楷体"/>
              </a:rPr>
              <a:t>	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基于 </a:t>
            </a:r>
            <a:r>
              <a:rPr lang="en-US" altLang="zh-TW">
                <a:latin typeface="华文楷体"/>
                <a:ea typeface="华文楷体"/>
                <a:cs typeface="华文楷体"/>
              </a:rPr>
              <a:t>SysLink 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的双核通信教程</a:t>
            </a:r>
            <a:r>
              <a:rPr lang="en-US" altLang="zh-TW">
                <a:latin typeface="华文楷体"/>
                <a:ea typeface="华文楷体"/>
                <a:cs typeface="华文楷体"/>
              </a:rPr>
              <a:t>-AD7606 </a:t>
            </a:r>
            <a:r>
              <a:rPr lang="zh-TW" altLang="en-US">
                <a:latin typeface="华文楷体"/>
                <a:ea typeface="华文楷体"/>
                <a:cs typeface="华文楷体"/>
              </a:rPr>
              <a:t>例程运行效果</a:t>
            </a:r>
            <a:r>
              <a:rPr lang="en-US" altLang="zh-TW">
                <a:latin typeface="华文楷体"/>
                <a:ea typeface="华文楷体"/>
                <a:cs typeface="华文楷体"/>
              </a:rPr>
              <a:t>.mp4</a:t>
            </a:r>
            <a:endParaRPr lang="en-US" altLang="zh-CN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21302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448" y="27026"/>
            <a:ext cx="18679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>
                <a:latin typeface="华文楷体"/>
                <a:ea typeface="华文楷体"/>
                <a:cs typeface="华文楷体"/>
              </a:rPr>
              <a:t>2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.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程序结构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69545" y="288636"/>
            <a:ext cx="184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445" y="1019674"/>
            <a:ext cx="6385684" cy="39910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6151" y="550246"/>
            <a:ext cx="1518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zh-CN" altLang="en-US" sz="2000">
                <a:latin typeface="华文楷体"/>
                <a:ea typeface="华文楷体"/>
                <a:cs typeface="华文楷体"/>
              </a:rPr>
              <a:t>内存视图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04511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17" y="511583"/>
            <a:ext cx="7144866" cy="44655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2263" y="42200"/>
            <a:ext cx="1518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zh-CN" altLang="en-US" sz="2000">
                <a:latin typeface="华文楷体"/>
                <a:ea typeface="华文楷体"/>
                <a:cs typeface="华文楷体"/>
              </a:rPr>
              <a:t>流程视图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62942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563463"/>
              </p:ext>
            </p:extLst>
          </p:nvPr>
        </p:nvGraphicFramePr>
        <p:xfrm>
          <a:off x="538541" y="1561176"/>
          <a:ext cx="7899400" cy="1997040"/>
        </p:xfrm>
        <a:graphic>
          <a:graphicData uri="http://schemas.openxmlformats.org/drawingml/2006/table">
            <a:tbl>
              <a:tblPr/>
              <a:tblGrid>
                <a:gridCol w="825500"/>
                <a:gridCol w="1867217"/>
                <a:gridCol w="5206683"/>
              </a:tblGrid>
              <a:tr h="286097">
                <a:tc gridSpan="3">
                  <a:txBody>
                    <a:bodyPr/>
                    <a:lstStyle/>
                    <a:p>
                      <a:pPr algn="ctr" fontAlgn="ctr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Message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 rowSpan="6">
                  <a:txBody>
                    <a:bodyPr/>
                    <a:lstStyle/>
                    <a:p>
                      <a:pPr algn="ctr" fontAlgn="ctr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cmd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MSG_CMD_START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开始进行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AD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采样和采样数据的传输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MSG_CMD_STOP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停止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AD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采样和采样数据的传输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MSG_CMD_ENABLE_FFT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需要对采样数据进行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FFT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运算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MSG_CMD_DISABLE_FFT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不需要采样数据进行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FFT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运算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MSG_CMD_FFT_DATA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可以从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RingBuffer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读取已经进行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FFT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运算的数据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MSG_CMD_RAW_DATA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可以从 RingBuffer 读取未经 FFT 运算的数据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rate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2^x * 1024 , 0&lt; x &lt; 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支持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1k,2k,4k,8k,16k,32k,64k,128k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的采样率 （只在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MSG_CMD_START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有效）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0000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trigger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与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rate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的值相等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每采样到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trigger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个数据进行一次数据处理 （只在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MSG_CMD_START 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有效）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97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274" y="60878"/>
            <a:ext cx="1867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华文楷体"/>
                <a:ea typeface="华文楷体"/>
                <a:cs typeface="华文楷体"/>
              </a:rPr>
              <a:t>3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.通信设计</a:t>
            </a:r>
            <a:endParaRPr lang="en-US" sz="28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012" y="572553"/>
            <a:ext cx="38138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华文楷体"/>
                <a:ea typeface="华文楷体"/>
                <a:cs typeface="华文楷体"/>
              </a:rPr>
              <a:t>组件：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MessageQ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进行消息传递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RingIO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     进行 </a:t>
            </a:r>
            <a:r>
              <a:rPr lang="zh-CN" altLang="zh-CN">
                <a:latin typeface="华文楷体"/>
                <a:ea typeface="华文楷体"/>
                <a:cs typeface="华文楷体"/>
              </a:rPr>
              <a:t>A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D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数据传输</a:t>
            </a:r>
            <a:endParaRPr lang="en-US" altLang="zh-CN">
              <a:latin typeface="华文楷体"/>
              <a:ea typeface="华文楷体"/>
              <a:cs typeface="华文楷体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1408" y="3722077"/>
            <a:ext cx="3916534" cy="178510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100">
                <a:latin typeface="Courier New"/>
                <a:cs typeface="Courier New"/>
              </a:rPr>
              <a:t> 23 typedef enum {</a:t>
            </a:r>
          </a:p>
          <a:p>
            <a:r>
              <a:rPr lang="en-US" sz="1100">
                <a:latin typeface="Courier New"/>
                <a:cs typeface="Courier New"/>
              </a:rPr>
              <a:t> 24     MSG_CMD_START,</a:t>
            </a:r>
          </a:p>
          <a:p>
            <a:r>
              <a:rPr lang="en-US" sz="1100">
                <a:latin typeface="Courier New"/>
                <a:cs typeface="Courier New"/>
              </a:rPr>
              <a:t> 25     MSG_CMD_STOP,</a:t>
            </a:r>
          </a:p>
          <a:p>
            <a:r>
              <a:rPr lang="en-US" sz="1100">
                <a:latin typeface="Courier New"/>
                <a:cs typeface="Courier New"/>
              </a:rPr>
              <a:t> 26 </a:t>
            </a:r>
          </a:p>
          <a:p>
            <a:r>
              <a:rPr lang="en-US" sz="1100">
                <a:latin typeface="Courier New"/>
                <a:cs typeface="Courier New"/>
              </a:rPr>
              <a:t> 27     MSG_CMD_ENABLE_FFT,</a:t>
            </a:r>
          </a:p>
          <a:p>
            <a:r>
              <a:rPr lang="en-US" sz="1100">
                <a:latin typeface="Courier New"/>
                <a:cs typeface="Courier New"/>
              </a:rPr>
              <a:t> 28     MSG_CMD_DISABLE_FFT,</a:t>
            </a:r>
          </a:p>
          <a:p>
            <a:r>
              <a:rPr lang="en-US" sz="1100">
                <a:latin typeface="Courier New"/>
                <a:cs typeface="Courier New"/>
              </a:rPr>
              <a:t> 29     </a:t>
            </a:r>
          </a:p>
          <a:p>
            <a:r>
              <a:rPr lang="en-US" sz="1100">
                <a:latin typeface="Courier New"/>
                <a:cs typeface="Courier New"/>
              </a:rPr>
              <a:t> 30     MSG_CMD_FFT_DATA,</a:t>
            </a:r>
          </a:p>
          <a:p>
            <a:r>
              <a:rPr lang="en-US" sz="1100">
                <a:latin typeface="Courier New"/>
                <a:cs typeface="Courier New"/>
              </a:rPr>
              <a:t> 31     MSG_CMD_RAW_DATA</a:t>
            </a:r>
          </a:p>
          <a:p>
            <a:r>
              <a:rPr lang="nl-NL" sz="1100">
                <a:latin typeface="Courier New"/>
                <a:cs typeface="Courier New"/>
              </a:rPr>
              <a:t> 32 } MsgCmd;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8541" y="3722077"/>
            <a:ext cx="3813865" cy="178510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nl-NL" sz="1100">
                <a:latin typeface="Courier New"/>
                <a:cs typeface="Courier New"/>
              </a:rPr>
              <a:t>34 typedef struct _Message {</a:t>
            </a:r>
          </a:p>
          <a:p>
            <a:r>
              <a:rPr lang="nl-NL" sz="1100">
                <a:latin typeface="Courier New"/>
                <a:cs typeface="Courier New"/>
              </a:rPr>
              <a:t>35     MessageQ_MsgHeader parent;</a:t>
            </a:r>
          </a:p>
          <a:p>
            <a:r>
              <a:rPr lang="nl-NL" sz="1100">
                <a:latin typeface="Courier New"/>
                <a:cs typeface="Courier New"/>
              </a:rPr>
              <a:t>36     uint32_t cmd; </a:t>
            </a:r>
          </a:p>
          <a:p>
            <a:r>
              <a:rPr lang="nl-NL" sz="1100">
                <a:latin typeface="Courier New"/>
                <a:cs typeface="Courier New"/>
              </a:rPr>
              <a:t>37     uint32_t rate;</a:t>
            </a:r>
          </a:p>
          <a:p>
            <a:r>
              <a:rPr lang="nl-NL" sz="1100">
                <a:latin typeface="Courier New"/>
                <a:cs typeface="Courier New"/>
              </a:rPr>
              <a:t>38     uint32_t trigger;</a:t>
            </a:r>
          </a:p>
          <a:p>
            <a:r>
              <a:rPr lang="fi-FI" sz="1100">
                <a:latin typeface="Courier New"/>
                <a:cs typeface="Courier New"/>
              </a:rPr>
              <a:t>39 } Message;</a:t>
            </a:r>
          </a:p>
          <a:p>
            <a:endParaRPr lang="fi-FI" sz="1100">
              <a:latin typeface="Courier New"/>
              <a:cs typeface="Courier New"/>
            </a:endParaRPr>
          </a:p>
          <a:p>
            <a:endParaRPr lang="fi-FI" sz="1100">
              <a:latin typeface="Courier New"/>
              <a:cs typeface="Courier New"/>
            </a:endParaRPr>
          </a:p>
          <a:p>
            <a:endParaRPr lang="fi-FI" sz="1100">
              <a:latin typeface="Courier New"/>
              <a:cs typeface="Courier New"/>
            </a:endParaRPr>
          </a:p>
          <a:p>
            <a:endParaRPr lang="en-US" sz="110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1763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73" y="584098"/>
            <a:ext cx="7144866" cy="44655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274" y="60878"/>
            <a:ext cx="1870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华文楷体"/>
                <a:ea typeface="华文楷体"/>
                <a:cs typeface="华文楷体"/>
              </a:rPr>
              <a:t>4.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代码分析</a:t>
            </a:r>
            <a:endParaRPr lang="en-US" sz="28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31230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536" y="838639"/>
            <a:ext cx="5416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sz="2800">
                <a:latin typeface="华文楷体"/>
                <a:ea typeface="华文楷体"/>
                <a:cs typeface="华文楷体"/>
              </a:rPr>
              <a:t>C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面向对象编程的一种实现方式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9959" y="1418012"/>
            <a:ext cx="562205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>
                <a:latin typeface="华文楷体"/>
                <a:ea typeface="华文楷体"/>
                <a:cs typeface="华文楷体"/>
              </a:rPr>
              <a:t>类的定义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：</a:t>
            </a:r>
            <a:endParaRPr lang="en-US" altLang="zh-CN" sz="2000">
              <a:latin typeface="华文楷体"/>
              <a:ea typeface="华文楷体"/>
              <a:cs typeface="华文楷体"/>
            </a:endParaRPr>
          </a:p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结构体</a:t>
            </a:r>
            <a:r>
              <a:rPr lang="en-US" altLang="zh-CN" sz="1600">
                <a:latin typeface="华文楷体"/>
                <a:ea typeface="华文楷体"/>
                <a:cs typeface="华文楷体"/>
              </a:rPr>
              <a:t> +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 操作该结构体的函数</a:t>
            </a:r>
            <a:endParaRPr lang="en-US" altLang="zh-CN" sz="1600">
              <a:latin typeface="华文楷体"/>
              <a:ea typeface="华文楷体"/>
              <a:cs typeface="华文楷体"/>
            </a:endParaRPr>
          </a:p>
          <a:p>
            <a:pPr marL="342900" indent="-342900">
              <a:buFont typeface="Arial"/>
              <a:buChar char="•"/>
            </a:pPr>
            <a:r>
              <a:rPr lang="zh-CN" altLang="en-US" sz="2000">
                <a:latin typeface="华文楷体"/>
                <a:ea typeface="华文楷体"/>
                <a:cs typeface="华文楷体"/>
              </a:rPr>
              <a:t>封装：</a:t>
            </a:r>
            <a:endParaRPr lang="en-US" altLang="zh-CN" sz="2000">
              <a:latin typeface="华文楷体"/>
              <a:ea typeface="华文楷体"/>
              <a:cs typeface="华文楷体"/>
            </a:endParaRPr>
          </a:p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头文件内类型前置声明 </a:t>
            </a:r>
            <a:r>
              <a:rPr lang="en-US" altLang="zh-CN" sz="1600">
                <a:latin typeface="华文楷体"/>
                <a:ea typeface="华文楷体"/>
                <a:cs typeface="华文楷体"/>
              </a:rPr>
              <a:t>+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 数据访问函数，</a:t>
            </a:r>
            <a:r>
              <a:rPr lang="en-US" altLang="zh-CN" sz="1600">
                <a:latin typeface="华文楷体"/>
                <a:ea typeface="华文楷体"/>
                <a:cs typeface="华文楷体"/>
              </a:rPr>
              <a:t>…</a:t>
            </a:r>
          </a:p>
          <a:p>
            <a:pPr marL="342900" indent="-342900">
              <a:buFont typeface="Arial"/>
              <a:buChar char="•"/>
            </a:pPr>
            <a:r>
              <a:rPr lang="zh-CN" altLang="en-US" sz="2000">
                <a:latin typeface="华文楷体"/>
                <a:ea typeface="华文楷体"/>
                <a:cs typeface="华文楷体"/>
              </a:rPr>
              <a:t>继承：</a:t>
            </a:r>
            <a:endParaRPr lang="en-US" altLang="zh-CN" sz="2000">
              <a:latin typeface="华文楷体"/>
              <a:ea typeface="华文楷体"/>
              <a:cs typeface="华文楷体"/>
            </a:endParaRPr>
          </a:p>
          <a:p>
            <a:r>
              <a:rPr lang="en-US" sz="20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代表子类的结构体的第一个字段是父类结构体类型</a:t>
            </a:r>
            <a:endParaRPr lang="en-US" altLang="zh-CN" sz="1600">
              <a:latin typeface="华文楷体"/>
              <a:ea typeface="华文楷体"/>
              <a:cs typeface="华文楷体"/>
            </a:endParaRPr>
          </a:p>
          <a:p>
            <a:pPr marL="342900" indent="-342900">
              <a:buFont typeface="Arial"/>
              <a:buChar char="•"/>
            </a:pPr>
            <a:r>
              <a:rPr lang="zh-CN" altLang="en-US" sz="2000">
                <a:latin typeface="华文楷体"/>
                <a:ea typeface="华文楷体"/>
                <a:cs typeface="华文楷体"/>
              </a:rPr>
              <a:t>多态：</a:t>
            </a:r>
            <a:endParaRPr lang="en-US" altLang="zh-CN" sz="2000">
              <a:latin typeface="华文楷体"/>
              <a:ea typeface="华文楷体"/>
              <a:cs typeface="华文楷体"/>
            </a:endParaRPr>
          </a:p>
          <a:p>
            <a:r>
              <a:rPr lang="en-US" sz="20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继承 </a:t>
            </a:r>
            <a:r>
              <a:rPr lang="en-US" altLang="zh-CN" sz="1600">
                <a:latin typeface="华文楷体"/>
                <a:ea typeface="华文楷体"/>
                <a:cs typeface="华文楷体"/>
              </a:rPr>
              <a:t>，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函数指针</a:t>
            </a:r>
            <a:endParaRPr lang="en-US" altLang="zh-CN" sz="1600">
              <a:latin typeface="华文楷体"/>
              <a:ea typeface="华文楷体"/>
              <a:cs typeface="华文楷体"/>
            </a:endParaRPr>
          </a:p>
          <a:p>
            <a:pPr marL="342900" indent="-342900">
              <a:buFont typeface="Arial"/>
              <a:buChar char="•"/>
            </a:pPr>
            <a:r>
              <a:rPr lang="zh-CN" altLang="en-US" sz="2000">
                <a:latin typeface="华文楷体"/>
                <a:ea typeface="华文楷体"/>
                <a:cs typeface="华文楷体"/>
              </a:rPr>
              <a:t>接口：</a:t>
            </a:r>
            <a:endParaRPr lang="en-US" altLang="zh-CN" sz="2000">
              <a:latin typeface="华文楷体"/>
              <a:ea typeface="华文楷体"/>
              <a:cs typeface="华文楷体"/>
            </a:endParaRPr>
          </a:p>
          <a:p>
            <a:r>
              <a:rPr lang="en-US" sz="20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函数指针</a:t>
            </a:r>
            <a:endParaRPr lang="en-US" sz="16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9959" y="4630872"/>
            <a:ext cx="40459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华文楷体"/>
                <a:ea typeface="华文楷体"/>
                <a:cs typeface="华文楷体"/>
              </a:rPr>
              <a:t>Eg: </a:t>
            </a:r>
            <a:r>
              <a:rPr lang="en-US" sz="1600">
                <a:latin typeface="华文楷体"/>
                <a:ea typeface="华文楷体"/>
                <a:cs typeface="华文楷体"/>
              </a:rPr>
              <a:t>dsp/app/queue.c &amp; queue.h</a:t>
            </a:r>
          </a:p>
          <a:p>
            <a:r>
              <a:rPr lang="en-US" sz="2400">
                <a:latin typeface="华文楷体"/>
                <a:ea typeface="华文楷体"/>
                <a:cs typeface="华文楷体"/>
              </a:rPr>
              <a:t>      </a:t>
            </a:r>
            <a:r>
              <a:rPr lang="en-US" sz="1600">
                <a:latin typeface="华文楷体"/>
                <a:ea typeface="华文楷体"/>
                <a:cs typeface="华文楷体"/>
              </a:rPr>
              <a:t>dsp/driver/ring_buffer.c &amp; ring_buffer.h</a:t>
            </a:r>
          </a:p>
        </p:txBody>
      </p:sp>
      <p:sp>
        <p:nvSpPr>
          <p:cNvPr id="5" name="Rectangle 4"/>
          <p:cNvSpPr/>
          <p:nvPr/>
        </p:nvSpPr>
        <p:spPr>
          <a:xfrm>
            <a:off x="198254" y="18931"/>
            <a:ext cx="2198038" cy="7899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zh-CN" altLang="en-US" sz="3200">
                <a:latin typeface="华文楷体"/>
                <a:ea typeface="华文楷体"/>
                <a:cs typeface="华文楷体"/>
              </a:rPr>
              <a:t>实战准备</a:t>
            </a:r>
            <a:endParaRPr lang="en-US" altLang="zh-CN" sz="32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325914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544" y="200677"/>
            <a:ext cx="45320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>
                <a:latin typeface="华文楷体"/>
                <a:ea typeface="华文楷体"/>
                <a:cs typeface="华文楷体"/>
              </a:rPr>
              <a:t>2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、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SYSBIOS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 多线程编程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0176" y="1172683"/>
            <a:ext cx="6988332" cy="364715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100">
                <a:latin typeface="Courier New"/>
                <a:cs typeface="Courier New"/>
              </a:rPr>
              <a:t>342 static void ad7606_busy_hwi(UArg ad_addr) {...}</a:t>
            </a:r>
            <a:br>
              <a:rPr lang="en-US" sz="1100">
                <a:latin typeface="Courier New"/>
                <a:cs typeface="Courier New"/>
              </a:rPr>
            </a:br>
            <a:r>
              <a:rPr lang="en-US" sz="1100">
                <a:latin typeface="Courier New"/>
                <a:cs typeface="Courier New"/>
              </a:rPr>
              <a:t>...</a:t>
            </a:r>
          </a:p>
          <a:p>
            <a:r>
              <a:rPr lang="en-US" sz="1100">
                <a:latin typeface="Courier New"/>
                <a:cs typeface="Courier New"/>
              </a:rPr>
              <a:t>...</a:t>
            </a:r>
          </a:p>
          <a:p>
            <a:r>
              <a:rPr lang="en-US" sz="1100">
                <a:latin typeface="Courier New"/>
                <a:cs typeface="Courier New"/>
              </a:rPr>
              <a:t>378 static void ad7606_irq_setup(ad7606 *ad) {</a:t>
            </a:r>
          </a:p>
          <a:p>
            <a:r>
              <a:rPr lang="en-US" sz="1100">
                <a:latin typeface="Courier New"/>
                <a:cs typeface="Courier New"/>
              </a:rPr>
              <a:t>379     Hwi_Params hwiParams;</a:t>
            </a:r>
          </a:p>
          <a:p>
            <a:r>
              <a:rPr lang="en-US" sz="1100">
                <a:latin typeface="Courier New"/>
                <a:cs typeface="Courier New"/>
              </a:rPr>
              <a:t>380     Hwi_Handle myHwi;</a:t>
            </a:r>
          </a:p>
          <a:p>
            <a:r>
              <a:rPr lang="it-IT" sz="1100">
                <a:latin typeface="Courier New"/>
                <a:cs typeface="Courier New"/>
              </a:rPr>
              <a:t>381     Error_Block eb;</a:t>
            </a:r>
          </a:p>
          <a:p>
            <a:r>
              <a:rPr lang="it-IT" sz="1100">
                <a:latin typeface="Courier New"/>
                <a:cs typeface="Courier New"/>
              </a:rPr>
              <a:t>382 </a:t>
            </a:r>
          </a:p>
          <a:p>
            <a:r>
              <a:rPr lang="it-IT" sz="1100">
                <a:latin typeface="Courier New"/>
                <a:cs typeface="Courier New"/>
              </a:rPr>
              <a:t>383     Error_init(&amp;eb);</a:t>
            </a:r>
          </a:p>
          <a:p>
            <a:r>
              <a:rPr lang="it-IT" sz="1100">
                <a:latin typeface="Courier New"/>
                <a:cs typeface="Courier New"/>
              </a:rPr>
              <a:t>384     Hwi_Params_init(&amp;hwiParams);</a:t>
            </a:r>
          </a:p>
          <a:p>
            <a:r>
              <a:rPr lang="it-IT" sz="1100">
                <a:latin typeface="Courier New"/>
                <a:cs typeface="Courier New"/>
              </a:rPr>
              <a:t>385     hwiParams.arg = (unsigned int)ad;</a:t>
            </a:r>
          </a:p>
          <a:p>
            <a:r>
              <a:rPr lang="it-IT" sz="1100">
                <a:latin typeface="Courier New"/>
                <a:cs typeface="Courier New"/>
              </a:rPr>
              <a:t>386     hwiParams.enableInt = FALSE;</a:t>
            </a:r>
          </a:p>
          <a:p>
            <a:r>
              <a:rPr lang="it-IT" sz="1100">
                <a:latin typeface="Courier New"/>
                <a:cs typeface="Courier New"/>
              </a:rPr>
              <a:t>387     hwiParams.eventId = ad-&gt;event_id;</a:t>
            </a:r>
          </a:p>
          <a:p>
            <a:r>
              <a:rPr lang="it-IT" sz="1100">
                <a:latin typeface="Courier New"/>
                <a:cs typeface="Courier New"/>
              </a:rPr>
              <a:t>388     hwiParams.priority = 4;</a:t>
            </a:r>
          </a:p>
          <a:p>
            <a:r>
              <a:rPr lang="it-IT" sz="1100">
                <a:latin typeface="Courier New"/>
                <a:cs typeface="Courier New"/>
              </a:rPr>
              <a:t>389     myHwi = Hwi_create(ad-&gt;irq_event, ad7606_busy_hwi, &amp;hwiParams, &amp;eb);</a:t>
            </a:r>
          </a:p>
          <a:p>
            <a:r>
              <a:rPr lang="en-US" sz="1100">
                <a:latin typeface="Courier New"/>
                <a:cs typeface="Courier New"/>
              </a:rPr>
              <a:t>390     if (myHwi == NULL)</a:t>
            </a:r>
          </a:p>
          <a:p>
            <a:r>
              <a:rPr lang="en-US" sz="1100">
                <a:latin typeface="Courier New"/>
                <a:cs typeface="Courier New"/>
              </a:rPr>
              <a:t>391         LOG_FATAL("failed to create hwi");</a:t>
            </a:r>
          </a:p>
          <a:p>
            <a:r>
              <a:rPr lang="en-US" sz="1100">
                <a:latin typeface="Courier New"/>
                <a:cs typeface="Courier New"/>
              </a:rPr>
              <a:t>392 </a:t>
            </a:r>
          </a:p>
          <a:p>
            <a:r>
              <a:rPr lang="en-US" sz="1100">
                <a:latin typeface="Courier New"/>
                <a:cs typeface="Courier New"/>
              </a:rPr>
              <a:t>393     /* enable both interrupts */</a:t>
            </a:r>
          </a:p>
          <a:p>
            <a:r>
              <a:rPr lang="en-US" sz="1100">
                <a:latin typeface="Courier New"/>
                <a:cs typeface="Courier New"/>
              </a:rPr>
              <a:t>394     Hwi_enableInterrupt(ad-&gt;irq_event);</a:t>
            </a:r>
          </a:p>
          <a:p>
            <a:r>
              <a:rPr lang="en-US" sz="1100">
                <a:latin typeface="Courier New"/>
                <a:cs typeface="Courier New"/>
              </a:rPr>
              <a:t>395 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172" y="661282"/>
            <a:ext cx="399521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en-US">
                <a:latin typeface="华文楷体"/>
                <a:ea typeface="华文楷体"/>
                <a:cs typeface="华文楷体"/>
              </a:rPr>
              <a:t>HWI (硬件中断）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：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26396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5768" y="890110"/>
            <a:ext cx="6988332" cy="381642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100">
                <a:latin typeface="Courier New"/>
                <a:cs typeface="Courier New"/>
              </a:rPr>
              <a:t> 17 Void message_loop_fun(UArg arg0, UArg arg1) {...}</a:t>
            </a:r>
          </a:p>
          <a:p>
            <a:r>
              <a:rPr lang="en-US" sz="1100">
                <a:latin typeface="Courier New"/>
                <a:cs typeface="Courier New"/>
              </a:rPr>
              <a:t> ...</a:t>
            </a:r>
            <a:br>
              <a:rPr lang="en-US" sz="1100">
                <a:latin typeface="Courier New"/>
                <a:cs typeface="Courier New"/>
              </a:rPr>
            </a:br>
            <a:r>
              <a:rPr lang="en-US" sz="1100">
                <a:latin typeface="Courier New"/>
                <a:cs typeface="Courier New"/>
              </a:rPr>
              <a:t> ...</a:t>
            </a:r>
          </a:p>
          <a:p>
            <a:r>
              <a:rPr lang="it-IT" sz="1100">
                <a:latin typeface="Courier New"/>
                <a:cs typeface="Courier New"/>
              </a:rPr>
              <a:t> 84 Error_Block eb;</a:t>
            </a:r>
          </a:p>
          <a:p>
            <a:r>
              <a:rPr lang="it-IT" sz="1100">
                <a:latin typeface="Courier New"/>
                <a:cs typeface="Courier New"/>
              </a:rPr>
              <a:t> 85 Task_Params taskParams;</a:t>
            </a:r>
          </a:p>
          <a:p>
            <a:r>
              <a:rPr lang="it-IT" sz="1100">
                <a:latin typeface="Courier New"/>
                <a:cs typeface="Courier New"/>
              </a:rPr>
              <a:t> 86 Error_init(&amp;eb);</a:t>
            </a:r>
          </a:p>
          <a:p>
            <a:r>
              <a:rPr lang="it-IT" sz="1100">
                <a:latin typeface="Courier New"/>
                <a:cs typeface="Courier New"/>
              </a:rPr>
              <a:t> 87 </a:t>
            </a:r>
          </a:p>
          <a:p>
            <a:r>
              <a:rPr lang="it-IT" sz="1100">
                <a:latin typeface="Courier New"/>
                <a:cs typeface="Courier New"/>
              </a:rPr>
              <a:t> 88 Task_Params_init(&amp;taskParams);</a:t>
            </a:r>
          </a:p>
          <a:p>
            <a:r>
              <a:rPr lang="it-IT" sz="1100">
                <a:latin typeface="Courier New"/>
                <a:cs typeface="Courier New"/>
              </a:rPr>
              <a:t> 89 taskParams.instance-&gt;name = "message_loop_fun";</a:t>
            </a:r>
          </a:p>
          <a:p>
            <a:r>
              <a:rPr lang="it-IT" sz="1100">
                <a:latin typeface="Courier New"/>
                <a:cs typeface="Courier New"/>
              </a:rPr>
              <a:t> 90 taskParams.arg0 = (UArg)argc;</a:t>
            </a:r>
          </a:p>
          <a:p>
            <a:r>
              <a:rPr lang="it-IT" sz="1100">
                <a:latin typeface="Courier New"/>
                <a:cs typeface="Courier New"/>
              </a:rPr>
              <a:t> 91 taskParams.arg1 = (UArg)argv;</a:t>
            </a:r>
          </a:p>
          <a:p>
            <a:r>
              <a:rPr lang="it-IT" sz="1100">
                <a:latin typeface="Courier New"/>
                <a:cs typeface="Courier New"/>
              </a:rPr>
              <a:t> 92 taskParams.stackSize = 0x1000;</a:t>
            </a:r>
          </a:p>
          <a:p>
            <a:r>
              <a:rPr lang="it-IT" sz="1100">
                <a:latin typeface="Courier New"/>
                <a:cs typeface="Courier New"/>
              </a:rPr>
              <a:t> 93 Task_create(message_loop_fun, &amp;taskParams, &amp;eb); /* 启动 message 线程 */</a:t>
            </a:r>
          </a:p>
          <a:p>
            <a:r>
              <a:rPr lang="it-IT" sz="1100">
                <a:latin typeface="Courier New"/>
                <a:cs typeface="Courier New"/>
              </a:rPr>
              <a:t> 94 </a:t>
            </a:r>
          </a:p>
          <a:p>
            <a:r>
              <a:rPr lang="en-US" sz="1100">
                <a:latin typeface="Courier New"/>
                <a:cs typeface="Courier New"/>
              </a:rPr>
              <a:t> 95 if (Error_check(&amp;eb)) </a:t>
            </a:r>
          </a:p>
          <a:p>
            <a:r>
              <a:rPr lang="en-US" sz="1100">
                <a:latin typeface="Courier New"/>
                <a:cs typeface="Courier New"/>
              </a:rPr>
              <a:t> 96     LOG_FATAL("failed to create application startup thread");</a:t>
            </a:r>
          </a:p>
          <a:p>
            <a:endParaRPr lang="en-US" sz="1100">
              <a:latin typeface="Courier New"/>
              <a:cs typeface="Courier New"/>
            </a:endParaRPr>
          </a:p>
          <a:p>
            <a:endParaRPr lang="en-US" sz="1100">
              <a:latin typeface="Courier New"/>
              <a:cs typeface="Courier New"/>
            </a:endParaRPr>
          </a:p>
          <a:p>
            <a:endParaRPr lang="en-US" sz="1100">
              <a:latin typeface="Courier New"/>
              <a:cs typeface="Courier New"/>
            </a:endParaRPr>
          </a:p>
          <a:p>
            <a:endParaRPr lang="en-US" sz="1100">
              <a:latin typeface="Courier New"/>
              <a:cs typeface="Courier New"/>
            </a:endParaRPr>
          </a:p>
          <a:p>
            <a:endParaRPr lang="en-US" sz="1100">
              <a:latin typeface="Courier New"/>
              <a:cs typeface="Courier New"/>
            </a:endParaRPr>
          </a:p>
          <a:p>
            <a:endParaRPr lang="en-US" sz="1100">
              <a:latin typeface="Courier New"/>
              <a:cs typeface="Courier Ne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9764" y="266180"/>
            <a:ext cx="399521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en-US">
                <a:latin typeface="华文楷体"/>
                <a:ea typeface="华文楷体"/>
                <a:cs typeface="华文楷体"/>
              </a:rPr>
              <a:t>Task(用户任务）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：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92891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9159" y="1780657"/>
            <a:ext cx="6988332" cy="35548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900">
                <a:latin typeface="Courier New"/>
                <a:cs typeface="Courier New"/>
              </a:rPr>
              <a:t>435 static void ad7606_on_ticked(UArg ad_ptr)  {...}</a:t>
            </a:r>
          </a:p>
          <a:p>
            <a:r>
              <a:rPr lang="en-US" sz="900">
                <a:latin typeface="Courier New"/>
                <a:cs typeface="Courier New"/>
              </a:rPr>
              <a:t>...</a:t>
            </a:r>
          </a:p>
          <a:p>
            <a:r>
              <a:rPr lang="en-US" sz="900">
                <a:latin typeface="Courier New"/>
                <a:cs typeface="Courier New"/>
              </a:rPr>
              <a:t>...</a:t>
            </a:r>
            <a:br>
              <a:rPr lang="en-US" sz="900">
                <a:latin typeface="Courier New"/>
                <a:cs typeface="Courier New"/>
              </a:rPr>
            </a:br>
            <a:r>
              <a:rPr lang="en-US" sz="900">
                <a:latin typeface="Courier New"/>
                <a:cs typeface="Courier New"/>
              </a:rPr>
              <a:t>448     int period = 1000000 / TICK_PERIOD / rate;</a:t>
            </a:r>
          </a:p>
          <a:p>
            <a:r>
              <a:rPr lang="en-US" sz="900">
                <a:latin typeface="Courier New"/>
                <a:cs typeface="Courier New"/>
              </a:rPr>
              <a:t>449 </a:t>
            </a:r>
          </a:p>
          <a:p>
            <a:r>
              <a:rPr lang="en-US" altLang="zh-TW" sz="900">
                <a:latin typeface="Courier New"/>
                <a:cs typeface="Courier New"/>
              </a:rPr>
              <a:t>450 </a:t>
            </a:r>
            <a:r>
              <a:rPr lang="zh-TW" altLang="en-US" sz="900">
                <a:latin typeface="Courier New"/>
                <a:cs typeface="Courier New"/>
              </a:rPr>
              <a:t>    </a:t>
            </a:r>
            <a:r>
              <a:rPr lang="en-US" altLang="zh-TW" sz="900">
                <a:latin typeface="Courier New"/>
                <a:cs typeface="Courier New"/>
              </a:rPr>
              <a:t>if</a:t>
            </a:r>
            <a:r>
              <a:rPr lang="zh-TW" altLang="en-US" sz="900">
                <a:latin typeface="Courier New"/>
                <a:cs typeface="Courier New"/>
              </a:rPr>
              <a:t> </a:t>
            </a:r>
            <a:r>
              <a:rPr lang="en-US" altLang="zh-TW" sz="900">
                <a:latin typeface="Courier New"/>
                <a:cs typeface="Courier New"/>
              </a:rPr>
              <a:t>(! ad-&gt;is_running) {   /* </a:t>
            </a:r>
            <a:r>
              <a:rPr lang="zh-TW" altLang="en-US" sz="900">
                <a:latin typeface="Courier New"/>
                <a:cs typeface="Courier New"/>
              </a:rPr>
              <a:t>第一次启动 *</a:t>
            </a:r>
            <a:r>
              <a:rPr lang="en-US" altLang="zh-TW" sz="900">
                <a:latin typeface="Courier New"/>
                <a:cs typeface="Courier New"/>
              </a:rPr>
              <a:t>/</a:t>
            </a:r>
            <a:endParaRPr lang="zh-TW" altLang="en-US" sz="900">
              <a:latin typeface="Courier New"/>
              <a:cs typeface="Courier New"/>
            </a:endParaRPr>
          </a:p>
          <a:p>
            <a:r>
              <a:rPr lang="it-IT" sz="900">
                <a:latin typeface="Courier New"/>
                <a:cs typeface="Courier New"/>
              </a:rPr>
              <a:t>451         Error_Block eb;</a:t>
            </a:r>
          </a:p>
          <a:p>
            <a:r>
              <a:rPr lang="it-IT" sz="900">
                <a:latin typeface="Courier New"/>
                <a:cs typeface="Courier New"/>
              </a:rPr>
              <a:t>452         Error_init(&amp;eb);</a:t>
            </a:r>
          </a:p>
          <a:p>
            <a:r>
              <a:rPr lang="it-IT" sz="900">
                <a:latin typeface="Courier New"/>
                <a:cs typeface="Courier New"/>
              </a:rPr>
              <a:t>453 </a:t>
            </a:r>
          </a:p>
          <a:p>
            <a:r>
              <a:rPr lang="it-IT" sz="900">
                <a:latin typeface="Courier New"/>
                <a:cs typeface="Courier New"/>
              </a:rPr>
              <a:t>454         Clock_Params params;</a:t>
            </a:r>
          </a:p>
          <a:p>
            <a:r>
              <a:rPr lang="it-IT" sz="900">
                <a:latin typeface="Courier New"/>
                <a:cs typeface="Courier New"/>
              </a:rPr>
              <a:t>455         Clock_Params_init(&amp;params);</a:t>
            </a:r>
          </a:p>
          <a:p>
            <a:r>
              <a:rPr lang="en-US" sz="900">
                <a:latin typeface="Courier New"/>
                <a:cs typeface="Courier New"/>
              </a:rPr>
              <a:t>456         params.period = period;</a:t>
            </a:r>
          </a:p>
          <a:p>
            <a:r>
              <a:rPr lang="en-US" sz="900">
                <a:latin typeface="Courier New"/>
                <a:cs typeface="Courier New"/>
              </a:rPr>
              <a:t>457         params.arg = (unsigned int)ad;</a:t>
            </a:r>
          </a:p>
          <a:p>
            <a:r>
              <a:rPr lang="en-US" sz="900">
                <a:latin typeface="Courier New"/>
                <a:cs typeface="Courier New"/>
              </a:rPr>
              <a:t>458         params.startFlag = TRUE;</a:t>
            </a:r>
          </a:p>
          <a:p>
            <a:r>
              <a:rPr lang="en-US" sz="900">
                <a:latin typeface="Courier New"/>
                <a:cs typeface="Courier New"/>
              </a:rPr>
              <a:t>459         ad-&gt;clock = Clock_create(ad7606_on_ticked, period, &amp;params, &amp;eb);</a:t>
            </a:r>
          </a:p>
          <a:p>
            <a:r>
              <a:rPr lang="en-US" sz="900">
                <a:latin typeface="Courier New"/>
                <a:cs typeface="Courier New"/>
              </a:rPr>
              <a:t>460         if (ad-&gt;clock == NULL)</a:t>
            </a:r>
          </a:p>
          <a:p>
            <a:r>
              <a:rPr lang="en-US" sz="900">
                <a:latin typeface="Courier New"/>
                <a:cs typeface="Courier New"/>
              </a:rPr>
              <a:t>461             LOG_FATAL("failed to create clock");</a:t>
            </a:r>
          </a:p>
          <a:p>
            <a:r>
              <a:rPr lang="en-US" sz="900">
                <a:latin typeface="Courier New"/>
                <a:cs typeface="Courier New"/>
              </a:rPr>
              <a:t>462 </a:t>
            </a:r>
          </a:p>
          <a:p>
            <a:r>
              <a:rPr lang="hu-HU" sz="900">
                <a:latin typeface="Courier New"/>
                <a:cs typeface="Courier New"/>
              </a:rPr>
              <a:t>463         Clock_start(ad-&gt;clock);</a:t>
            </a:r>
          </a:p>
          <a:p>
            <a:r>
              <a:rPr lang="hu-HU" sz="900">
                <a:latin typeface="Courier New"/>
                <a:cs typeface="Courier New"/>
              </a:rPr>
              <a:t>464     }</a:t>
            </a:r>
          </a:p>
          <a:p>
            <a:r>
              <a:rPr lang="da-DK" sz="900">
                <a:latin typeface="Courier New"/>
                <a:cs typeface="Courier New"/>
              </a:rPr>
              <a:t>465     else {</a:t>
            </a:r>
          </a:p>
          <a:p>
            <a:r>
              <a:rPr lang="da-DK" sz="900">
                <a:latin typeface="Courier New"/>
                <a:cs typeface="Courier New"/>
              </a:rPr>
              <a:t>466         Clock_stop(ad-&gt;clock);</a:t>
            </a:r>
          </a:p>
          <a:p>
            <a:r>
              <a:rPr lang="da-DK" sz="900">
                <a:latin typeface="Courier New"/>
                <a:cs typeface="Courier New"/>
              </a:rPr>
              <a:t>467         Clock_setPeriod(ad-&gt;clock, period);</a:t>
            </a:r>
          </a:p>
          <a:p>
            <a:r>
              <a:rPr lang="hu-HU" sz="900">
                <a:latin typeface="Courier New"/>
                <a:cs typeface="Courier New"/>
              </a:rPr>
              <a:t>468         Clock_start(ad-&gt;clock);</a:t>
            </a:r>
          </a:p>
          <a:p>
            <a:r>
              <a:rPr lang="hu-HU" sz="900">
                <a:latin typeface="Courier New"/>
                <a:cs typeface="Courier New"/>
              </a:rPr>
              <a:t>469     }</a:t>
            </a:r>
            <a:endParaRPr lang="en-US" sz="900">
              <a:latin typeface="Courier New"/>
              <a:cs typeface="Courier Ne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9764" y="117441"/>
            <a:ext cx="399521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en-US">
                <a:latin typeface="华文楷体"/>
                <a:ea typeface="华文楷体"/>
                <a:cs typeface="华文楷体"/>
              </a:rPr>
              <a:t>Clock(定时器）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：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1110" y="602189"/>
            <a:ext cx="6988332" cy="106182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900">
                <a:latin typeface="Courier New"/>
                <a:cs typeface="Courier New"/>
              </a:rPr>
              <a:t>151 /* configure SysBios to use the lower half of Timer 1 */</a:t>
            </a:r>
          </a:p>
          <a:p>
            <a:r>
              <a:rPr lang="en-US" sz="900">
                <a:latin typeface="Courier New"/>
                <a:cs typeface="Courier New"/>
              </a:rPr>
              <a:t>152 var Timer = xdc.useModule('ti.sysbios.timers.timer64.Timer');</a:t>
            </a:r>
          </a:p>
          <a:p>
            <a:r>
              <a:rPr lang="en-US" sz="900">
                <a:latin typeface="Courier New"/>
                <a:cs typeface="Courier New"/>
              </a:rPr>
              <a:t>153 var Clock = xdc.useModule('ti.sysbios.knl.Clock');</a:t>
            </a:r>
          </a:p>
          <a:p>
            <a:r>
              <a:rPr lang="en-US" sz="900">
                <a:latin typeface="Courier New"/>
                <a:cs typeface="Courier New"/>
              </a:rPr>
              <a:t>154 Timer.timerSettings[1].master = true;</a:t>
            </a:r>
          </a:p>
          <a:p>
            <a:r>
              <a:rPr lang="en-US" sz="900">
                <a:latin typeface="Courier New"/>
                <a:cs typeface="Courier New"/>
              </a:rPr>
              <a:t>155 Timer.defaultHalf = Timer.Half_LOWER;</a:t>
            </a:r>
          </a:p>
          <a:p>
            <a:r>
              <a:rPr lang="en-US" sz="900">
                <a:latin typeface="Courier New"/>
                <a:cs typeface="Courier New"/>
              </a:rPr>
              <a:t>156 Clock.timerId = 1;</a:t>
            </a:r>
          </a:p>
          <a:p>
            <a:r>
              <a:rPr lang="en-US" sz="900">
                <a:latin typeface="Courier New"/>
                <a:cs typeface="Courier New"/>
              </a:rPr>
              <a:t>157 Clock.tickPeriod = 5; //5us</a:t>
            </a:r>
          </a:p>
        </p:txBody>
      </p:sp>
    </p:spTree>
    <p:extLst>
      <p:ext uri="{BB962C8B-B14F-4D97-AF65-F5344CB8AC3E}">
        <p14:creationId xmlns:p14="http://schemas.microsoft.com/office/powerpoint/2010/main" val="251167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544" y="86263"/>
            <a:ext cx="33393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>
                <a:latin typeface="华文楷体"/>
                <a:ea typeface="华文楷体"/>
                <a:cs typeface="华文楷体"/>
              </a:rPr>
              <a:t>3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、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Linux QT 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编程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5768" y="1517691"/>
            <a:ext cx="6988332" cy="375487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100">
                <a:latin typeface="Courier New"/>
                <a:cs typeface="Courier New"/>
              </a:rPr>
              <a:t> </a:t>
            </a:r>
            <a:r>
              <a:rPr lang="zh-CN" altLang="en-US" sz="1100">
                <a:latin typeface="Courier New"/>
                <a:cs typeface="Courier New"/>
              </a:rPr>
              <a:t> </a:t>
            </a:r>
            <a:r>
              <a:rPr lang="en-US" sz="1100">
                <a:latin typeface="Courier New"/>
                <a:cs typeface="Courier New"/>
              </a:rPr>
              <a:t>1 QWT_INSTALL_DIR = /home/tenny/develop/deployment/qwt-arm-6.1.0</a:t>
            </a:r>
          </a:p>
          <a:p>
            <a:r>
              <a:rPr lang="en-US" sz="1100">
                <a:latin typeface="Courier New"/>
                <a:cs typeface="Courier New"/>
              </a:rPr>
              <a:t>  2 </a:t>
            </a:r>
          </a:p>
          <a:p>
            <a:r>
              <a:rPr lang="en-US" sz="1100">
                <a:latin typeface="Courier New"/>
                <a:cs typeface="Courier New"/>
              </a:rPr>
              <a:t>  3 TARGET       = ad7606</a:t>
            </a:r>
          </a:p>
          <a:p>
            <a:r>
              <a:rPr lang="en-US" sz="1100">
                <a:latin typeface="Courier New"/>
                <a:cs typeface="Courier New"/>
              </a:rPr>
              <a:t>  4 </a:t>
            </a:r>
          </a:p>
          <a:p>
            <a:r>
              <a:rPr lang="fr-FR" sz="1100">
                <a:latin typeface="Courier New"/>
                <a:cs typeface="Courier New"/>
              </a:rPr>
              <a:t>  5 TEMPLATE     = app</a:t>
            </a:r>
          </a:p>
          <a:p>
            <a:r>
              <a:rPr lang="fr-FR" sz="1100">
                <a:latin typeface="Courier New"/>
                <a:cs typeface="Courier New"/>
              </a:rPr>
              <a:t>  6 </a:t>
            </a:r>
          </a:p>
          <a:p>
            <a:r>
              <a:rPr lang="es-ES_tradnl" sz="1100">
                <a:latin typeface="Courier New"/>
                <a:cs typeface="Courier New"/>
              </a:rPr>
              <a:t>  7 VPATH       += app ipc qt</a:t>
            </a:r>
          </a:p>
          <a:p>
            <a:r>
              <a:rPr lang="es-ES_tradnl" sz="1100">
                <a:latin typeface="Courier New"/>
                <a:cs typeface="Courier New"/>
              </a:rPr>
              <a:t>  8 </a:t>
            </a:r>
          </a:p>
          <a:p>
            <a:r>
              <a:rPr lang="es-ES_tradnl" sz="1100">
                <a:latin typeface="Courier New"/>
                <a:cs typeface="Courier New"/>
              </a:rPr>
              <a:t>  9 OBJECTS_DIR  = tmp</a:t>
            </a:r>
          </a:p>
          <a:p>
            <a:r>
              <a:rPr lang="de-DE" sz="1100">
                <a:latin typeface="Courier New"/>
                <a:cs typeface="Courier New"/>
              </a:rPr>
              <a:t> 10 MOC_DIR      = tmp</a:t>
            </a:r>
          </a:p>
          <a:p>
            <a:r>
              <a:rPr lang="de-DE" sz="1100">
                <a:latin typeface="Courier New"/>
                <a:cs typeface="Courier New"/>
              </a:rPr>
              <a:t> 11 </a:t>
            </a:r>
          </a:p>
          <a:p>
            <a:r>
              <a:rPr lang="tr-TR" sz="1100">
                <a:latin typeface="Courier New"/>
                <a:cs typeface="Courier New"/>
              </a:rPr>
              <a:t> 12 CONFIG      += debug</a:t>
            </a:r>
          </a:p>
          <a:p>
            <a:r>
              <a:rPr lang="tr-TR" sz="1100">
                <a:latin typeface="Courier New"/>
                <a:cs typeface="Courier New"/>
              </a:rPr>
              <a:t> 13 </a:t>
            </a:r>
          </a:p>
          <a:p>
            <a:r>
              <a:rPr lang="tr-TR" sz="1100">
                <a:latin typeface="Courier New"/>
                <a:cs typeface="Courier New"/>
              </a:rPr>
              <a:t> 14 SOURCES     += main.cpp mainwindow.cpp</a:t>
            </a:r>
          </a:p>
          <a:p>
            <a:r>
              <a:rPr lang="tr-TR" sz="1100">
                <a:latin typeface="Courier New"/>
                <a:cs typeface="Courier New"/>
              </a:rPr>
              <a:t> 15 </a:t>
            </a:r>
          </a:p>
          <a:p>
            <a:r>
              <a:rPr lang="tr-TR" sz="1100">
                <a:latin typeface="Courier New"/>
                <a:cs typeface="Courier New"/>
              </a:rPr>
              <a:t> 16 HEADERS     += mainwindow.h</a:t>
            </a:r>
          </a:p>
          <a:p>
            <a:r>
              <a:rPr lang="tr-TR" sz="1100">
                <a:latin typeface="Courier New"/>
                <a:cs typeface="Courier New"/>
              </a:rPr>
              <a:t> 17 </a:t>
            </a:r>
          </a:p>
          <a:p>
            <a:r>
              <a:rPr lang="es-ES_tradnl" sz="1100">
                <a:latin typeface="Courier New"/>
                <a:cs typeface="Courier New"/>
              </a:rPr>
              <a:t> 18 INCLUDEPATH += app ipc qt                          \</a:t>
            </a:r>
          </a:p>
          <a:p>
            <a:r>
              <a:rPr lang="en-US" sz="1100">
                <a:latin typeface="Courier New"/>
                <a:cs typeface="Courier New"/>
              </a:rPr>
              <a:t> 19                $$QWT_INSTALL_DIR/include           \</a:t>
            </a:r>
          </a:p>
          <a:p>
            <a:r>
              <a:rPr lang="en-US" sz="1100">
                <a:latin typeface="Courier New"/>
                <a:cs typeface="Courier New"/>
              </a:rPr>
              <a:t> 20 </a:t>
            </a:r>
          </a:p>
          <a:p>
            <a:r>
              <a:rPr lang="en-US" sz="1100">
                <a:latin typeface="Courier New"/>
                <a:cs typeface="Courier New"/>
              </a:rPr>
              <a:t> 21 LIBS        += -L$$QWT_INSTALL_DIR/lib -lqwt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9495" y="1046908"/>
            <a:ext cx="6775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>
                <a:latin typeface="华文楷体"/>
                <a:ea typeface="华文楷体"/>
                <a:cs typeface="华文楷体"/>
              </a:rPr>
              <a:t>: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</a:t>
            </a:r>
            <a:r>
              <a:rPr lang="zh-CN" altLang="zh-CN" sz="2000">
                <a:latin typeface="华文楷体"/>
                <a:ea typeface="华文楷体"/>
                <a:cs typeface="华文楷体"/>
              </a:rPr>
              <a:t>qm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ake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</a:t>
            </a:r>
            <a:r>
              <a:rPr lang="zh-CN" altLang="zh-CN" sz="2000">
                <a:latin typeface="华文楷体"/>
                <a:ea typeface="华文楷体"/>
                <a:cs typeface="华文楷体"/>
              </a:rPr>
              <a:t>p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roject.pro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（根据编写的 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project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文件生成 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Makefile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） 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9763" y="525207"/>
            <a:ext cx="631619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zh-CN" altLang="en-US" sz="2000">
                <a:latin typeface="华文楷体"/>
                <a:ea typeface="华文楷体"/>
                <a:cs typeface="华文楷体"/>
              </a:rPr>
              <a:t>编写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 QT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project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文件进行工程的编译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421197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909" y="154481"/>
            <a:ext cx="631619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zh-CN" altLang="en-US" sz="2000">
                <a:latin typeface="华文楷体"/>
                <a:ea typeface="华文楷体"/>
                <a:cs typeface="华文楷体"/>
              </a:rPr>
              <a:t>多线程下在工作线程中更新 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UI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的方式 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8899" y="880008"/>
            <a:ext cx="4130102" cy="381360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100">
                <a:latin typeface="Courier New"/>
                <a:cs typeface="Courier New"/>
              </a:rPr>
              <a:t>c</a:t>
            </a:r>
            <a:r>
              <a:rPr lang="en-US" sz="1100">
                <a:latin typeface="Courier New"/>
                <a:cs typeface="Courier New"/>
              </a:rPr>
              <a:t>lass </a:t>
            </a:r>
            <a:r>
              <a:rPr lang="en-US" altLang="zh-CN" sz="1100">
                <a:latin typeface="Courier New"/>
                <a:cs typeface="Courier New"/>
              </a:rPr>
              <a:t>Work</a:t>
            </a:r>
            <a:r>
              <a:rPr lang="en-US" sz="1100">
                <a:latin typeface="Courier New"/>
                <a:cs typeface="Courier New"/>
              </a:rPr>
              <a:t>Thread : public QThread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{</a:t>
            </a:r>
          </a:p>
          <a:p>
            <a:pPr lvl="1"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Q_OBJECT</a:t>
            </a:r>
          </a:p>
          <a:p>
            <a:pPr>
              <a:lnSpc>
                <a:spcPct val="110000"/>
              </a:lnSpc>
            </a:pPr>
            <a:r>
              <a:rPr lang="en-US" altLang="zh-CN" sz="1100">
                <a:latin typeface="Courier New"/>
                <a:cs typeface="Courier New"/>
              </a:rPr>
              <a:t>p</a:t>
            </a:r>
            <a:r>
              <a:rPr lang="en-US" sz="1100">
                <a:latin typeface="Courier New"/>
                <a:cs typeface="Courier New"/>
              </a:rPr>
              <a:t>ublic:</a:t>
            </a:r>
          </a:p>
          <a:p>
            <a:pPr lvl="1">
              <a:lnSpc>
                <a:spcPct val="110000"/>
              </a:lnSpc>
            </a:pPr>
            <a:r>
              <a:rPr lang="en-US" altLang="zh-CN" sz="1100">
                <a:latin typeface="Courier New"/>
                <a:cs typeface="Courier New"/>
              </a:rPr>
              <a:t>Work</a:t>
            </a:r>
            <a:r>
              <a:rPr lang="en-US" sz="1100">
                <a:latin typeface="Courier New"/>
                <a:cs typeface="Courier New"/>
              </a:rPr>
              <a:t>Thread();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signals: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    </a:t>
            </a:r>
            <a:r>
              <a:rPr lang="zh-CN" altLang="en-US" sz="1100">
                <a:latin typeface="Courier New"/>
                <a:cs typeface="Courier New"/>
              </a:rPr>
              <a:t>  </a:t>
            </a:r>
            <a:r>
              <a:rPr lang="en-US" sz="1100">
                <a:latin typeface="Courier New"/>
                <a:cs typeface="Courier New"/>
              </a:rPr>
              <a:t>void send</a:t>
            </a:r>
            <a:r>
              <a:rPr lang="en-US" altLang="zh-CN" sz="1100">
                <a:latin typeface="Courier New"/>
                <a:cs typeface="Courier New"/>
              </a:rPr>
              <a:t>Msg</a:t>
            </a:r>
            <a:r>
              <a:rPr lang="en-US" sz="1100">
                <a:latin typeface="Courier New"/>
                <a:cs typeface="Courier New"/>
              </a:rPr>
              <a:t>(QString); //定义一个信号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protected:</a:t>
            </a:r>
          </a:p>
          <a:p>
            <a:pPr>
              <a:lnSpc>
                <a:spcPct val="110000"/>
              </a:lnSpc>
            </a:pPr>
            <a:r>
              <a:rPr lang="fi-FI" sz="1100">
                <a:latin typeface="Courier New"/>
                <a:cs typeface="Courier New"/>
              </a:rPr>
              <a:t>    </a:t>
            </a:r>
            <a:r>
              <a:rPr lang="zh-CN" altLang="en-US" sz="1100">
                <a:latin typeface="Courier New"/>
                <a:cs typeface="Courier New"/>
              </a:rPr>
              <a:t>  </a:t>
            </a:r>
            <a:r>
              <a:rPr lang="fi-FI" sz="1100">
                <a:latin typeface="Courier New"/>
                <a:cs typeface="Courier New"/>
              </a:rPr>
              <a:t>void run();</a:t>
            </a:r>
          </a:p>
          <a:p>
            <a:pPr>
              <a:lnSpc>
                <a:spcPct val="110000"/>
              </a:lnSpc>
            </a:pPr>
            <a:r>
              <a:rPr lang="fi-FI" sz="1100">
                <a:latin typeface="Courier New"/>
                <a:cs typeface="Courier New"/>
              </a:rPr>
              <a:t>};</a:t>
            </a:r>
          </a:p>
          <a:p>
            <a:pPr>
              <a:lnSpc>
                <a:spcPct val="110000"/>
              </a:lnSpc>
            </a:pPr>
            <a:endParaRPr lang="fi-FI" sz="11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endParaRPr lang="fi-FI" sz="11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endParaRPr lang="fi-FI" sz="11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endParaRPr lang="fi-FI" sz="11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endParaRPr lang="fi-FI" sz="11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endParaRPr lang="fi-FI" sz="11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endParaRPr lang="fi-FI" sz="11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endParaRPr lang="fi-FI" sz="11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endParaRPr lang="fi-FI" sz="11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endParaRPr lang="en-US" sz="110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53408" y="880008"/>
            <a:ext cx="4130102" cy="269637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namespace Ui {</a:t>
            </a:r>
          </a:p>
          <a:p>
            <a:pPr lvl="1"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class MainWindow;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}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class MainWindow : public QMainWindow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{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    Q_OBJECT  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public: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    explicit MainWindow(QWidget *parent = 0);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    ~MainWindow();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private slots: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    void s</a:t>
            </a:r>
            <a:r>
              <a:rPr lang="en-US" altLang="zh-CN" sz="1100">
                <a:latin typeface="Courier New"/>
                <a:cs typeface="Courier New"/>
              </a:rPr>
              <a:t>how</a:t>
            </a:r>
            <a:r>
              <a:rPr lang="en-US" sz="1100">
                <a:latin typeface="Courier New"/>
                <a:cs typeface="Courier New"/>
              </a:rPr>
              <a:t>Msg(Qstring str);//定义一个槽函数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private: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    Ui::MainWindow *ui;</a:t>
            </a:r>
          </a:p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};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53408" y="3661921"/>
            <a:ext cx="4130102" cy="26161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100">
                <a:latin typeface="Courier New"/>
                <a:cs typeface="Courier New"/>
              </a:rPr>
              <a:t>void MainWindow::s</a:t>
            </a:r>
            <a:r>
              <a:rPr lang="en-US" altLang="zh-CN" sz="1100">
                <a:latin typeface="Courier New"/>
                <a:cs typeface="Courier New"/>
              </a:rPr>
              <a:t>how</a:t>
            </a:r>
            <a:r>
              <a:rPr lang="en-US" sz="1100">
                <a:latin typeface="Courier New"/>
                <a:cs typeface="Courier New"/>
              </a:rPr>
              <a:t>Msg(Qstring str</a:t>
            </a:r>
            <a:r>
              <a:rPr lang="en-US" altLang="zh-CN" sz="1100">
                <a:latin typeface="Courier New"/>
                <a:cs typeface="Courier New"/>
              </a:rPr>
              <a:t>)</a:t>
            </a:r>
            <a:r>
              <a:rPr lang="zh-CN" altLang="en-US" sz="1100">
                <a:latin typeface="Courier New"/>
                <a:cs typeface="Courier New"/>
              </a:rPr>
              <a:t> </a:t>
            </a:r>
            <a:r>
              <a:rPr lang="en-US" altLang="zh-CN" sz="1100">
                <a:latin typeface="Courier New"/>
                <a:cs typeface="Courier New"/>
              </a:rPr>
              <a:t>{</a:t>
            </a:r>
            <a:r>
              <a:rPr lang="zh-CN" altLang="en-US" sz="1100">
                <a:latin typeface="Courier New"/>
                <a:cs typeface="Courier New"/>
              </a:rPr>
              <a:t> </a:t>
            </a:r>
            <a:r>
              <a:rPr lang="en-US" altLang="zh-CN" sz="1100">
                <a:latin typeface="Courier New"/>
                <a:cs typeface="Courier New"/>
              </a:rPr>
              <a:t>...}</a:t>
            </a:r>
            <a:endParaRPr lang="en-US" sz="1100"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53409" y="4015022"/>
            <a:ext cx="4130101" cy="64812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>
                <a:latin typeface="Courier New"/>
                <a:cs typeface="Courier New"/>
              </a:rPr>
              <a:t>QObeject::connect(</a:t>
            </a:r>
          </a:p>
          <a:p>
            <a:pPr lvl="1">
              <a:lnSpc>
                <a:spcPct val="110000"/>
              </a:lnSpc>
            </a:pPr>
            <a:r>
              <a:rPr lang="en-US" altLang="zh-CN" sz="1100">
                <a:latin typeface="Courier New"/>
                <a:cs typeface="Courier New"/>
              </a:rPr>
              <a:t>thread_obj</a:t>
            </a:r>
            <a:r>
              <a:rPr lang="en-US" sz="1100">
                <a:latin typeface="Courier New"/>
                <a:cs typeface="Courier New"/>
              </a:rPr>
              <a:t>,</a:t>
            </a:r>
            <a:r>
              <a:rPr lang="zh-CN" altLang="en-US" sz="1100">
                <a:latin typeface="Courier New"/>
                <a:cs typeface="Courier New"/>
              </a:rPr>
              <a:t> </a:t>
            </a:r>
            <a:r>
              <a:rPr lang="en-US" sz="1100">
                <a:latin typeface="Courier New"/>
                <a:cs typeface="Courier New"/>
              </a:rPr>
              <a:t>SIGNAL(</a:t>
            </a:r>
            <a:r>
              <a:rPr lang="en-US" altLang="zh-CN" sz="1100">
                <a:latin typeface="Courier New"/>
                <a:cs typeface="Courier New"/>
              </a:rPr>
              <a:t>sendMsg</a:t>
            </a:r>
            <a:r>
              <a:rPr lang="en-US" sz="1100">
                <a:latin typeface="Courier New"/>
                <a:cs typeface="Courier New"/>
              </a:rPr>
              <a:t>(</a:t>
            </a:r>
            <a:r>
              <a:rPr lang="en-US" altLang="zh-CN" sz="1100">
                <a:latin typeface="Courier New"/>
                <a:cs typeface="Courier New"/>
              </a:rPr>
              <a:t>Qstring</a:t>
            </a:r>
            <a:r>
              <a:rPr lang="en-US" sz="1100">
                <a:latin typeface="Courier New"/>
                <a:cs typeface="Courier New"/>
              </a:rPr>
              <a:t>)), </a:t>
            </a:r>
          </a:p>
          <a:p>
            <a:pPr lvl="1">
              <a:lnSpc>
                <a:spcPct val="110000"/>
              </a:lnSpc>
            </a:pPr>
            <a:r>
              <a:rPr lang="en-US" altLang="zh-CN" sz="1100">
                <a:latin typeface="Courier New"/>
                <a:cs typeface="Courier New"/>
              </a:rPr>
              <a:t>window_obj</a:t>
            </a:r>
            <a:r>
              <a:rPr lang="en-US" sz="1100">
                <a:latin typeface="Courier New"/>
                <a:cs typeface="Courier New"/>
              </a:rPr>
              <a:t>, SLOT(s</a:t>
            </a:r>
            <a:r>
              <a:rPr lang="en-US" altLang="zh-CN" sz="1100">
                <a:latin typeface="Courier New"/>
                <a:cs typeface="Courier New"/>
              </a:rPr>
              <a:t>howMsg</a:t>
            </a:r>
            <a:r>
              <a:rPr lang="en-US" sz="1100">
                <a:latin typeface="Courier New"/>
                <a:cs typeface="Courier New"/>
              </a:rPr>
              <a:t>(</a:t>
            </a:r>
            <a:r>
              <a:rPr lang="en-US" altLang="zh-CN" sz="1100">
                <a:latin typeface="Courier New"/>
                <a:cs typeface="Courier New"/>
              </a:rPr>
              <a:t>Qstring</a:t>
            </a:r>
            <a:r>
              <a:rPr lang="en-US" sz="1100">
                <a:latin typeface="Courier New"/>
                <a:cs typeface="Courier New"/>
              </a:rPr>
              <a:t>)));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899" y="4860096"/>
            <a:ext cx="4130102" cy="43088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100">
                <a:latin typeface="Courier New"/>
                <a:cs typeface="Courier New"/>
              </a:rPr>
              <a:t>emit </a:t>
            </a:r>
            <a:r>
              <a:rPr lang="en-US" altLang="zh-CN" sz="1100">
                <a:latin typeface="Courier New"/>
                <a:cs typeface="Courier New"/>
              </a:rPr>
              <a:t>sendMsg</a:t>
            </a:r>
            <a:r>
              <a:rPr lang="en-US" sz="1100">
                <a:latin typeface="Courier New"/>
                <a:cs typeface="Courier New"/>
              </a:rPr>
              <a:t>(Qstring(“</a:t>
            </a:r>
            <a:r>
              <a:rPr lang="en-US" altLang="zh-CN" sz="1100">
                <a:latin typeface="Courier New"/>
                <a:cs typeface="Courier New"/>
              </a:rPr>
              <a:t>msg</a:t>
            </a:r>
            <a:r>
              <a:rPr lang="zh-CN" altLang="en-US" sz="1100">
                <a:latin typeface="Courier New"/>
                <a:cs typeface="Courier New"/>
              </a:rPr>
              <a:t> </a:t>
            </a:r>
            <a:r>
              <a:rPr lang="en-US" altLang="zh-CN" sz="1100">
                <a:latin typeface="Courier New"/>
                <a:cs typeface="Courier New"/>
              </a:rPr>
              <a:t>sended to</a:t>
            </a:r>
            <a:r>
              <a:rPr lang="zh-CN" altLang="en-US" sz="1100">
                <a:latin typeface="Courier New"/>
                <a:cs typeface="Courier New"/>
              </a:rPr>
              <a:t> </a:t>
            </a:r>
            <a:r>
              <a:rPr lang="en-US" altLang="zh-CN" sz="1100">
                <a:latin typeface="Courier New"/>
                <a:cs typeface="Courier New"/>
              </a:rPr>
              <a:t>slot</a:t>
            </a:r>
            <a:r>
              <a:rPr lang="en-US" sz="1100">
                <a:latin typeface="Courier New"/>
                <a:cs typeface="Courier New"/>
              </a:rPr>
              <a:t>”));	</a:t>
            </a:r>
          </a:p>
        </p:txBody>
      </p:sp>
    </p:spTree>
    <p:extLst>
      <p:ext uri="{BB962C8B-B14F-4D97-AF65-F5344CB8AC3E}">
        <p14:creationId xmlns:p14="http://schemas.microsoft.com/office/powerpoint/2010/main" val="124462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930" y="221130"/>
            <a:ext cx="28520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>
                <a:latin typeface="华文楷体"/>
                <a:ea typeface="华文楷体"/>
                <a:cs typeface="华文楷体"/>
              </a:rPr>
              <a:t>4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、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TL7606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模块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2350963" y="3044629"/>
            <a:ext cx="4111228" cy="2416371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6327" y="1086433"/>
            <a:ext cx="587568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743" y="689142"/>
            <a:ext cx="8110801" cy="2151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TW">
                <a:latin typeface="华文楷体"/>
                <a:ea typeface="华文楷体"/>
                <a:cs typeface="华文楷体"/>
              </a:rPr>
              <a:t> 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      </a:t>
            </a:r>
            <a:r>
              <a:rPr lang="en-US" altLang="zh-TW" sz="1600">
                <a:latin typeface="华文楷体"/>
                <a:ea typeface="华文楷体"/>
                <a:cs typeface="华文楷体"/>
              </a:rPr>
              <a:t>TL7606 AD</a:t>
            </a:r>
            <a:r>
              <a:rPr lang="zh-TW" altLang="en-US" sz="1600">
                <a:latin typeface="华文楷体"/>
                <a:ea typeface="华文楷体"/>
                <a:cs typeface="华文楷体"/>
              </a:rPr>
              <a:t>模块基于</a:t>
            </a:r>
            <a:r>
              <a:rPr lang="en-US" altLang="zh-TW" sz="1600">
                <a:latin typeface="华文楷体"/>
                <a:ea typeface="华文楷体"/>
                <a:cs typeface="华文楷体"/>
              </a:rPr>
              <a:t>ADI AD7606</a:t>
            </a:r>
            <a:r>
              <a:rPr lang="zh-TW" altLang="en-US" sz="1600">
                <a:latin typeface="华文楷体"/>
                <a:ea typeface="华文楷体"/>
                <a:cs typeface="华文楷体"/>
              </a:rPr>
              <a:t>，和广州创龙</a:t>
            </a:r>
            <a:r>
              <a:rPr lang="en-US" altLang="zh-TW" sz="1600">
                <a:latin typeface="华文楷体"/>
                <a:ea typeface="华文楷体"/>
                <a:cs typeface="华文楷体"/>
              </a:rPr>
              <a:t>OMAP-L138/AM1808/TMS320C6748</a:t>
            </a:r>
            <a:r>
              <a:rPr lang="zh-TW" altLang="en-US" sz="1600">
                <a:latin typeface="华文楷体"/>
                <a:ea typeface="华文楷体"/>
                <a:cs typeface="华文楷体"/>
              </a:rPr>
              <a:t>开发板配套使用，用于并行采集多路</a:t>
            </a:r>
            <a:r>
              <a:rPr lang="en-US" altLang="zh-TW" sz="1600">
                <a:latin typeface="华文楷体"/>
                <a:ea typeface="华文楷体"/>
                <a:cs typeface="华文楷体"/>
              </a:rPr>
              <a:t>AD</a:t>
            </a:r>
            <a:r>
              <a:rPr lang="zh-TW" altLang="en-US" sz="1600">
                <a:latin typeface="华文楷体"/>
                <a:ea typeface="华文楷体"/>
                <a:cs typeface="华文楷体"/>
              </a:rPr>
              <a:t>数据，在电力行业应用广泛，以下为此模块的特点：</a:t>
            </a:r>
            <a:endParaRPr lang="en-US" altLang="zh-TW" sz="1600">
              <a:latin typeface="华文楷体"/>
              <a:ea typeface="华文楷体"/>
              <a:cs typeface="华文楷体"/>
            </a:endParaRPr>
          </a:p>
          <a:p>
            <a:pPr marL="742950" lvl="1" indent="-285750">
              <a:lnSpc>
                <a:spcPct val="150000"/>
              </a:lnSpc>
              <a:buFont typeface="Arial"/>
              <a:buChar char="•"/>
            </a:pPr>
            <a:r>
              <a:rPr lang="en-US" altLang="zh-TW" sz="1400">
                <a:latin typeface="华文楷体"/>
                <a:ea typeface="华文楷体"/>
                <a:cs typeface="华文楷体"/>
              </a:rPr>
              <a:t>16bit</a:t>
            </a:r>
            <a:r>
              <a:rPr lang="zh-TW" altLang="en-US" sz="1400">
                <a:latin typeface="华文楷体"/>
                <a:ea typeface="华文楷体"/>
                <a:cs typeface="华文楷体"/>
              </a:rPr>
              <a:t>，</a:t>
            </a:r>
            <a:r>
              <a:rPr lang="en-US" altLang="zh-TW" sz="1400">
                <a:latin typeface="华文楷体"/>
                <a:ea typeface="华文楷体"/>
                <a:cs typeface="华文楷体"/>
              </a:rPr>
              <a:t>8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 </a:t>
            </a:r>
            <a:r>
              <a:rPr lang="zh-TW" altLang="en-US" sz="1400">
                <a:latin typeface="华文楷体"/>
                <a:ea typeface="华文楷体"/>
                <a:cs typeface="华文楷体"/>
              </a:rPr>
              <a:t>路采样通道</a:t>
            </a:r>
            <a:r>
              <a:rPr lang="en-US" altLang="zh-TW" sz="1400">
                <a:latin typeface="华文楷体"/>
                <a:ea typeface="华文楷体"/>
                <a:cs typeface="华文楷体"/>
              </a:rPr>
              <a:t>,</a:t>
            </a:r>
            <a:r>
              <a:rPr lang="zh-TW" altLang="en-US" sz="1400">
                <a:latin typeface="华文楷体"/>
                <a:ea typeface="华文楷体"/>
                <a:cs typeface="华文楷体"/>
              </a:rPr>
              <a:t>支持串行和并行读取方式</a:t>
            </a:r>
            <a:endParaRPr lang="en-US" altLang="zh-TW" sz="1400">
              <a:latin typeface="华文楷体"/>
              <a:ea typeface="华文楷体"/>
              <a:cs typeface="华文楷体"/>
            </a:endParaRPr>
          </a:p>
          <a:p>
            <a:pPr marL="742950" lvl="1" indent="-285750">
              <a:lnSpc>
                <a:spcPct val="150000"/>
              </a:lnSpc>
              <a:buFont typeface="Arial"/>
              <a:buChar char="•"/>
            </a:pPr>
            <a:r>
              <a:rPr lang="zh-TW" altLang="en-US" sz="1400">
                <a:latin typeface="华文楷体"/>
                <a:ea typeface="华文楷体"/>
                <a:cs typeface="华文楷体"/>
              </a:rPr>
              <a:t>支持全部通道 </a:t>
            </a:r>
            <a:r>
              <a:rPr lang="en-US" altLang="zh-TW" sz="1400">
                <a:latin typeface="华文楷体"/>
                <a:ea typeface="华文楷体"/>
                <a:cs typeface="华文楷体"/>
              </a:rPr>
              <a:t>200K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 </a:t>
            </a:r>
            <a:r>
              <a:rPr lang="zh-TW" altLang="en-US" sz="1400">
                <a:latin typeface="华文楷体"/>
                <a:ea typeface="华文楷体"/>
                <a:cs typeface="华文楷体"/>
              </a:rPr>
              <a:t>采样率并行采集和转换</a:t>
            </a:r>
          </a:p>
          <a:p>
            <a:pPr marL="742950" lvl="1" indent="-285750">
              <a:lnSpc>
                <a:spcPct val="150000"/>
              </a:lnSpc>
              <a:buFont typeface="Arial"/>
              <a:buChar char="•"/>
            </a:pPr>
            <a:r>
              <a:rPr lang="zh-TW" altLang="en-US" sz="1400">
                <a:latin typeface="华文楷体"/>
                <a:ea typeface="华文楷体"/>
                <a:cs typeface="华文楷体"/>
              </a:rPr>
              <a:t>支持真正 </a:t>
            </a:r>
            <a:r>
              <a:rPr lang="en-US" altLang="zh-TW" sz="1400">
                <a:latin typeface="华文楷体"/>
                <a:ea typeface="华文楷体"/>
                <a:cs typeface="华文楷体"/>
              </a:rPr>
              <a:t>±</a:t>
            </a:r>
            <a:r>
              <a:rPr lang="en-US" altLang="zh-CN" sz="1400">
                <a:latin typeface="华文楷体"/>
                <a:ea typeface="华文楷体"/>
                <a:cs typeface="华文楷体"/>
              </a:rPr>
              <a:t>5</a:t>
            </a:r>
            <a:r>
              <a:rPr lang="en-US" altLang="zh-TW" sz="1400">
                <a:latin typeface="华文楷体"/>
                <a:ea typeface="华文楷体"/>
                <a:cs typeface="华文楷体"/>
              </a:rPr>
              <a:t>V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 </a:t>
            </a:r>
            <a:r>
              <a:rPr lang="zh-TW" altLang="en-US" sz="1400">
                <a:latin typeface="华文楷体"/>
                <a:ea typeface="华文楷体"/>
                <a:cs typeface="华文楷体"/>
              </a:rPr>
              <a:t>或 </a:t>
            </a:r>
            <a:r>
              <a:rPr lang="en-US" altLang="zh-TW" sz="1400">
                <a:latin typeface="华文楷体"/>
                <a:ea typeface="华文楷体"/>
                <a:cs typeface="华文楷体"/>
              </a:rPr>
              <a:t>±</a:t>
            </a:r>
            <a:r>
              <a:rPr lang="en-US" altLang="zh-CN" sz="1400">
                <a:latin typeface="华文楷体"/>
                <a:ea typeface="华文楷体"/>
                <a:cs typeface="华文楷体"/>
              </a:rPr>
              <a:t>10</a:t>
            </a:r>
            <a:r>
              <a:rPr lang="en-US" altLang="zh-TW" sz="1400">
                <a:latin typeface="华文楷体"/>
                <a:ea typeface="华文楷体"/>
                <a:cs typeface="华文楷体"/>
              </a:rPr>
              <a:t>V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 </a:t>
            </a:r>
            <a:r>
              <a:rPr lang="zh-TW" altLang="en-US" sz="1400">
                <a:latin typeface="华文楷体"/>
                <a:ea typeface="华文楷体"/>
                <a:cs typeface="华文楷体"/>
              </a:rPr>
              <a:t>的双极性信号输入</a:t>
            </a:r>
          </a:p>
          <a:p>
            <a:pPr marL="742950" lvl="1" indent="-285750">
              <a:lnSpc>
                <a:spcPct val="150000"/>
              </a:lnSpc>
              <a:buFont typeface="Arial"/>
              <a:buChar char="•"/>
            </a:pPr>
            <a:r>
              <a:rPr lang="zh-TW" altLang="en-US" sz="1400">
                <a:latin typeface="华文楷体"/>
                <a:ea typeface="华文楷体"/>
                <a:cs typeface="华文楷体"/>
              </a:rPr>
              <a:t>工业级设计，稳定，精度高，低噪声、误差小</a:t>
            </a:r>
            <a:endParaRPr lang="en-US" sz="14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95300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8254" y="18931"/>
            <a:ext cx="2736647" cy="7899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CN" sz="3200">
                <a:latin typeface="华文楷体"/>
                <a:ea typeface="华文楷体"/>
                <a:cs typeface="华文楷体"/>
              </a:rPr>
              <a:t>AD7606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例程</a:t>
            </a:r>
            <a:endParaRPr lang="en-US" altLang="zh-CN" sz="32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554" y="844237"/>
            <a:ext cx="815321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zh-CN" altLang="en-US" sz="1400" b="1">
                <a:latin typeface="华文楷体"/>
                <a:ea typeface="华文楷体"/>
                <a:cs typeface="华文楷体"/>
              </a:rPr>
              <a:t>简介</a:t>
            </a:r>
            <a:r>
              <a:rPr lang="en-US" altLang="zh-CN" sz="1400" b="1">
                <a:latin typeface="华文楷体"/>
                <a:ea typeface="华文楷体"/>
                <a:cs typeface="华文楷体"/>
              </a:rPr>
              <a:t/>
            </a:r>
            <a:br>
              <a:rPr lang="en-US" altLang="zh-CN" sz="1400" b="1">
                <a:latin typeface="华文楷体"/>
                <a:ea typeface="华文楷体"/>
                <a:cs typeface="华文楷体"/>
              </a:rPr>
            </a:br>
            <a:r>
              <a:rPr lang="zh-CN" altLang="en-US" sz="1400">
                <a:latin typeface="华文楷体"/>
                <a:ea typeface="华文楷体"/>
                <a:cs typeface="华文楷体"/>
              </a:rPr>
              <a:t>          例程实现了 </a:t>
            </a:r>
            <a:r>
              <a:rPr lang="en-US" sz="1400">
                <a:latin typeface="华文楷体"/>
                <a:ea typeface="华文楷体"/>
                <a:cs typeface="华文楷体"/>
              </a:rPr>
              <a:t>DSP+ARM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 双核</a:t>
            </a:r>
            <a:r>
              <a:rPr lang="en-US" sz="1400">
                <a:latin typeface="华文楷体"/>
                <a:ea typeface="华文楷体"/>
                <a:cs typeface="华文楷体"/>
              </a:rPr>
              <a:t>AD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采集处理显示的功能。</a:t>
            </a:r>
            <a:r>
              <a:rPr lang="en-US" sz="1400">
                <a:latin typeface="华文楷体"/>
                <a:ea typeface="华文楷体"/>
                <a:cs typeface="华文楷体"/>
              </a:rPr>
              <a:t>DSP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采集</a:t>
            </a:r>
            <a:r>
              <a:rPr lang="en-US" sz="1400">
                <a:latin typeface="华文楷体"/>
                <a:ea typeface="华文楷体"/>
                <a:cs typeface="华文楷体"/>
              </a:rPr>
              <a:t>AD7606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单通道</a:t>
            </a:r>
            <a:r>
              <a:rPr lang="en-US" sz="1400">
                <a:latin typeface="华文楷体"/>
                <a:ea typeface="华文楷体"/>
                <a:cs typeface="华文楷体"/>
              </a:rPr>
              <a:t>AD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信号，然后</a:t>
            </a:r>
            <a:endParaRPr lang="en-US" altLang="zh-CN" sz="14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zh-CN" altLang="en-US" sz="1400">
                <a:latin typeface="华文楷体"/>
                <a:ea typeface="华文楷体"/>
                <a:cs typeface="华文楷体"/>
              </a:rPr>
              <a:t>进行</a:t>
            </a:r>
            <a:r>
              <a:rPr lang="en-US" sz="1400">
                <a:latin typeface="华文楷体"/>
                <a:ea typeface="华文楷体"/>
                <a:cs typeface="华文楷体"/>
              </a:rPr>
              <a:t>FFT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处理，再将</a:t>
            </a:r>
            <a:r>
              <a:rPr lang="en-US" sz="1400">
                <a:latin typeface="华文楷体"/>
                <a:ea typeface="华文楷体"/>
                <a:cs typeface="华文楷体"/>
              </a:rPr>
              <a:t>FFT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处理完的信号送往</a:t>
            </a:r>
            <a:r>
              <a:rPr lang="en-US" sz="1400">
                <a:latin typeface="华文楷体"/>
                <a:ea typeface="华文楷体"/>
                <a:cs typeface="华文楷体"/>
              </a:rPr>
              <a:t>ARM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，</a:t>
            </a:r>
            <a:r>
              <a:rPr lang="en-US" sz="1400">
                <a:latin typeface="华文楷体"/>
                <a:ea typeface="华文楷体"/>
                <a:cs typeface="华文楷体"/>
              </a:rPr>
              <a:t>ARM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再进行时域和频域的波形显示。</a:t>
            </a:r>
            <a:r>
              <a:rPr lang="en-US" sz="1400">
                <a:latin typeface="华文楷体"/>
                <a:ea typeface="华文楷体"/>
                <a:cs typeface="华文楷体"/>
              </a:rPr>
              <a:t>DSP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和</a:t>
            </a:r>
            <a:endParaRPr lang="en-US" altLang="zh-CN" sz="14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en-US" sz="1400">
                <a:latin typeface="华文楷体"/>
                <a:ea typeface="华文楷体"/>
                <a:cs typeface="华文楷体"/>
              </a:rPr>
              <a:t>ARM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之间通过</a:t>
            </a:r>
            <a:r>
              <a:rPr lang="en-US" sz="14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组件进行双核通信。时域波形是</a:t>
            </a:r>
            <a:r>
              <a:rPr lang="en-US" sz="1400">
                <a:latin typeface="华文楷体"/>
                <a:ea typeface="华文楷体"/>
                <a:cs typeface="华文楷体"/>
              </a:rPr>
              <a:t>AD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信号的直接显示，频域波形是</a:t>
            </a:r>
            <a:r>
              <a:rPr lang="en-US" sz="1400">
                <a:latin typeface="华文楷体"/>
                <a:ea typeface="华文楷体"/>
                <a:cs typeface="华文楷体"/>
              </a:rPr>
              <a:t>FFT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处</a:t>
            </a:r>
            <a:endParaRPr lang="en-US" altLang="zh-CN" sz="14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zh-CN" altLang="en-US" sz="1400">
                <a:latin typeface="华文楷体"/>
                <a:ea typeface="华文楷体"/>
                <a:cs typeface="华文楷体"/>
              </a:rPr>
              <a:t>理后的信号显示。</a:t>
            </a:r>
            <a:r>
              <a:rPr lang="en-US" sz="1400">
                <a:effectLst/>
                <a:latin typeface="华文楷体"/>
                <a:ea typeface="华文楷体"/>
                <a:cs typeface="华文楷体"/>
              </a:rPr>
              <a:t> </a:t>
            </a:r>
            <a:endParaRPr lang="en-US" sz="14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554" y="1997103"/>
            <a:ext cx="5416868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zh-CN" altLang="en-US" sz="1400" b="1">
                <a:latin typeface="华文楷体"/>
                <a:ea typeface="华文楷体"/>
                <a:cs typeface="华文楷体"/>
              </a:rPr>
              <a:t>职能划分</a:t>
            </a:r>
            <a:endParaRPr lang="en-US" altLang="zh-CN" sz="1400">
              <a:latin typeface="华文楷体"/>
              <a:ea typeface="华文楷体"/>
              <a:cs typeface="华文楷体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>
                <a:latin typeface="华文楷体"/>
                <a:ea typeface="华文楷体"/>
                <a:cs typeface="华文楷体"/>
              </a:rPr>
              <a:t>ARM</a:t>
            </a:r>
          </a:p>
          <a:p>
            <a:pPr lvl="0"/>
            <a:r>
              <a:rPr lang="en-US" altLang="zh-CN" sz="14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基本的系统控制，比如时域、频域波形显示切换等功能</a:t>
            </a:r>
            <a:endParaRPr lang="en-US" sz="1400">
              <a:latin typeface="华文楷体"/>
              <a:ea typeface="华文楷体"/>
              <a:cs typeface="华文楷体"/>
            </a:endParaRPr>
          </a:p>
          <a:p>
            <a:pPr lvl="0"/>
            <a:r>
              <a:rPr lang="en-US" altLang="zh-CN" sz="14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波形的绘制</a:t>
            </a:r>
            <a:endParaRPr lang="en-US" sz="1400">
              <a:latin typeface="华文楷体"/>
              <a:ea typeface="华文楷体"/>
              <a:cs typeface="华文楷体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>
                <a:latin typeface="华文楷体"/>
                <a:ea typeface="华文楷体"/>
                <a:cs typeface="华文楷体"/>
              </a:rPr>
              <a:t>DSP</a:t>
            </a:r>
          </a:p>
          <a:p>
            <a:pPr lvl="0"/>
            <a:r>
              <a:rPr lang="en-US" sz="1400">
                <a:latin typeface="华文楷体"/>
                <a:ea typeface="华文楷体"/>
                <a:cs typeface="华文楷体"/>
              </a:rPr>
              <a:t>	AD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的控制与信号采集</a:t>
            </a:r>
            <a:endParaRPr lang="en-US" sz="1400">
              <a:latin typeface="华文楷体"/>
              <a:ea typeface="华文楷体"/>
              <a:cs typeface="华文楷体"/>
            </a:endParaRPr>
          </a:p>
          <a:p>
            <a:r>
              <a:rPr lang="en-US" altLang="zh-CN" sz="14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对采样信号进行</a:t>
            </a:r>
            <a:r>
              <a:rPr lang="en-US" sz="1400">
                <a:latin typeface="华文楷体"/>
                <a:ea typeface="华文楷体"/>
                <a:cs typeface="华文楷体"/>
              </a:rPr>
              <a:t>FFT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运算</a:t>
            </a:r>
            <a:r>
              <a:rPr lang="en-US" sz="1400">
                <a:effectLst/>
                <a:latin typeface="华文楷体"/>
                <a:ea typeface="华文楷体"/>
                <a:cs typeface="华文楷体"/>
              </a:rPr>
              <a:t> </a:t>
            </a:r>
            <a:endParaRPr lang="en-US" sz="14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8554" y="3705263"/>
            <a:ext cx="81582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zh-CN" altLang="en-US" sz="1400" b="1">
                <a:latin typeface="华文楷体"/>
                <a:ea typeface="华文楷体"/>
                <a:cs typeface="华文楷体"/>
              </a:rPr>
              <a:t>工作流程</a:t>
            </a:r>
            <a:r>
              <a:rPr lang="en-US" sz="1400">
                <a:latin typeface="华文楷体"/>
                <a:ea typeface="华文楷体"/>
                <a:cs typeface="华文楷体"/>
              </a:rPr>
              <a:t/>
            </a:r>
            <a:br>
              <a:rPr lang="en-US" sz="1400">
                <a:latin typeface="华文楷体"/>
                <a:ea typeface="华文楷体"/>
                <a:cs typeface="华文楷体"/>
              </a:rPr>
            </a:br>
            <a:r>
              <a:rPr lang="en-US" sz="1400">
                <a:latin typeface="华文楷体"/>
                <a:ea typeface="华文楷体"/>
                <a:cs typeface="华文楷体"/>
              </a:rPr>
              <a:t>        ARM 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发送</a:t>
            </a:r>
            <a:r>
              <a:rPr lang="en-US" sz="1400">
                <a:latin typeface="华文楷体"/>
                <a:ea typeface="华文楷体"/>
                <a:cs typeface="华文楷体"/>
              </a:rPr>
              <a:t> AD 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采集的命令给</a:t>
            </a:r>
            <a:r>
              <a:rPr lang="en-US" sz="1400">
                <a:latin typeface="华文楷体"/>
                <a:ea typeface="华文楷体"/>
                <a:cs typeface="华文楷体"/>
              </a:rPr>
              <a:t> DSP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，并启动数据接收线程，等待从共享内存区读取</a:t>
            </a:r>
            <a:r>
              <a:rPr lang="en-US" sz="1400">
                <a:latin typeface="华文楷体"/>
                <a:ea typeface="华文楷体"/>
                <a:cs typeface="华文楷体"/>
              </a:rPr>
              <a:t>AD 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数据进行波形的绘制。</a:t>
            </a:r>
            <a:r>
              <a:rPr lang="en-US" sz="1400">
                <a:latin typeface="华文楷体"/>
                <a:ea typeface="华文楷体"/>
                <a:cs typeface="华文楷体"/>
              </a:rPr>
              <a:t>DSP 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接收到命令后以特定的采样率（</a:t>
            </a:r>
            <a:r>
              <a:rPr lang="en-US" sz="1400">
                <a:latin typeface="华文楷体"/>
                <a:ea typeface="华文楷体"/>
                <a:cs typeface="华文楷体"/>
              </a:rPr>
              <a:t>64k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）进行</a:t>
            </a:r>
            <a:r>
              <a:rPr lang="en-US" sz="1400">
                <a:latin typeface="华文楷体"/>
                <a:ea typeface="华文楷体"/>
                <a:cs typeface="华文楷体"/>
              </a:rPr>
              <a:t> AD 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信号的采样，并将采样数据写入共享内存区，并通知</a:t>
            </a:r>
            <a:r>
              <a:rPr lang="en-US" sz="1400">
                <a:latin typeface="华文楷体"/>
                <a:ea typeface="华文楷体"/>
                <a:cs typeface="华文楷体"/>
              </a:rPr>
              <a:t> ARM 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进行读取。如果同时</a:t>
            </a:r>
            <a:r>
              <a:rPr lang="en-US" sz="1400">
                <a:latin typeface="华文楷体"/>
                <a:ea typeface="华文楷体"/>
                <a:cs typeface="华文楷体"/>
              </a:rPr>
              <a:t> ARM 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有发送</a:t>
            </a:r>
            <a:r>
              <a:rPr lang="en-US" sz="1400">
                <a:latin typeface="华文楷体"/>
                <a:ea typeface="华文楷体"/>
                <a:cs typeface="华文楷体"/>
              </a:rPr>
              <a:t> Enable FFT 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的命令，将会在</a:t>
            </a:r>
            <a:r>
              <a:rPr lang="en-US" sz="1400">
                <a:latin typeface="华文楷体"/>
                <a:ea typeface="华文楷体"/>
                <a:cs typeface="华文楷体"/>
              </a:rPr>
              <a:t> FFT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运算线程先进行</a:t>
            </a:r>
            <a:r>
              <a:rPr lang="en-US" sz="1400">
                <a:latin typeface="华文楷体"/>
                <a:ea typeface="华文楷体"/>
                <a:cs typeface="华文楷体"/>
              </a:rPr>
              <a:t>FFT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运算再写入共享内存区。</a:t>
            </a:r>
            <a:endParaRPr lang="en-US" sz="14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373981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800">
            <a:latin typeface="华文楷体"/>
            <a:ea typeface="华文楷体"/>
            <a:cs typeface="华文楷体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20893</TotalTime>
  <Words>691</Words>
  <Application>Microsoft Macintosh PowerPoint</Application>
  <PresentationFormat>On-screen Show (16:10)</PresentationFormat>
  <Paragraphs>241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Breeze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基于SysLink的双核通信开发</dc:title>
  <dc:creator>yin deng</dc:creator>
  <cp:lastModifiedBy>yin deng</cp:lastModifiedBy>
  <cp:revision>1188</cp:revision>
  <cp:lastPrinted>2014-10-20T07:48:10Z</cp:lastPrinted>
  <dcterms:created xsi:type="dcterms:W3CDTF">2014-09-12T06:34:54Z</dcterms:created>
  <dcterms:modified xsi:type="dcterms:W3CDTF">2014-12-27T13:18:48Z</dcterms:modified>
</cp:coreProperties>
</file>