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404" r:id="rId3"/>
    <p:sldId id="259" r:id="rId4"/>
    <p:sldId id="262" r:id="rId5"/>
    <p:sldId id="261" r:id="rId6"/>
    <p:sldId id="353" r:id="rId7"/>
    <p:sldId id="264" r:id="rId8"/>
    <p:sldId id="411" r:id="rId9"/>
    <p:sldId id="307" r:id="rId10"/>
    <p:sldId id="354" r:id="rId11"/>
    <p:sldId id="408" r:id="rId12"/>
    <p:sldId id="368" r:id="rId13"/>
    <p:sldId id="367" r:id="rId14"/>
    <p:sldId id="269" r:id="rId15"/>
    <p:sldId id="373" r:id="rId16"/>
    <p:sldId id="412" r:id="rId17"/>
    <p:sldId id="387" r:id="rId18"/>
    <p:sldId id="410" r:id="rId19"/>
    <p:sldId id="41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>
    <p:extLst>
      <p:ext uri="{19B8F6BF-5375-455C-9EA6-DF929625EA0E}">
        <p15:presenceInfo xmlns:p15="http://schemas.microsoft.com/office/powerpoint/2012/main" userId="1a3fd530be6103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1-13T14:42:55.914" idx="3">
    <p:pos x="138" y="90"/>
    <p:text/>
    <p:extLst>
      <p:ext uri="{C676402C-5697-4E1C-873F-D02D1690AC5C}">
        <p15:threadingInfo xmlns:p15="http://schemas.microsoft.com/office/powerpoint/2012/main" timeZoneBias="-480"/>
      </p:ext>
    </p:extLst>
  </p:cm>
  <p:cm authorId="1" dt="2016-01-13T14:43:17.211" idx="4">
    <p:pos x="138" y="226"/>
    <p:text>主设备的bit7位什么时候输出？
  1 主设备的输出口（MOSI）输出的数据bit7，在时钟前沿被从设备采样。bit7的输出时刻是在SCK信号有效前，比SCK的上升沿要早半个时钟周期，与片选信号无关。</p:text>
    <p:extLst>
      <p:ext uri="{C676402C-5697-4E1C-873F-D02D1690AC5C}">
        <p15:threadingInfo xmlns:p15="http://schemas.microsoft.com/office/powerpoint/2012/main" timeZoneBias="-480">
          <p15:parentCm authorId="1" idx="3"/>
        </p15:threadingInfo>
      </p:ext>
    </p:extLst>
  </p:cm>
  <p:cm authorId="1" dt="2016-01-13T14:43:32.331" idx="5">
    <p:pos x="138" y="362"/>
    <p:text>2 从设备的bit7位什么时候输出？
    从设备是在片选信号有效后，立刻输出bit7。</p:text>
    <p:extLst>
      <p:ext uri="{C676402C-5697-4E1C-873F-D02D1690AC5C}">
        <p15:threadingInfo xmlns:p15="http://schemas.microsoft.com/office/powerpoint/2012/main" timeZoneBias="-480">
          <p15:parentCm authorId="1" idx="3"/>
        </p15:threadingInfo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6-01-14T14:12:08.4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21630 11435 0,'0'-25'219,"0"0"-188,0 1-31,-25 24 16,25-25-16,0-25 16,0 25-16,0 1 15,0-1-15,0 0 16,0 0 0,0 0-16,0 0 31,0 1 0,0-1 16,0 0 0,-25 25-32,25-25-15,0 0 16,0 1 15,0-1-15,0 0 0,0 0 15,-25 0-16,25 1 48,0-1-32,0 0-15,0 0 46,0 0-46,0 1 15,0-1-15,-25 25-1,25-25 1,0 0 15,0 0-31,0 1 16,0-1 0,0 0 15,-24 25-16,24-25 1</inkml:trace>
  <inkml:trace contextRef="#ctx0" brushRef="#br0" timeOffset="1320.6398">21506 10492 0,'-25'0'250,"25"25"-250,0 0 16,-25-25 0,25 25-1,-25-25 1,25 25-16,0-1 15,-25-24 32,25 25-47,0 0 16,0 0-16,0 0 31,0-1 79,0 1-79,0 0 0,0 0-15,-24 0 15,24-1 78</inkml:trace>
  <inkml:trace contextRef="#ctx0" brushRef="#br0" timeOffset="3260.6579">21530 10567 0,'0'-25'157,"25"25"-142,0 0 48,0 0-1,0 0 48,-1 25-17,1 0-61,0-1 46,-25 1-78,25-25 15,-25 25 1,0 0 0,25-25-1,-25 25 1,25-25-16,-1 24 15,-24 1 1,0 0 0,0 0-1,0 0-15,25-25 16,-25 24 15,25-24 16</inkml:trace>
  <inkml:trace contextRef="#ctx0" brushRef="#br0" timeOffset="5848.9576">25400 12725 0,'0'-25'203,"0"-25"-203,0 26 16,0-26 0,0 25-1,0 0-15,0 1 16,0-1-1,0 0 17,0 0-1,0 0 0,0 1-15,0-1-1,0 0 1,0 0 0,0 0-1,0 1 1,0-26 0,0 25-1,0 0 16,0 0 1,0 1-17,0-1 17,0 0-17,0 0 16</inkml:trace>
  <inkml:trace contextRef="#ctx0" brushRef="#br0" timeOffset="7272.3543">25375 12030 0,'-25'0'250,"1"0"-234,24 25 15,-25 0 16,25 0-32,-25-1 1,25 1-16,-25-25 16,25 25-1,-25-25 110,25 25-78,-24-25 94,24 25-126,0 0 17,0-1-17,-25-24 1</inkml:trace>
  <inkml:trace contextRef="#ctx0" brushRef="#br0" timeOffset="9419.5474">25425 12055 0,'25'0'109,"-1"0"-93,1 0 0,0 0-1,0 0 1,0 25-1,-1-25 173,-24 25-172,25-1-1,-25 1 1,0 0 15,25 25-31,0-25 16,-25-1-1,0 1 1,0 0 468</inkml:trace>
  <inkml:trace contextRef="#ctx0" brushRef="#br0" timeOffset="11327.0635">25078 10443 0,'0'49'172,"0"-24"-156,0 0-16,0 0 15,0 0 1,0-1-16,0 1 16,0 0-1,0 0-15,0 0 16,0-1-1,0 26 1,0-25 0,0 0-16,0-1 15,24 1 1,-24 0 0,0 0 15,0 0-31,0-1 31,0 1-15,0 0-1,0 0 17,0 0-32,0-1 46,25 1-46,-25 0 16,0 25 0,0-25-16,0-1 15,0 1 1,0 0 0,0 0-1,0 0 1,25-25-1,-25 24 17,0 1 30,25 0-31,-25 0 1,-25 0 124</inkml:trace>
  <inkml:trace contextRef="#ctx0" brushRef="#br0" timeOffset="14355.0685">24904 11137 0,'25'0'141,"0"0"-126,-1 0 1,1 0 15,0 25-15,-25 0-1,25-25 1,-25 25-16,0 0 16,25-25-16,-25 24 15,24-24 1,-24 25 0,0 0-1,0 0 32,0 0-31,25-1-16,-25 1 31,0 0-15,25-25-16,-25 25 15,0 0 1,0-1-1,25-24 32,-25 25-31,0 0 15,0-50 235,0 0-251,0 1 1,0-1 0,0 0-16,25 0 15,-25 0-15,0 1 16,24-1-16,-24 0 16,0 0 15,0 0 344,0 1-360,25 24 1,-25-25 0,0 0 31,25 25-32,-25-25 79,0 0-94,0 0 31,25 25 250,-25-24-249,0-1-32</inkml:trace>
  <inkml:trace contextRef="#ctx0" brushRef="#br0" timeOffset="17823.6118">21630 11931 0,'0'25'297,"0"0"-266,0-1 31,0 1-46,0 0 78,0 0-63,24-25-15,-24 25 15,0-1 0,0 1-15,0 0 15,0 0-15,0 0-16,0 0 31,0-1-16,0 1 1,0 0 15,0 0-15,0 0 15,0-1-15,0 1-1,0 0 1,0 0 0,0 0-1,0-1 1,0 1 15,0 0 0,0 0-15,0 0 0,0-1-1,0 1 17,0 0 14</inkml:trace>
  <inkml:trace contextRef="#ctx0" brushRef="#br0" timeOffset="21387.1434">21456 12452 0,'0'25'594,"25"-25"-579,-25 25-15,25-25 47,-25 24 16,24 1-16,1-25-1,-25 25 17,25-25-47,-25 25-16,0 0 125,25-25-32,-25 24 204,25-24-234,-25 25-1,24-25 16,-24 25 0</inkml:trace>
  <inkml:trace contextRef="#ctx0" brushRef="#br0" timeOffset="24079.9817">21654 12700 0,'25'0'47,"0"0"-32,-25-25 313,25 0-296,-25 1 61,0-1-77,25 25 78,-25-25-63,25 25 141,-1 0-63,-24-25-93,25 25 15,-25-25 125,25 25-46,0-24 327,-25-1-421,25 25-1,-25-25 1,24 25-16,-24-25 78,25 25-62,-25-25 140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77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74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094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669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在计算机中，所有的数据在存储和运算时都要使用二进制数表示（因为计算机用高电平和低电平分别表示1和0），例如，像a、b、c、d这样的52个字母（包括大写）、以及0、1等数字还有一些常用的符号（例如*、#、@等）在计算机中存储时也要使用二进制数来表示，而具体用哪些二进制数字表示哪个符号，当然每个人都可以约定自己的一套（这就叫编码），而大家如果要想互相通信而不造成混乱，那么大家就必须使用相同的编码规则，于是美国有关的标准化组织就出台了ASCII编码，统一规定了上述常用符号用哪些二进制数来表示。</a:t>
            </a:r>
          </a:p>
          <a:p>
            <a:r>
              <a:rPr lang="zh-CN" altLang="en-US"/>
              <a:t>美国标准信息交换代码是由美国国家标准学会(American National Standard Institute , ANSI )制定的，标准的单字节字符编码方案，用于基于文本的数据。起始于50年代后期，在1967年定案。它最初是美国国家标准，供不同计算机在相互通信时用作共同遵守的西文字符编码标准，它已被国际标准化组织（International Organization for Standardization, ISO）定为国际标准，称为ISO 646标准。适用于所有拉丁文字字母。[1]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566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779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6080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lvl="0" indent="0">
              <a:lnSpc>
                <a:spcPct val="80000"/>
              </a:lnSpc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121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lvl="0" indent="0">
              <a:lnSpc>
                <a:spcPct val="80000"/>
              </a:lnSpc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07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>
                <a:sym typeface="+mn-ea"/>
              </a:rPr>
              <a:t>串口有多种实现标准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0975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lvl="0" indent="0">
              <a:lnSpc>
                <a:spcPct val="80000"/>
              </a:lnSpc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382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749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290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Universal Asynchronous Receiver/Transmitter (UART) 串行控制器是计算机串行通信子系统中关键的组件。</a:t>
            </a:r>
            <a:r>
              <a:rPr lang="en-US" altLang="zh-CN"/>
              <a:t>UART </a:t>
            </a:r>
            <a:r>
              <a:rPr lang="zh-CN" altLang="en-US"/>
              <a:t>把数据字节以连续的串行方式传输。</a:t>
            </a:r>
          </a:p>
          <a:p>
            <a:r>
              <a:rPr lang="zh-CN" altLang="en-US"/>
              <a:t>串行传输广泛应用于 </a:t>
            </a:r>
            <a:r>
              <a:rPr lang="en-US" altLang="zh-CN"/>
              <a:t>Modem </a:t>
            </a:r>
            <a:r>
              <a:rPr lang="zh-CN" altLang="en-US"/>
              <a:t>和非网络为基础的通信在计算机终端和其它设备之间。</a:t>
            </a:r>
          </a:p>
          <a:p>
            <a:r>
              <a:rPr lang="zh-CN" altLang="en-US"/>
              <a:t>根据硬件支持的模式 有两种方式的串行传输同步和异步</a:t>
            </a:r>
          </a:p>
          <a:p>
            <a:r>
              <a:rPr lang="zh-CN" altLang="en-US"/>
              <a:t>UART Universal Asynchronous Receiver/Transmitter</a:t>
            </a:r>
          </a:p>
          <a:p>
            <a:r>
              <a:rPr lang="zh-CN" altLang="en-US"/>
              <a:t>USART Universal Synchronous-Asynchronous Receiver/Transmitter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097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同步是指：发送方发出数据后，等接收方发回响应以后才发下一个数据包的通讯方式。 共享一个时钟  </a:t>
            </a:r>
          </a:p>
          <a:p>
            <a:r>
              <a:rPr lang="zh-CN" altLang="en-US"/>
              <a:t>异步是指：发送方发出数据后，不等接收方发回响应，接着发送下个数据包的通讯方式。不需要发送时钟 必须提前约定一致的时序参数和特殊位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842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起始位后接收器将检测信号是 </a:t>
            </a:r>
            <a:r>
              <a:rPr lang="en-US" altLang="zh-CN"/>
              <a:t>1 </a:t>
            </a:r>
            <a:r>
              <a:rPr lang="zh-CN" altLang="en-US"/>
              <a:t>还是 </a:t>
            </a:r>
            <a:r>
              <a:rPr lang="en-US" altLang="zh-CN"/>
              <a:t>0 </a:t>
            </a:r>
            <a:r>
              <a:rPr lang="zh-CN" altLang="en-US"/>
              <a:t>比如每一位以</a:t>
            </a:r>
            <a:r>
              <a:rPr lang="en-US" altLang="zh-CN"/>
              <a:t>2s</a:t>
            </a:r>
            <a:r>
              <a:rPr lang="zh-CN" altLang="en-US"/>
              <a:t>时间发送 接收器在</a:t>
            </a:r>
            <a:r>
              <a:rPr lang="en-US" altLang="zh-CN"/>
              <a:t>1s</a:t>
            </a:r>
            <a:r>
              <a:rPr lang="zh-CN" altLang="en-US"/>
              <a:t>后检测信号 然后等待</a:t>
            </a:r>
            <a:r>
              <a:rPr lang="en-US" altLang="zh-CN"/>
              <a:t>2s</a:t>
            </a:r>
            <a:r>
              <a:rPr lang="zh-CN" altLang="en-US"/>
              <a:t>再检测下一个信号</a:t>
            </a:r>
          </a:p>
          <a:p>
            <a:r>
              <a:rPr lang="zh-CN" altLang="en-US"/>
              <a:t>校验位用于检测简单的错误 但是不能纠正</a:t>
            </a:r>
          </a:p>
          <a:p>
            <a:r>
              <a:rPr lang="zh-CN" altLang="en-US"/>
              <a:t>停止位没有出现 </a:t>
            </a:r>
            <a:r>
              <a:rPr lang="en-US" altLang="zh-CN"/>
              <a:t>UART </a:t>
            </a:r>
            <a:r>
              <a:rPr lang="zh-CN" altLang="en-US"/>
              <a:t>应该丢弃数据 可能原因是收发双方时钟不一致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585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并行通信：通常是将数据字节的各位用多条数据线同时进行传送 。</a:t>
            </a:r>
          </a:p>
          <a:p>
            <a:r>
              <a:rPr lang="zh-CN" altLang="en-US"/>
              <a:t>串行通信：将数据字节分成一位一位的形式在一条传输线上逐个地传送。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72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471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87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0" indent="719455" eaLnBrk="1" hangingPunct="1">
              <a:lnSpc>
                <a:spcPct val="125000"/>
              </a:lnSpc>
            </a:pPr>
            <a:r>
              <a:rPr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如每秒钟传送240个字符，而每个字符格式包含10位(1个起始位、1个停止位、8个数据位)，这时的比特率为：10位×240个/秒 = 2400 bps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b="1" dirty="0">
                <a:solidFill>
                  <a:srgbClr val="0000FF"/>
                </a:solidFill>
                <a:ea typeface="宋体" pitchFamily="2" charset="-122"/>
                <a:sym typeface="+mn-ea"/>
              </a:rPr>
              <a:t>波特率和比特率不总是相同的</a:t>
            </a:r>
            <a:r>
              <a:rPr lang="zh-CN" altLang="en-US" b="1" dirty="0">
                <a:ea typeface="宋体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rgbClr val="006600"/>
                </a:solidFill>
                <a:ea typeface="宋体" pitchFamily="2" charset="-122"/>
                <a:sym typeface="+mn-ea"/>
              </a:rPr>
              <a:t>对于将数字信号</a:t>
            </a:r>
            <a:r>
              <a:rPr lang="en-US" altLang="zh-CN" b="1" dirty="0">
                <a:solidFill>
                  <a:srgbClr val="006600"/>
                </a:solidFill>
                <a:ea typeface="宋体" pitchFamily="2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6600"/>
                </a:solidFill>
                <a:ea typeface="宋体" pitchFamily="2" charset="-122"/>
                <a:sym typeface="+mn-ea"/>
              </a:rPr>
              <a:t>或</a:t>
            </a:r>
            <a:r>
              <a:rPr lang="en-US" altLang="zh-CN" b="1" dirty="0">
                <a:solidFill>
                  <a:srgbClr val="006600"/>
                </a:solidFill>
                <a:ea typeface="宋体" pitchFamily="2" charset="-122"/>
                <a:sym typeface="+mn-ea"/>
              </a:rPr>
              <a:t>0</a:t>
            </a:r>
            <a:r>
              <a:rPr lang="zh-CN" altLang="en-US" b="1" dirty="0">
                <a:solidFill>
                  <a:srgbClr val="006600"/>
                </a:solidFill>
                <a:ea typeface="宋体" pitchFamily="2" charset="-122"/>
                <a:sym typeface="+mn-ea"/>
              </a:rPr>
              <a:t>直接用两种不同电压表示的所谓基带传输，比特率和波特率是相同的</a:t>
            </a:r>
            <a:r>
              <a:rPr lang="zh-CN" altLang="en-US" b="1" dirty="0">
                <a:ea typeface="宋体" pitchFamily="2" charset="-122"/>
                <a:sym typeface="+mn-ea"/>
              </a:rPr>
              <a:t>。所以，我们也经常用波特率表示数据的传输速率。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过采样</a:t>
            </a:r>
            <a:r>
              <a:rPr lang="en-US" altLang="zh-CN"/>
              <a:t>~~~~~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 dirty="0">
                <a:latin typeface="Times New Roman" pitchFamily="18" charset="0"/>
                <a:ea typeface="宋体" pitchFamily="2" charset="-122"/>
                <a:sym typeface="+mn-ea"/>
              </a:rPr>
              <a:t>数字信号有多进制和二进制之分，但码元速率与进制数无关，只与传输的码元长度</a:t>
            </a:r>
            <a:r>
              <a:rPr lang="en-US" altLang="zh-CN" dirty="0">
                <a:latin typeface="Times New Roman" pitchFamily="18" charset="0"/>
                <a:ea typeface="宋体" pitchFamily="2" charset="-122"/>
                <a:sym typeface="+mn-ea"/>
              </a:rPr>
              <a:t>T</a:t>
            </a:r>
            <a:r>
              <a:rPr lang="zh-CN" altLang="en-US" dirty="0">
                <a:latin typeface="Times New Roman" pitchFamily="18" charset="0"/>
                <a:ea typeface="宋体" pitchFamily="2" charset="-122"/>
                <a:sym typeface="+mn-ea"/>
              </a:rPr>
              <a:t>有关</a:t>
            </a:r>
          </a:p>
          <a:p>
            <a:pPr lvl="0" indent="719455" eaLnBrk="1" hangingPunct="1">
              <a:lnSpc>
                <a:spcPct val="125000"/>
              </a:lnSpc>
            </a:pPr>
            <a:endParaRPr lang="zh-CN" altLang="en-US"/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波特率最初标准实际通过媒介 从 </a:t>
            </a:r>
            <a:r>
              <a:rPr lang="en-US" altLang="zh-CN"/>
              <a:t>DTE </a:t>
            </a:r>
            <a:r>
              <a:rPr lang="zh-CN" altLang="en-US"/>
              <a:t>到 </a:t>
            </a:r>
            <a:r>
              <a:rPr lang="en-US" altLang="zh-CN"/>
              <a:t>DCE </a:t>
            </a:r>
            <a:r>
              <a:rPr lang="zh-CN" altLang="en-US"/>
              <a:t>的数据位 起始位数据位停止位等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zh-CN" altLang="en-US"/>
              <a:t>error-correcting modem </a:t>
            </a:r>
            <a:r>
              <a:rPr lang="en-US" altLang="zh-CN"/>
              <a:t>Modem </a:t>
            </a:r>
            <a:r>
              <a:rPr lang="zh-CN" altLang="en-US"/>
              <a:t>移除 起始位 检验位停止位 同步传输</a:t>
            </a:r>
          </a:p>
          <a:p>
            <a:pPr lvl="0" indent="719455" eaLnBrk="1" hangingPunct="1">
              <a:lnSpc>
                <a:spcPct val="125000"/>
              </a:lnSpc>
            </a:pPr>
            <a:r>
              <a:rPr lang="en-US" altLang="zh-CN"/>
              <a:t>Modem </a:t>
            </a:r>
            <a:r>
              <a:rPr lang="zh-CN" altLang="en-US"/>
              <a:t>压缩技术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665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2016/1/22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8.emf"/><Relationship Id="rId4" Type="http://schemas.openxmlformats.org/officeDocument/2006/relationships/customXml" Target="../ink/ink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1"/>
            <a:ext cx="6344896" cy="1501597"/>
            <a:chOff x="0" y="2716812"/>
            <a:chExt cx="5991142" cy="1501697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697049" y="2861681"/>
              <a:ext cx="3294091" cy="13235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串行外围设备接口</a:t>
              </a:r>
              <a:endParaRPr lang="zh-CN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13" name="文本框 32"/>
            <p:cNvSpPr txBox="1"/>
            <p:nvPr/>
          </p:nvSpPr>
          <p:spPr>
            <a:xfrm>
              <a:off x="1245215" y="3664474"/>
              <a:ext cx="4745924" cy="55403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r>
                <a:rPr lang="en-US" altLang="zh-CN" sz="2400" b="1" dirty="0" smtClean="0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S</a:t>
              </a:r>
              <a:r>
                <a:rPr lang="en-US" altLang="zh-CN" sz="2400" dirty="0" smtClean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erial </a:t>
              </a:r>
              <a:r>
                <a:rPr lang="en-US" altLang="zh-CN" sz="2400" b="1" dirty="0" smtClean="0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P</a:t>
              </a:r>
              <a:r>
                <a:rPr lang="en-US" altLang="zh-CN" sz="2400" dirty="0" smtClean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eripheral </a:t>
              </a:r>
              <a:r>
                <a:rPr lang="en-US" altLang="zh-CN" sz="2400" b="1" dirty="0" smtClean="0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I</a:t>
              </a:r>
              <a:r>
                <a:rPr lang="en-US" altLang="zh-CN" sz="2400" dirty="0" smtClean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  <a:ea typeface="Tahoma" pitchFamily="34" charset="0"/>
                </a:rPr>
                <a:t>nterface</a:t>
              </a:r>
              <a:endParaRPr lang="en-US" altLang="zh-CN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Tahoma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传输时序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38028" y="1419265"/>
            <a:ext cx="1548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+mn-ea"/>
              </a:rPr>
              <a:t>CPHA = 0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412" y="1270000"/>
            <a:ext cx="7562850" cy="49053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3228" y="4255008"/>
            <a:ext cx="215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rgbClr val="FF0000"/>
                </a:solidFill>
              </a:rPr>
              <a:t>从设备的</a:t>
            </a:r>
            <a:r>
              <a:rPr lang="en-US" altLang="zh-CN" sz="1200" dirty="0" smtClean="0">
                <a:solidFill>
                  <a:srgbClr val="FF0000"/>
                </a:solidFill>
              </a:rPr>
              <a:t>bit7</a:t>
            </a:r>
            <a:r>
              <a:rPr lang="zh-CN" altLang="en-US" sz="1200" dirty="0" smtClean="0">
                <a:solidFill>
                  <a:srgbClr val="FF0000"/>
                </a:solidFill>
              </a:rPr>
              <a:t>位什么时候输出？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3228" y="3805765"/>
            <a:ext cx="22765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0000"/>
                </a:solidFill>
              </a:rPr>
              <a:t>主设备</a:t>
            </a:r>
            <a:r>
              <a:rPr lang="zh-CN" altLang="en-US" sz="1200" dirty="0">
                <a:solidFill>
                  <a:srgbClr val="FF0000"/>
                </a:solidFill>
              </a:rPr>
              <a:t>的</a:t>
            </a:r>
            <a:r>
              <a:rPr lang="en-US" altLang="zh-CN" sz="1200" dirty="0" smtClean="0">
                <a:solidFill>
                  <a:srgbClr val="FF0000"/>
                </a:solidFill>
              </a:rPr>
              <a:t>bit7</a:t>
            </a:r>
            <a:r>
              <a:rPr lang="zh-CN" altLang="en-US" sz="1200" dirty="0" smtClean="0">
                <a:solidFill>
                  <a:srgbClr val="FF0000"/>
                </a:solidFill>
              </a:rPr>
              <a:t>位</a:t>
            </a:r>
            <a:r>
              <a:rPr lang="zh-CN" altLang="en-US" sz="1200" dirty="0">
                <a:solidFill>
                  <a:srgbClr val="FF0000"/>
                </a:solidFill>
              </a:rPr>
              <a:t>什么时候输出？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8063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传输时序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86796" y="1284288"/>
            <a:ext cx="144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+mn-ea"/>
              </a:rPr>
              <a:t>CPHA = 1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180" y="1284288"/>
            <a:ext cx="755332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9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通信过程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43712" y="1328928"/>
            <a:ext cx="11143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+mn-ea"/>
              </a:rPr>
              <a:t>   SPI</a:t>
            </a:r>
            <a:r>
              <a:rPr lang="zh-CN" altLang="en-US" sz="2400" dirty="0">
                <a:latin typeface="+mn-ea"/>
              </a:rPr>
              <a:t>接口实际上是两个简单的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移位寄存</a:t>
            </a:r>
            <a:r>
              <a:rPr lang="zh-CN" altLang="en-US" sz="2400" dirty="0" smtClean="0">
                <a:solidFill>
                  <a:srgbClr val="FF0000"/>
                </a:solidFill>
                <a:latin typeface="+mn-ea"/>
              </a:rPr>
              <a:t>器</a:t>
            </a:r>
            <a:r>
              <a:rPr lang="zh-CN" altLang="en-US" sz="2400" dirty="0" smtClean="0">
                <a:latin typeface="+mn-ea"/>
              </a:rPr>
              <a:t>，在</a:t>
            </a:r>
            <a:r>
              <a:rPr lang="zh-CN" altLang="en-US" sz="2400" dirty="0">
                <a:latin typeface="+mn-ea"/>
              </a:rPr>
              <a:t>主器件产生</a:t>
            </a:r>
            <a:r>
              <a:rPr lang="zh-CN" altLang="en-US" sz="2400" dirty="0" smtClean="0">
                <a:latin typeface="+mn-ea"/>
              </a:rPr>
              <a:t>的使</a:t>
            </a:r>
            <a:r>
              <a:rPr lang="zh-CN" altLang="en-US" sz="2400" dirty="0">
                <a:latin typeface="+mn-ea"/>
              </a:rPr>
              <a:t>能信号和移位脉冲下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按位</a:t>
            </a:r>
            <a:r>
              <a:rPr lang="zh-CN" altLang="en-US" sz="2400" dirty="0" smtClean="0">
                <a:latin typeface="+mn-ea"/>
              </a:rPr>
              <a:t>传输。</a:t>
            </a:r>
            <a:endParaRPr lang="en-US" altLang="zh-CN" sz="2400" dirty="0" smtClean="0">
              <a:latin typeface="+mn-ea"/>
            </a:endParaRPr>
          </a:p>
          <a:p>
            <a:r>
              <a:rPr lang="zh-CN" altLang="en-US" sz="2400" dirty="0" smtClean="0">
                <a:latin typeface="+mn-ea"/>
              </a:rPr>
              <a:t> </a:t>
            </a:r>
            <a:r>
              <a:rPr lang="zh-CN" altLang="en-US" sz="2400" dirty="0">
                <a:latin typeface="+mn-ea"/>
              </a:rPr>
              <a:t>上升沿</a:t>
            </a:r>
            <a:r>
              <a:rPr lang="zh-CN" altLang="en-US" sz="2400" dirty="0" smtClean="0">
                <a:latin typeface="+mn-ea"/>
              </a:rPr>
              <a:t>发送</a:t>
            </a:r>
            <a:r>
              <a:rPr lang="zh-CN" altLang="en-US" sz="2400" dirty="0">
                <a:latin typeface="+mn-ea"/>
              </a:rPr>
              <a:t>，</a:t>
            </a:r>
            <a:r>
              <a:rPr lang="zh-CN" altLang="en-US" sz="2400" dirty="0" smtClean="0">
                <a:latin typeface="+mn-ea"/>
              </a:rPr>
              <a:t>下降</a:t>
            </a:r>
            <a:r>
              <a:rPr lang="zh-CN" altLang="en-US" sz="2400" dirty="0">
                <a:latin typeface="+mn-ea"/>
              </a:rPr>
              <a:t>沿</a:t>
            </a:r>
            <a:r>
              <a:rPr lang="zh-CN" altLang="en-US" sz="2400" dirty="0" smtClean="0">
                <a:latin typeface="+mn-ea"/>
              </a:rPr>
              <a:t>接收。</a:t>
            </a:r>
            <a:r>
              <a:rPr lang="zh-CN" altLang="en-US" sz="2400" dirty="0">
                <a:latin typeface="+mn-ea"/>
              </a:rPr>
              <a:t>（</a:t>
            </a:r>
            <a:r>
              <a:rPr lang="zh-CN" altLang="en-US" sz="2400" dirty="0" smtClean="0">
                <a:latin typeface="+mn-ea"/>
              </a:rPr>
              <a:t>或</a:t>
            </a:r>
            <a:r>
              <a:rPr lang="zh-CN" altLang="en-US" sz="2400" dirty="0">
                <a:latin typeface="+mn-ea"/>
              </a:rPr>
              <a:t>下降</a:t>
            </a:r>
            <a:r>
              <a:rPr lang="zh-CN" altLang="en-US" sz="2400" dirty="0" smtClean="0">
                <a:latin typeface="+mn-ea"/>
              </a:rPr>
              <a:t>沿发送，</a:t>
            </a:r>
            <a:r>
              <a:rPr lang="zh-CN" altLang="en-US" sz="2400" dirty="0">
                <a:latin typeface="+mn-ea"/>
              </a:rPr>
              <a:t>上升沿</a:t>
            </a:r>
            <a:r>
              <a:rPr lang="zh-CN" altLang="en-US" sz="2400" dirty="0" smtClean="0">
                <a:latin typeface="+mn-ea"/>
              </a:rPr>
              <a:t>接收</a:t>
            </a:r>
            <a:r>
              <a:rPr lang="zh-CN" altLang="en-US" sz="2400" dirty="0">
                <a:latin typeface="+mn-ea"/>
              </a:rPr>
              <a:t>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75" y="2950161"/>
            <a:ext cx="6905625" cy="26098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墨迹 4"/>
              <p14:cNvContentPartPr/>
              <p14:nvPr/>
            </p14:nvContentPartPr>
            <p14:xfrm>
              <a:off x="7697520" y="3759480"/>
              <a:ext cx="1545120" cy="821880"/>
            </p14:xfrm>
          </p:contentPart>
        </mc:Choice>
        <mc:Fallback xmlns="">
          <p:pic>
            <p:nvPicPr>
              <p:cNvPr id="5" name="墨迹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88160" y="3750120"/>
                <a:ext cx="1563840" cy="8406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49" y="3428227"/>
            <a:ext cx="3771429" cy="19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176337" y="1178913"/>
            <a:ext cx="4614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假设主从机在上升沿发送，下降沿接收。</a:t>
            </a:r>
            <a:endParaRPr lang="zh-CN" altLang="en-US" sz="2000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01938" y="365760"/>
            <a:ext cx="5805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数据交换过程</a:t>
            </a:r>
            <a:endParaRPr lang="zh-CN" altLang="en-US" sz="32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7" y="1724006"/>
            <a:ext cx="4429125" cy="41624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98" y="1730712"/>
            <a:ext cx="4429125" cy="3781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架构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SPI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结构图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1422400"/>
            <a:ext cx="73152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SPI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寄存器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88" y="1033796"/>
            <a:ext cx="6353175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1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371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/>
              <a:t>SPI </a:t>
            </a:r>
            <a:r>
              <a:rPr lang="en-US" altLang="zh-CN" sz="2400" b="1" dirty="0" smtClean="0"/>
              <a:t>Data Format Register </a:t>
            </a:r>
            <a:r>
              <a:rPr lang="en-US" altLang="zh-CN" sz="2400" b="1" dirty="0"/>
              <a:t>0</a:t>
            </a:r>
            <a:endParaRPr lang="zh-CN" altLang="en-US" sz="24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17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57" y="1193967"/>
            <a:ext cx="8277225" cy="30099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854393" y="4598988"/>
            <a:ext cx="88118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SHIFTDIR:  </a:t>
            </a:r>
            <a:r>
              <a:rPr lang="zh-CN" altLang="en-US" sz="2400" dirty="0" smtClean="0"/>
              <a:t>移位的方向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POLARITY:  </a:t>
            </a:r>
            <a:r>
              <a:rPr lang="zh-CN" altLang="en-US" sz="2400" dirty="0" smtClean="0"/>
              <a:t>时钟极性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PHASE:       </a:t>
            </a:r>
            <a:r>
              <a:rPr lang="zh-CN" altLang="en-US" sz="2400" dirty="0" smtClean="0"/>
              <a:t>时钟相位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01938" y="238004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3200" b="1" dirty="0"/>
              <a:t>SPI </a:t>
            </a:r>
            <a:r>
              <a:rPr lang="zh-CN" altLang="en-US" sz="3200" b="1" dirty="0"/>
              <a:t>优缺点</a:t>
            </a: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18</a:t>
              </a:r>
              <a:endParaRPr lang="en-US" sz="1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6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14528" y="1048512"/>
            <a:ext cx="113507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优点：</a:t>
            </a:r>
            <a:endParaRPr lang="en-US" altLang="zh-CN" dirty="0" smtClean="0"/>
          </a:p>
          <a:p>
            <a:r>
              <a:rPr lang="en-US" altLang="zh-CN" dirty="0" smtClean="0"/>
              <a:t>        1</a:t>
            </a:r>
            <a:r>
              <a:rPr lang="en-US" altLang="zh-CN" dirty="0"/>
              <a:t>) </a:t>
            </a:r>
            <a:r>
              <a:rPr lang="zh-CN" altLang="en-US" dirty="0"/>
              <a:t>支持全双工操作；</a:t>
            </a:r>
          </a:p>
          <a:p>
            <a:endParaRPr lang="zh-CN" altLang="en-US" dirty="0"/>
          </a:p>
          <a:p>
            <a:r>
              <a:rPr lang="en-US" altLang="zh-CN" dirty="0" smtClean="0"/>
              <a:t>        2</a:t>
            </a:r>
            <a:r>
              <a:rPr lang="en-US" altLang="zh-CN" dirty="0"/>
              <a:t>) </a:t>
            </a:r>
            <a:r>
              <a:rPr lang="zh-CN" altLang="en-US" dirty="0"/>
              <a:t>操作简单；</a:t>
            </a:r>
          </a:p>
          <a:p>
            <a:endParaRPr lang="zh-CN" altLang="en-US" dirty="0"/>
          </a:p>
          <a:p>
            <a:r>
              <a:rPr lang="en-US" altLang="zh-CN" dirty="0" smtClean="0"/>
              <a:t>        3</a:t>
            </a:r>
            <a:r>
              <a:rPr lang="en-US" altLang="zh-CN" dirty="0"/>
              <a:t>) </a:t>
            </a:r>
            <a:r>
              <a:rPr lang="zh-CN" altLang="en-US" dirty="0"/>
              <a:t>数据传输速率</a:t>
            </a:r>
            <a:r>
              <a:rPr lang="zh-CN" altLang="en-US" dirty="0" smtClean="0"/>
              <a:t>较高，可达几十</a:t>
            </a:r>
            <a:r>
              <a:rPr lang="en-US" altLang="zh-CN" dirty="0" smtClean="0"/>
              <a:t>Mbps</a:t>
            </a:r>
            <a:r>
              <a:rPr lang="zh-CN" altLang="en-US" dirty="0" smtClean="0"/>
              <a:t>。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缺点：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1</a:t>
            </a:r>
            <a:r>
              <a:rPr lang="en-US" altLang="zh-CN" dirty="0"/>
              <a:t>) </a:t>
            </a:r>
            <a:r>
              <a:rPr lang="zh-CN" altLang="en-US" dirty="0"/>
              <a:t>需要占用主机较多的口线（每个从机都需要一根片</a:t>
            </a:r>
            <a:r>
              <a:rPr lang="zh-CN" altLang="en-US" dirty="0" smtClean="0"/>
              <a:t>选线）；</a:t>
            </a:r>
            <a:endParaRPr lang="zh-CN" altLang="en-US" dirty="0"/>
          </a:p>
          <a:p>
            <a:endParaRPr lang="zh-CN" altLang="en-US" dirty="0"/>
          </a:p>
          <a:p>
            <a:r>
              <a:rPr lang="en-US" altLang="zh-CN" dirty="0" smtClean="0"/>
              <a:t>       2</a:t>
            </a:r>
            <a:r>
              <a:rPr lang="en-US" altLang="zh-CN" dirty="0"/>
              <a:t>) </a:t>
            </a:r>
            <a:r>
              <a:rPr lang="zh-CN" altLang="en-US" dirty="0"/>
              <a:t>只支持单个</a:t>
            </a:r>
            <a:r>
              <a:rPr lang="zh-CN" altLang="en-US" dirty="0" smtClean="0"/>
              <a:t>主机；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     3) </a:t>
            </a:r>
            <a:r>
              <a:rPr lang="zh-CN" altLang="en-US" dirty="0" smtClean="0"/>
              <a:t>没有</a:t>
            </a:r>
            <a:r>
              <a:rPr lang="zh-CN" altLang="en-US" dirty="0"/>
              <a:t>指定的流控制，没有应答机制确认是否接收到数据。</a:t>
            </a:r>
          </a:p>
        </p:txBody>
      </p:sp>
    </p:spTree>
    <p:extLst>
      <p:ext uri="{BB962C8B-B14F-4D97-AF65-F5344CB8AC3E}">
        <p14:creationId xmlns:p14="http://schemas.microsoft.com/office/powerpoint/2010/main" val="9017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charset="-122"/>
                <a:ea typeface="宋体" charset="-122"/>
                <a:sym typeface="宋体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charset="0"/>
              <a:ea typeface="宋体" charset="-122"/>
              <a:sym typeface="宋体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charset="0"/>
              <a:ea typeface="宋体" charset="-122"/>
              <a:sym typeface="宋体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charset="0"/>
                <a:ea typeface="Calibri" charset="0"/>
                <a:sym typeface="Calibri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charset="0"/>
              <a:ea typeface="宋体" charset="-122"/>
              <a:sym typeface="Calibri Light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charset="0"/>
              <a:ea typeface="宋体" charset="-122"/>
              <a:sym typeface="宋体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charset="0"/>
                <a:ea typeface="宋体" charset="-122"/>
                <a:sym typeface="Impact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charset="-122"/>
              <a:ea typeface="宋体" charset="-122"/>
              <a:sym typeface="宋体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itchFamily="2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3143250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  <a:sym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  <a:sym typeface="方正姚体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  <a:sym typeface="方正姚体" charset="-122"/>
              </a:rPr>
              <a:t>论坛:51dsp.net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charset="-122"/>
              <a:ea typeface="方正姚体" charset="-122"/>
              <a:sym typeface="方正姚体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charset="-122"/>
                <a:ea typeface="方正姚体" charset="-122"/>
                <a:sym typeface="方正姚体" charset="-122"/>
              </a:rPr>
              <a:t>微信公众号:广州创龙</a:t>
            </a:r>
          </a:p>
        </p:txBody>
      </p:sp>
    </p:spTree>
    <p:extLst>
      <p:ext uri="{BB962C8B-B14F-4D97-AF65-F5344CB8AC3E}">
        <p14:creationId xmlns:p14="http://schemas.microsoft.com/office/powerpoint/2010/main" val="339680941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625600"/>
            <a:ext cx="5583238" cy="75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概述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22837" y="2838450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37175" y="4230042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架构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概述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itchFamily="18" charset="0"/>
                <a:ea typeface="Times New Roman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SPI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简介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97408" y="1067300"/>
            <a:ext cx="11265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      SPI</a:t>
            </a:r>
            <a:r>
              <a:rPr lang="zh-CN" altLang="en-US" sz="2400" dirty="0" smtClean="0"/>
              <a:t>是一种</a:t>
            </a:r>
            <a:r>
              <a:rPr lang="zh-CN" altLang="en-US" sz="2400" b="1" dirty="0">
                <a:solidFill>
                  <a:srgbClr val="FF0000"/>
                </a:solidFill>
              </a:rPr>
              <a:t>高速</a:t>
            </a:r>
            <a:r>
              <a:rPr lang="zh-CN" altLang="en-US" sz="2400" dirty="0" smtClean="0"/>
              <a:t>、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全双工</a:t>
            </a:r>
            <a:r>
              <a:rPr lang="zh-CN" altLang="en-US" sz="2400" dirty="0" smtClean="0"/>
              <a:t>、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同步</a:t>
            </a:r>
            <a:r>
              <a:rPr lang="zh-CN" altLang="en-US" sz="2400" dirty="0" smtClean="0"/>
              <a:t>的通信总线，在芯片的引脚上一般只占用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四根线</a:t>
            </a:r>
            <a:r>
              <a:rPr lang="zh-CN" altLang="en-US" sz="2400" dirty="0" smtClean="0"/>
              <a:t>。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      MOSI: </a:t>
            </a:r>
            <a:r>
              <a:rPr lang="zh-CN" altLang="en-US" sz="2400" dirty="0" smtClean="0"/>
              <a:t>主设备数据输出，从设备数据输入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 MISO: </a:t>
            </a:r>
            <a:r>
              <a:rPr lang="zh-CN" altLang="en-US" sz="2400" dirty="0" smtClean="0"/>
              <a:t>主设备数据输入，</a:t>
            </a:r>
            <a:r>
              <a:rPr lang="zh-CN" altLang="en-US" sz="2400" dirty="0"/>
              <a:t>从设备数据</a:t>
            </a:r>
            <a:r>
              <a:rPr lang="zh-CN" altLang="en-US" sz="2400" dirty="0" smtClean="0"/>
              <a:t>输出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 SCLK :  </a:t>
            </a:r>
            <a:r>
              <a:rPr lang="zh-CN" altLang="en-US" sz="2400" dirty="0" smtClean="0"/>
              <a:t>时钟信号，由主设备产生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  CS     :  </a:t>
            </a:r>
            <a:r>
              <a:rPr lang="zh-CN" altLang="en-US" sz="2400" dirty="0" smtClean="0"/>
              <a:t>从设备片选信号，由主设备控制</a:t>
            </a:r>
            <a:r>
              <a:rPr lang="en-US" altLang="zh-CN" sz="2400" dirty="0" smtClean="0"/>
              <a:t>  </a:t>
            </a:r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803" y="2695904"/>
            <a:ext cx="3287491" cy="3159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主要特点</a:t>
            </a:r>
            <a:endParaRPr 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20700" y="918365"/>
            <a:ext cx="10948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AutoNum type="arabicPeriod"/>
              <a:defRPr sz="2400">
                <a:latin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可以同时发出和接收数据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可以当作主机或从机工作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提供频率可编程时钟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发送结束中断标志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写冲突保护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总线竞争保护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数据传输</a:t>
            </a:r>
            <a:r>
              <a:rPr lang="zh-CN" altLang="en-US" dirty="0" smtClean="0"/>
              <a:t>格式自主配置。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三线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四线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五线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21583" y="3287323"/>
            <a:ext cx="114998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四线</a:t>
            </a:r>
            <a:r>
              <a:rPr lang="zh-CN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通信</a:t>
            </a:r>
            <a:endParaRPr lang="zh-CN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1901" y="1277620"/>
            <a:ext cx="114998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三线</a:t>
            </a:r>
            <a:r>
              <a:rPr lang="zh-CN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通信</a:t>
            </a:r>
            <a:endParaRPr lang="zh-CN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441" y="3637778"/>
            <a:ext cx="3571875" cy="26574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523" y="1067300"/>
            <a:ext cx="5097495" cy="22200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05" y="3443796"/>
            <a:ext cx="5184014" cy="252888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100" y="1172636"/>
            <a:ext cx="5104659" cy="2465142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350264" y="1172636"/>
            <a:ext cx="114998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五</a:t>
            </a:r>
            <a:r>
              <a:rPr lang="zh-CN" altLang="en-US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线</a:t>
            </a:r>
            <a:r>
              <a:rPr lang="zh-CN" altLang="en-US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通信</a:t>
            </a:r>
            <a:endParaRPr lang="zh-CN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itchFamily="18" charset="0"/>
                <a:ea typeface="Times New Roman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itchFamily="18" charset="0"/>
                <a:ea typeface="宋体" charset="0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679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SPI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的关键点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0600" y="1320800"/>
            <a:ext cx="6997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/>
              <a:t>时钟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800" dirty="0" smtClean="0"/>
              <a:t>     时钟频率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</a:t>
            </a:r>
            <a:r>
              <a:rPr lang="zh-CN" altLang="en-US" sz="2800" dirty="0" smtClean="0"/>
              <a:t>时钟极性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</a:t>
            </a:r>
            <a:r>
              <a:rPr lang="zh-CN" altLang="en-US" sz="2800" dirty="0" smtClean="0"/>
              <a:t>时钟相位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endParaRPr lang="zh-CN" altLang="en-US" sz="3200" dirty="0"/>
          </a:p>
        </p:txBody>
      </p:sp>
      <p:sp>
        <p:nvSpPr>
          <p:cNvPr id="11" name="五角星 10"/>
          <p:cNvSpPr/>
          <p:nvPr/>
        </p:nvSpPr>
        <p:spPr>
          <a:xfrm>
            <a:off x="660400" y="1562100"/>
            <a:ext cx="330200" cy="3175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五角星 23"/>
          <p:cNvSpPr/>
          <p:nvPr/>
        </p:nvSpPr>
        <p:spPr>
          <a:xfrm>
            <a:off x="660400" y="4234954"/>
            <a:ext cx="330200" cy="3175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90600" y="4024372"/>
            <a:ext cx="6464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/>
              <a:t>片选</a:t>
            </a:r>
            <a:r>
              <a:rPr lang="zh-CN" altLang="en-US" sz="2800" dirty="0"/>
              <a:t>脚</a:t>
            </a:r>
          </a:p>
        </p:txBody>
      </p:sp>
      <p:sp>
        <p:nvSpPr>
          <p:cNvPr id="25" name="五角星 24"/>
          <p:cNvSpPr/>
          <p:nvPr/>
        </p:nvSpPr>
        <p:spPr>
          <a:xfrm>
            <a:off x="660400" y="5049971"/>
            <a:ext cx="330200" cy="3175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90600" y="4947111"/>
            <a:ext cx="5803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数据传输格式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1006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四种工作方式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612" name="文本框 21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itchFamily="34" charset="-122"/>
                  <a:ea typeface="微软雅黑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07136" y="1092069"/>
            <a:ext cx="1047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+mn-ea"/>
              </a:rPr>
              <a:t>SPI</a:t>
            </a:r>
            <a:r>
              <a:rPr lang="zh-CN" altLang="en-US" sz="2000" dirty="0" smtClean="0">
                <a:latin typeface="+mn-ea"/>
              </a:rPr>
              <a:t>总线的工作方式有时钟极性（</a:t>
            </a:r>
            <a:r>
              <a:rPr lang="en-US" altLang="zh-CN" sz="2000" dirty="0" smtClean="0">
                <a:latin typeface="+mn-ea"/>
              </a:rPr>
              <a:t>CPOL</a:t>
            </a:r>
            <a:r>
              <a:rPr lang="zh-CN" altLang="en-US" sz="2000" dirty="0" smtClean="0">
                <a:latin typeface="+mn-ea"/>
              </a:rPr>
              <a:t>）和时钟相位</a:t>
            </a:r>
            <a:r>
              <a:rPr lang="en-US" altLang="zh-CN" sz="2000" dirty="0" smtClean="0">
                <a:latin typeface="+mn-ea"/>
              </a:rPr>
              <a:t>(CPHA)</a:t>
            </a:r>
            <a:r>
              <a:rPr lang="zh-CN" altLang="en-US" sz="2000" dirty="0" smtClean="0">
                <a:latin typeface="+mn-ea"/>
              </a:rPr>
              <a:t>决定。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CPOL = 0 </a:t>
            </a:r>
            <a:r>
              <a:rPr lang="zh-CN" altLang="en-US" sz="2000" dirty="0" smtClean="0">
                <a:latin typeface="+mn-ea"/>
              </a:rPr>
              <a:t>：串行同步时钟的空闲状态为低电平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CPOL = 1 </a:t>
            </a:r>
            <a:r>
              <a:rPr lang="zh-CN" altLang="en-US" sz="2000" dirty="0" smtClean="0">
                <a:latin typeface="+mn-ea"/>
              </a:rPr>
              <a:t>：串行同步时钟的空闲状态为高电平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CPHA = 0 </a:t>
            </a:r>
            <a:r>
              <a:rPr lang="zh-CN" altLang="en-US" sz="2000" dirty="0" smtClean="0">
                <a:latin typeface="+mn-ea"/>
              </a:rPr>
              <a:t>：在串行同步时钟的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第一个</a:t>
            </a:r>
            <a:r>
              <a:rPr lang="zh-CN" altLang="en-US" sz="2000" dirty="0" smtClean="0">
                <a:latin typeface="+mn-ea"/>
              </a:rPr>
              <a:t>跳变沿（上升</a:t>
            </a:r>
            <a:r>
              <a:rPr lang="en-US" altLang="zh-CN" sz="2000" dirty="0" smtClean="0">
                <a:latin typeface="+mn-ea"/>
              </a:rPr>
              <a:t>/</a:t>
            </a:r>
            <a:r>
              <a:rPr lang="zh-CN" altLang="en-US" sz="2000" dirty="0" smtClean="0">
                <a:latin typeface="+mn-ea"/>
              </a:rPr>
              <a:t>下降）数据被采样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 smtClean="0">
                <a:latin typeface="+mn-ea"/>
              </a:rPr>
              <a:t>CPHA = 1 </a:t>
            </a:r>
            <a:r>
              <a:rPr lang="zh-CN" altLang="en-US" sz="2000" dirty="0" smtClean="0">
                <a:latin typeface="+mn-ea"/>
              </a:rPr>
              <a:t>：</a:t>
            </a:r>
            <a:r>
              <a:rPr lang="zh-CN" altLang="en-US" sz="2000" dirty="0">
                <a:latin typeface="+mn-ea"/>
              </a:rPr>
              <a:t>在串行同步时钟的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第二个</a:t>
            </a:r>
            <a:r>
              <a:rPr lang="zh-CN" altLang="en-US" sz="2000" dirty="0">
                <a:latin typeface="+mn-ea"/>
              </a:rPr>
              <a:t>跳变沿（上升</a:t>
            </a:r>
            <a:r>
              <a:rPr lang="en-US" altLang="zh-CN" sz="2000" dirty="0">
                <a:latin typeface="+mn-ea"/>
              </a:rPr>
              <a:t>/</a:t>
            </a:r>
            <a:r>
              <a:rPr lang="zh-CN" altLang="en-US" sz="2000" dirty="0">
                <a:latin typeface="+mn-ea"/>
              </a:rPr>
              <a:t>下降）</a:t>
            </a:r>
            <a:r>
              <a:rPr lang="zh-CN" altLang="en-US" sz="2000" dirty="0" smtClean="0">
                <a:latin typeface="+mn-ea"/>
              </a:rPr>
              <a:t>数据被</a:t>
            </a:r>
            <a:r>
              <a:rPr lang="zh-CN" altLang="en-US" sz="2000" dirty="0">
                <a:latin typeface="+mn-ea"/>
              </a:rPr>
              <a:t>采样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391008"/>
              </p:ext>
            </p:extLst>
          </p:nvPr>
        </p:nvGraphicFramePr>
        <p:xfrm>
          <a:off x="707136" y="2986111"/>
          <a:ext cx="8127999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CPOL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CPHA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模式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mode0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mode1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mode2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mode3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07136" y="5216274"/>
            <a:ext cx="862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主设备和从设备的时钟极性和时钟相位应一致。（以从设备的为准）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3546</TotalTime>
  <Words>1191</Words>
  <Application>Microsoft Office PowerPoint</Application>
  <PresentationFormat>宽屏</PresentationFormat>
  <Paragraphs>179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Tahoma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887</cp:revision>
  <dcterms:created xsi:type="dcterms:W3CDTF">2015-05-05T08:02:00Z</dcterms:created>
  <dcterms:modified xsi:type="dcterms:W3CDTF">2016-01-22T05:28:32Z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